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78" r:id="rId3"/>
    <p:sldId id="277" r:id="rId4"/>
    <p:sldId id="279" r:id="rId5"/>
    <p:sldId id="265" r:id="rId6"/>
    <p:sldId id="264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163"/>
  </p:normalViewPr>
  <p:slideViewPr>
    <p:cSldViewPr snapToGrid="0" snapToObjects="1" showGuides="1">
      <p:cViewPr>
        <p:scale>
          <a:sx n="101" d="100"/>
          <a:sy n="101" d="100"/>
        </p:scale>
        <p:origin x="2840" y="-728"/>
      </p:cViewPr>
      <p:guideLst>
        <p:guide orient="horz" pos="3438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18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1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45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0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62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05.01.19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05.01.19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05.01.19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05.01.19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05.01.19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05.01.19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05.01.19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05.01.19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05.01.19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05.01.19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05.01.19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05.01.19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	belastbar		Seite _____</a:t>
            </a:r>
          </a:p>
          <a:p>
            <a:pPr marL="0" indent="0">
              <a:buNone/>
            </a:pPr>
            <a:r>
              <a:rPr lang="de-DE" sz="2000" i="1" dirty="0">
                <a:solidFill>
                  <a:srgbClr val="0070C0"/>
                </a:solidFill>
              </a:rPr>
              <a:t>	</a:t>
            </a:r>
            <a:r>
              <a:rPr lang="de-DE" sz="2000" i="1" dirty="0"/>
              <a:t>theoretisch		Seite _____</a:t>
            </a:r>
          </a:p>
          <a:p>
            <a:pPr marL="0" indent="0">
              <a:buNone/>
            </a:pPr>
            <a:r>
              <a:rPr lang="de-DE" sz="2000" i="1" dirty="0"/>
              <a:t>	verdienen 		Seite _____</a:t>
            </a:r>
          </a:p>
          <a:p>
            <a:pPr marL="0" indent="0">
              <a:buNone/>
            </a:pPr>
            <a:r>
              <a:rPr lang="de-DE" sz="2000" i="1" dirty="0"/>
              <a:t>	der Geselle		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C08073-0E68-4946-892C-D3C0E110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01193"/>
              </p:ext>
            </p:extLst>
          </p:nvPr>
        </p:nvGraphicFramePr>
        <p:xfrm>
          <a:off x="584827" y="5075123"/>
          <a:ext cx="5617133" cy="329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die/der Vorgesetzte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etwas erleben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Geselle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motiviert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Erwartung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einnehmen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etwas erfahren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verlässlich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verdienen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Hoffnung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34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durchhalten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aushalten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übernehmen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Ausgelernte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97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fleißig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Chefin/ der Chef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zuverlässig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etwas lernen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erade Verbindung 79"/>
          <p:cNvCxnSpPr/>
          <p:nvPr/>
        </p:nvCxnSpPr>
        <p:spPr>
          <a:xfrm>
            <a:off x="434789" y="435545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36854" y="8862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661472" y="89835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9736" y="4622073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C09BDCB-2D35-AC4E-9594-C642649A88AB}"/>
              </a:ext>
            </a:extLst>
          </p:cNvPr>
          <p:cNvSpPr txBox="1">
            <a:spLocks/>
          </p:cNvSpPr>
          <p:nvPr/>
        </p:nvSpPr>
        <p:spPr>
          <a:xfrm>
            <a:off x="541914" y="250562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wichtig – die wichtig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Entscheidung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vor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de-DE" dirty="0"/>
              <a:t>rei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tend </a:t>
            </a:r>
            <a:r>
              <a:rPr lang="de-DE" dirty="0">
                <a:solidFill>
                  <a:srgbClr val="FF0000"/>
                </a:solidFill>
              </a:rPr>
              <a:t>– die vorbereitende Maßnahme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ge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eig</a:t>
            </a:r>
            <a:r>
              <a:rPr lang="de-DE" dirty="0"/>
              <a:t>net </a:t>
            </a:r>
            <a:r>
              <a:rPr lang="de-DE" dirty="0">
                <a:solidFill>
                  <a:srgbClr val="FF0000"/>
                </a:solidFill>
              </a:rPr>
              <a:t>– der geeignete Ausbildungsberuf</a:t>
            </a:r>
            <a:endParaRPr lang="de-DE" dirty="0"/>
          </a:p>
          <a:p>
            <a:pPr lvl="1">
              <a:buFont typeface="Courier New" charset="0"/>
              <a:buChar char="o"/>
            </a:pPr>
            <a:r>
              <a:rPr lang="de-DE" dirty="0"/>
              <a:t>schul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isch </a:t>
            </a:r>
            <a:r>
              <a:rPr lang="de-DE" dirty="0">
                <a:solidFill>
                  <a:srgbClr val="FF0000"/>
                </a:solidFill>
              </a:rPr>
              <a:t>– die schulische Ausbildung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sprach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lich </a:t>
            </a:r>
            <a:r>
              <a:rPr lang="de-DE" dirty="0">
                <a:solidFill>
                  <a:srgbClr val="FF0000"/>
                </a:solidFill>
              </a:rPr>
              <a:t>- die sprachlichen Anforderungen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5C10FE-8342-DF48-AED4-92912172EBB8}"/>
              </a:ext>
            </a:extLst>
          </p:cNvPr>
          <p:cNvSpPr/>
          <p:nvPr/>
        </p:nvSpPr>
        <p:spPr>
          <a:xfrm>
            <a:off x="456724" y="4622073"/>
            <a:ext cx="61726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  <a:p>
            <a:r>
              <a:rPr lang="de-DE" sz="2000" i="1" dirty="0"/>
              <a:t>z.B.: wichtig– wichtiger – am wichtigsten</a:t>
            </a:r>
          </a:p>
          <a:p>
            <a:endParaRPr lang="de-DE" sz="2000" i="1" dirty="0"/>
          </a:p>
          <a:p>
            <a:pPr lvl="1">
              <a:buFont typeface="Courier New" charset="0"/>
              <a:buChar char="o"/>
            </a:pPr>
            <a:r>
              <a:rPr lang="de-DE" dirty="0"/>
              <a:t> ge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eig</a:t>
            </a:r>
            <a:r>
              <a:rPr lang="de-DE" dirty="0"/>
              <a:t>net </a:t>
            </a:r>
            <a:r>
              <a:rPr lang="de-DE" dirty="0">
                <a:solidFill>
                  <a:srgbClr val="FF0000"/>
                </a:solidFill>
              </a:rPr>
              <a:t>– geeigneter – am geeignetsten </a:t>
            </a:r>
          </a:p>
          <a:p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41395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540301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sz="2000" i="1" dirty="0"/>
          </a:p>
          <a:p>
            <a:endParaRPr lang="de-DE" b="1" i="1" dirty="0"/>
          </a:p>
          <a:p>
            <a:r>
              <a:rPr lang="de-DE" sz="1600" b="1" i="1" dirty="0"/>
              <a:t>Beruf:</a:t>
            </a:r>
          </a:p>
          <a:p>
            <a:r>
              <a:rPr lang="de-DE" sz="1600" i="1" dirty="0"/>
              <a:t>die Berufsausbildung</a:t>
            </a:r>
          </a:p>
          <a:p>
            <a:r>
              <a:rPr lang="de-DE" sz="1600" i="1" dirty="0"/>
              <a:t>die Berufsvorbereitung</a:t>
            </a:r>
          </a:p>
          <a:p>
            <a:r>
              <a:rPr lang="de-DE" sz="1600" i="1" dirty="0"/>
              <a:t>das Berufsfeld</a:t>
            </a:r>
          </a:p>
          <a:p>
            <a:r>
              <a:rPr lang="de-DE" sz="1600" i="1" dirty="0"/>
              <a:t>der Berufsberater</a:t>
            </a:r>
          </a:p>
          <a:p>
            <a:endParaRPr lang="de-DE" sz="1600" i="1" dirty="0"/>
          </a:p>
          <a:p>
            <a:r>
              <a:rPr lang="de-DE" sz="1600" b="1" i="1" dirty="0"/>
              <a:t>Praktikum:</a:t>
            </a:r>
          </a:p>
          <a:p>
            <a:r>
              <a:rPr lang="de-DE" sz="1600" i="1" dirty="0"/>
              <a:t>der Praktikumsbericht</a:t>
            </a:r>
          </a:p>
          <a:p>
            <a:r>
              <a:rPr lang="de-DE" sz="1600" i="1" dirty="0"/>
              <a:t>das Schulpraktikum</a:t>
            </a:r>
          </a:p>
          <a:p>
            <a:r>
              <a:rPr lang="de-DE" sz="1600" i="1" dirty="0"/>
              <a:t>das Praktikumszeugnis</a:t>
            </a:r>
          </a:p>
          <a:p>
            <a:r>
              <a:rPr lang="de-DE" sz="1600" i="1" dirty="0"/>
              <a:t>...</a:t>
            </a:r>
          </a:p>
          <a:p>
            <a:endParaRPr lang="de-DE" sz="1600" i="1" dirty="0"/>
          </a:p>
          <a:p>
            <a:r>
              <a:rPr lang="de-DE" sz="1600" b="1" i="1" dirty="0"/>
              <a:t>Pflicht:</a:t>
            </a:r>
          </a:p>
          <a:p>
            <a:r>
              <a:rPr lang="de-DE" sz="1600" i="1" dirty="0"/>
              <a:t>die Schulpflicht</a:t>
            </a:r>
          </a:p>
          <a:p>
            <a:r>
              <a:rPr lang="de-DE" sz="1600" i="1" dirty="0"/>
              <a:t>die Pflichtaufgabe</a:t>
            </a:r>
          </a:p>
          <a:p>
            <a:r>
              <a:rPr lang="de-DE" sz="1600" i="1" dirty="0"/>
              <a:t>das Pflichtbewusstsein</a:t>
            </a:r>
          </a:p>
          <a:p>
            <a:r>
              <a:rPr lang="de-DE" sz="1600" i="1" dirty="0"/>
              <a:t>das Pflichtpraktikum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a16="http://schemas.microsoft.com/office/drawing/2014/main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6311078"/>
            <a:ext cx="5420753" cy="335731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		</a:t>
            </a:r>
            <a:r>
              <a:rPr lang="de-DE" sz="2000" i="1" dirty="0">
                <a:solidFill>
                  <a:srgbClr val="FF0000"/>
                </a:solidFill>
              </a:rPr>
              <a:t>Lösung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i="1" dirty="0"/>
              <a:t>die Anforderung - die Anforderung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 </a:t>
            </a:r>
          </a:p>
          <a:p>
            <a:pPr marL="0" indent="0">
              <a:buNone/>
            </a:pPr>
            <a:r>
              <a:rPr lang="de-DE" sz="2000" i="1" dirty="0"/>
              <a:t>die Berufsausbildung – die Berufsausbildung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die Berufsvorbereitung – die Berufsvorbereitung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die Berufswahlentscheidung – die Berufswahlentscheidung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die Erkenntnis – die Erkenntnis</a:t>
            </a:r>
            <a:r>
              <a:rPr lang="de-DE" sz="2000" i="1" dirty="0">
                <a:solidFill>
                  <a:srgbClr val="FF0000"/>
                </a:solidFill>
              </a:rPr>
              <a:t>se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der Berufsberater – die Berufsberater,</a:t>
            </a:r>
          </a:p>
          <a:p>
            <a:pPr marL="0" indent="0">
              <a:buNone/>
            </a:pPr>
            <a:r>
              <a:rPr lang="de-DE" sz="2000" i="1" dirty="0"/>
              <a:t>das Berufsfeld – die Berufsfeld</a:t>
            </a:r>
            <a:r>
              <a:rPr lang="de-DE" sz="2000" i="1" dirty="0">
                <a:solidFill>
                  <a:srgbClr val="FF0000"/>
                </a:solidFill>
              </a:rPr>
              <a:t>er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die Pflicht – die Pflicht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das Praktikum – die Praktik</a:t>
            </a:r>
            <a:r>
              <a:rPr lang="de-DE" sz="2000" i="1" dirty="0">
                <a:solidFill>
                  <a:srgbClr val="FF0000"/>
                </a:solidFill>
              </a:rPr>
              <a:t>a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die Maßnahme – die Maßnahm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</a:t>
            </a:r>
          </a:p>
          <a:p>
            <a:pPr marL="0" indent="0">
              <a:buNone/>
            </a:pPr>
            <a:r>
              <a:rPr lang="de-DE" sz="2000" i="1" dirty="0"/>
              <a:t>die Kompetenz – die Kompetenz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6308341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339944" y="591421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304438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1795190" y="516165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Dreieck 44"/>
          <p:cNvSpPr/>
          <p:nvPr/>
        </p:nvSpPr>
        <p:spPr>
          <a:xfrm flipH="1">
            <a:off x="698961" y="248961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698961" y="516165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26888" y="3315988"/>
            <a:ext cx="57754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sz="2000" dirty="0"/>
          </a:p>
          <a:p>
            <a:endParaRPr lang="de-DE" i="1" dirty="0"/>
          </a:p>
          <a:p>
            <a:r>
              <a:rPr lang="de-DE" i="1" dirty="0"/>
              <a:t>die Erkenntnis	–  Er – kennt – </a:t>
            </a:r>
            <a:r>
              <a:rPr lang="de-DE" i="1" dirty="0" err="1"/>
              <a:t>nis</a:t>
            </a:r>
            <a:endParaRPr lang="de-DE" i="1" dirty="0"/>
          </a:p>
          <a:p>
            <a:r>
              <a:rPr lang="de-DE" i="1" dirty="0"/>
              <a:t>die Maßnahme	– Maß – nahm – </a:t>
            </a:r>
            <a:r>
              <a:rPr lang="de-DE" i="1" dirty="0" err="1"/>
              <a:t>e</a:t>
            </a:r>
            <a:endParaRPr lang="de-DE" i="1" dirty="0"/>
          </a:p>
          <a:p>
            <a:r>
              <a:rPr lang="de-DE" i="1" dirty="0"/>
              <a:t>abschließen 	– ab – schließ – en</a:t>
            </a:r>
          </a:p>
          <a:p>
            <a:r>
              <a:rPr lang="de-DE" i="1" dirty="0"/>
              <a:t>entsprechen 	– </a:t>
            </a:r>
            <a:r>
              <a:rPr lang="de-DE" i="1" dirty="0" err="1"/>
              <a:t>ent</a:t>
            </a:r>
            <a:r>
              <a:rPr lang="de-DE" i="1" dirty="0"/>
              <a:t> – </a:t>
            </a:r>
            <a:r>
              <a:rPr lang="de-DE" i="1" dirty="0" err="1"/>
              <a:t>sprech</a:t>
            </a:r>
            <a:r>
              <a:rPr lang="de-DE" i="1" dirty="0"/>
              <a:t> – en</a:t>
            </a:r>
          </a:p>
          <a:p>
            <a:r>
              <a:rPr lang="de-DE" i="1" dirty="0"/>
              <a:t>das Berufsfeld 	– Be – ruf – s – </a:t>
            </a:r>
            <a:r>
              <a:rPr lang="de-DE" i="1" dirty="0" err="1"/>
              <a:t>feld</a:t>
            </a:r>
            <a:r>
              <a:rPr lang="de-DE" sz="2000" i="1" dirty="0"/>
              <a:t>	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17561" y="6241825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05293" y="588805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349635" y="6159662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r>
              <a:rPr lang="de-DE" sz="2000" dirty="0">
                <a:solidFill>
                  <a:srgbClr val="FF0000"/>
                </a:solidFill>
              </a:rPr>
              <a:t>Kontrolliere die richtige Schreibung der Wörter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17561" y="3436496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68DD7C8C-BFB1-EC40-BAA9-E17B5070C3D3}"/>
              </a:ext>
            </a:extLst>
          </p:cNvPr>
          <p:cNvSpPr/>
          <p:nvPr/>
        </p:nvSpPr>
        <p:spPr>
          <a:xfrm>
            <a:off x="405293" y="166372"/>
            <a:ext cx="54030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endParaRPr lang="de-DE" sz="2000" i="1" dirty="0"/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1600" dirty="0"/>
              <a:t>be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ra</a:t>
            </a:r>
            <a:r>
              <a:rPr lang="de-DE" sz="1600" dirty="0"/>
              <a:t>ten – die Beratung		</a:t>
            </a:r>
            <a:r>
              <a:rPr lang="de-DE" sz="1600" dirty="0">
                <a:solidFill>
                  <a:srgbClr val="FF0000"/>
                </a:solidFill>
              </a:rPr>
              <a:t>Lösung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in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te</a:t>
            </a:r>
            <a:r>
              <a:rPr lang="de-DE" sz="1600" dirty="0"/>
              <a:t>grie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ren </a:t>
            </a:r>
            <a:r>
              <a:rPr lang="de-DE" sz="1600" dirty="0"/>
              <a:t>–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dirty="0"/>
              <a:t>die Integration</a:t>
            </a:r>
          </a:p>
          <a:p>
            <a:endParaRPr lang="de-DE" sz="1600" dirty="0"/>
          </a:p>
          <a:p>
            <a:r>
              <a:rPr lang="de-DE" sz="1600" dirty="0"/>
              <a:t>em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pfeh</a:t>
            </a:r>
            <a:r>
              <a:rPr lang="de-DE" sz="1600" dirty="0"/>
              <a:t>len – die Empfehlung</a:t>
            </a:r>
          </a:p>
          <a:p>
            <a:endParaRPr lang="de-DE" sz="1600" dirty="0"/>
          </a:p>
          <a:p>
            <a:r>
              <a:rPr lang="de-DE" sz="1600" dirty="0"/>
              <a:t>sprach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lich </a:t>
            </a:r>
            <a:r>
              <a:rPr lang="de-DE" sz="1600" dirty="0"/>
              <a:t>– die Sprache</a:t>
            </a:r>
          </a:p>
          <a:p>
            <a:endParaRPr lang="de-DE" sz="1600" dirty="0"/>
          </a:p>
          <a:p>
            <a:r>
              <a:rPr lang="de-DE" sz="1600" dirty="0"/>
              <a:t>ge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eig</a:t>
            </a:r>
            <a:r>
              <a:rPr lang="de-DE" sz="1600" dirty="0"/>
              <a:t>net – die Eignung</a:t>
            </a:r>
            <a:endParaRPr lang="de-DE" sz="2000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7878C280-A8AE-7448-9634-3898A54C76D3}"/>
              </a:ext>
            </a:extLst>
          </p:cNvPr>
          <p:cNvSpPr/>
          <p:nvPr/>
        </p:nvSpPr>
        <p:spPr>
          <a:xfrm>
            <a:off x="1965871" y="1033699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77E5961-3310-7640-B518-48FDF994DF35}"/>
              </a:ext>
            </a:extLst>
          </p:cNvPr>
          <p:cNvSpPr/>
          <p:nvPr/>
        </p:nvSpPr>
        <p:spPr>
          <a:xfrm>
            <a:off x="2136552" y="1499513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8FCCBE9-D0DC-8B4B-9D24-DDB4B666F0F6}"/>
              </a:ext>
            </a:extLst>
          </p:cNvPr>
          <p:cNvSpPr/>
          <p:nvPr/>
        </p:nvSpPr>
        <p:spPr>
          <a:xfrm>
            <a:off x="1977434" y="2021130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1F8C6BF-0ECD-7144-890C-59FAE9F1DB76}"/>
              </a:ext>
            </a:extLst>
          </p:cNvPr>
          <p:cNvSpPr/>
          <p:nvPr/>
        </p:nvSpPr>
        <p:spPr>
          <a:xfrm>
            <a:off x="1816824" y="2489613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Dreieck 33">
            <a:extLst>
              <a:ext uri="{FF2B5EF4-FFF2-40B4-BE49-F238E27FC236}">
                <a16:creationId xmlns:a16="http://schemas.microsoft.com/office/drawing/2014/main" id="{6E55C1DE-3CF5-1C48-8107-280004A252DF}"/>
              </a:ext>
            </a:extLst>
          </p:cNvPr>
          <p:cNvSpPr/>
          <p:nvPr/>
        </p:nvSpPr>
        <p:spPr>
          <a:xfrm flipH="1">
            <a:off x="801260" y="1998120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B6CA4C-BB4D-E34E-B9B8-B6468BAB1F3F}"/>
              </a:ext>
            </a:extLst>
          </p:cNvPr>
          <p:cNvSpPr/>
          <p:nvPr/>
        </p:nvSpPr>
        <p:spPr>
          <a:xfrm>
            <a:off x="779838" y="1471369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F0D6F5-B401-7D4E-80DD-7FA429ACEDE3}"/>
              </a:ext>
            </a:extLst>
          </p:cNvPr>
          <p:cNvSpPr/>
          <p:nvPr/>
        </p:nvSpPr>
        <p:spPr>
          <a:xfrm>
            <a:off x="840783" y="967871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id="{10DCBF24-DDFF-6641-A42B-61866C9AA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58656"/>
              </p:ext>
            </p:extLst>
          </p:nvPr>
        </p:nvGraphicFramePr>
        <p:xfrm>
          <a:off x="405292" y="6979698"/>
          <a:ext cx="527357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Berufsausbildung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Berufswahlentscheidung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Kompetenz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Berufsvorbereitung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entsprechen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/>
                        <a:t>dual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nachholen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Pflicht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3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48" y="331772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r>
              <a:rPr lang="de-DE" sz="2000" dirty="0">
                <a:solidFill>
                  <a:srgbClr val="FF0000"/>
                </a:solidFill>
              </a:rPr>
              <a:t>Pluralformen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/>
              <a:t>das Praktikum – die Praktik</a:t>
            </a:r>
            <a:r>
              <a:rPr lang="de-DE" sz="2000" dirty="0">
                <a:solidFill>
                  <a:srgbClr val="FF0000"/>
                </a:solidFill>
              </a:rPr>
              <a:t>a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/>
              <a:t>die Kompetenz – die Kompetenz</a:t>
            </a:r>
            <a:r>
              <a:rPr lang="de-DE" sz="2000" dirty="0">
                <a:solidFill>
                  <a:srgbClr val="FF0000"/>
                </a:solidFill>
              </a:rPr>
              <a:t>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/>
              <a:t>die Erkenntnis – die Erkenntnis</a:t>
            </a:r>
            <a:r>
              <a:rPr lang="de-DE" sz="2000" dirty="0">
                <a:solidFill>
                  <a:srgbClr val="FF0000"/>
                </a:solidFill>
              </a:rPr>
              <a:t>se</a:t>
            </a:r>
            <a:br>
              <a:rPr lang="de-DE" sz="2000" b="1" dirty="0"/>
            </a:br>
            <a:endParaRPr lang="de-DE" sz="2000" b="1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351845" y="667789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351845" y="6879022"/>
            <a:ext cx="4747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</a:p>
          <a:p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sz="2000" i="1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14136" y="7079077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808309" y="3704290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86C8F36B-968B-934E-8B48-F1999E179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04373"/>
              </p:ext>
            </p:extLst>
          </p:nvPr>
        </p:nvGraphicFramePr>
        <p:xfrm>
          <a:off x="1014105" y="7894044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Erke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nn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tni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nac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hh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olen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die Kompeten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pf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len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Pfl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icht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qua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lifi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zie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ignet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D3195240-94AD-9C4A-A312-6C9992CFBCA6}"/>
              </a:ext>
            </a:extLst>
          </p:cNvPr>
          <p:cNvSpPr/>
          <p:nvPr/>
        </p:nvSpPr>
        <p:spPr>
          <a:xfrm>
            <a:off x="383516" y="3522418"/>
            <a:ext cx="577543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dirty="0">
                <a:solidFill>
                  <a:srgbClr val="FF0000"/>
                </a:solidFill>
              </a:rPr>
              <a:t>Lösungsvorschläge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i="1" dirty="0"/>
              <a:t>Das BGJ wird mir für meine Ausbildung angerechnet.</a:t>
            </a:r>
          </a:p>
          <a:p>
            <a:r>
              <a:rPr lang="de-DE" i="1" dirty="0"/>
              <a:t>Wir wollen alle Schüler integrieren.</a:t>
            </a:r>
          </a:p>
          <a:p>
            <a:r>
              <a:rPr lang="de-DE" i="1" dirty="0"/>
              <a:t>Ich möchte die Schule mit einer Prüfung abschließen</a:t>
            </a:r>
          </a:p>
          <a:p>
            <a:r>
              <a:rPr lang="de-DE" i="1" dirty="0"/>
              <a:t>Wir unterscheiden die schulische und die duale Ausbildung.</a:t>
            </a:r>
          </a:p>
          <a:p>
            <a:r>
              <a:rPr lang="de-DE" i="1" dirty="0"/>
              <a:t>Gemeinsam verbessern wir unsere sprachlichen Fähigkeiten.</a:t>
            </a:r>
          </a:p>
        </p:txBody>
      </p:sp>
    </p:spTree>
    <p:extLst>
      <p:ext uri="{BB962C8B-B14F-4D97-AF65-F5344CB8AC3E}">
        <p14:creationId xmlns:p14="http://schemas.microsoft.com/office/powerpoint/2010/main" val="37074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720870" y="712722"/>
            <a:ext cx="578326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</a:t>
            </a:r>
          </a:p>
          <a:p>
            <a:endParaRPr lang="de-DE" sz="2000" dirty="0"/>
          </a:p>
          <a:p>
            <a:pPr marL="457200" indent="-457200">
              <a:buAutoNum type="arabicPeriod"/>
            </a:pPr>
            <a:r>
              <a:rPr lang="de-DE" dirty="0"/>
              <a:t>In einem ... kannst du deine Interessen überprüfen und etwas über deine Fähigkeiten ... .</a:t>
            </a:r>
          </a:p>
          <a:p>
            <a:pPr marL="457200" indent="-457200">
              <a:buAutoNum type="arabicPeriod"/>
            </a:pPr>
            <a:r>
              <a:rPr lang="de-DE" dirty="0"/>
              <a:t>Eine ... finde ich, indem ich nach interessanten Betrieben recherchiere und mich bewerbe .</a:t>
            </a:r>
          </a:p>
          <a:p>
            <a:pPr marL="457200" indent="-457200">
              <a:buAutoNum type="arabicPeriod"/>
            </a:pPr>
            <a:r>
              <a:rPr lang="de-DE" dirty="0"/>
              <a:t>Jeder Betrieb hat andere ... .</a:t>
            </a:r>
          </a:p>
          <a:p>
            <a:pPr marL="457200" indent="-457200">
              <a:buAutoNum type="arabicPeriod"/>
            </a:pPr>
            <a:r>
              <a:rPr lang="de-DE" dirty="0"/>
              <a:t>Bestimmte ... , wie zum Beispiel „Pünktlichkeit“ sind selbstverständlich.</a:t>
            </a:r>
          </a:p>
          <a:p>
            <a:pPr marL="457200" indent="-457200">
              <a:buAutoNum type="arabicPeriod"/>
            </a:pPr>
            <a:r>
              <a:rPr lang="de-DE" dirty="0"/>
              <a:t>Den Arbeitstag ... , ist eine Herausforderung.</a:t>
            </a:r>
          </a:p>
          <a:p>
            <a:pPr marL="457200" indent="-457200">
              <a:buAutoNum type="arabicPeriod"/>
            </a:pPr>
            <a:r>
              <a:rPr lang="de-DE" dirty="0"/>
              <a:t>Wenn du im Praktikum ... und ... bist, bietet man die vielleicht einen ... an.</a:t>
            </a:r>
          </a:p>
          <a:p>
            <a:pPr marL="457200" indent="-457200">
              <a:buAutoNum type="arabicPeriod"/>
            </a:pPr>
            <a:r>
              <a:rPr lang="de-DE" dirty="0"/>
              <a:t>Im Betrieb arbeitest du ... .</a:t>
            </a:r>
          </a:p>
          <a:p>
            <a:pPr marL="457200" indent="-457200">
              <a:buAutoNum type="arabicPeriod"/>
            </a:pPr>
            <a:r>
              <a:rPr lang="de-DE" dirty="0"/>
              <a:t>Am ersten Arbeitstag wirst du viele ... kennenlernen. Versuche dir die Namen zu merken.</a:t>
            </a:r>
          </a:p>
          <a:p>
            <a:pPr marL="457200" indent="-457200">
              <a:buAutoNum type="arabicPeriod"/>
            </a:pPr>
            <a:r>
              <a:rPr lang="de-DE" dirty="0"/>
              <a:t>Deine Tätigkeiten und Erfahrungen hältst du im ... fest.</a:t>
            </a:r>
          </a:p>
        </p:txBody>
      </p: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6724" y="4622073"/>
            <a:ext cx="54030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  <a:p>
            <a:r>
              <a:rPr lang="de-DE" sz="2000" i="1" dirty="0"/>
              <a:t>z.B.: wichtig– wichtiger – am wichtigsten</a:t>
            </a:r>
          </a:p>
          <a:p>
            <a:endParaRPr lang="de-DE" sz="2000" i="1" dirty="0"/>
          </a:p>
          <a:p>
            <a:pPr lvl="1">
              <a:buFont typeface="Courier New" charset="0"/>
              <a:buChar char="o"/>
            </a:pPr>
            <a:r>
              <a:rPr lang="de-DE" dirty="0"/>
              <a:t> zuverlässig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belastbar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fleißig</a:t>
            </a:r>
          </a:p>
          <a:p>
            <a:endParaRPr lang="de-DE" sz="2000" i="1" dirty="0"/>
          </a:p>
          <a:p>
            <a:r>
              <a:rPr lang="de-DE" sz="2000" i="1" dirty="0"/>
              <a:t>Für Schnelle: Bilde jeweils einen Satz!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wichtig – die wichtig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Entscheidung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praktisch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theoretisch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fleißig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zuverlässig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belastbar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34789" y="435545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36854" y="8862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661472" y="89835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9736" y="4622073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624976" y="1790707"/>
            <a:ext cx="2669701" cy="1520727"/>
            <a:chOff x="-2457646" y="1662586"/>
            <a:chExt cx="2669701" cy="1520727"/>
          </a:xfrm>
        </p:grpSpPr>
        <p:grpSp>
          <p:nvGrpSpPr>
            <p:cNvPr id="88" name="Gruppierung 87"/>
            <p:cNvGrpSpPr/>
            <p:nvPr/>
          </p:nvGrpSpPr>
          <p:grpSpPr>
            <a:xfrm>
              <a:off x="-2457646" y="1662586"/>
              <a:ext cx="2669701" cy="1520727"/>
              <a:chOff x="541914" y="7079647"/>
              <a:chExt cx="3212915" cy="183015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1555652" y="7780898"/>
                <a:ext cx="1094490" cy="33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u="sng" dirty="0"/>
                  <a:t>Praktikum</a:t>
                </a: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Stelle</a:t>
                </a:r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Bericht</a:t>
                </a: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2208274" y="7079647"/>
                <a:ext cx="1546555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Platz</a:t>
                </a: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2222024" y="8465321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...</a:t>
                </a:r>
              </a:p>
            </p:txBody>
          </p:sp>
        </p:grpSp>
        <p:sp>
          <p:nvSpPr>
            <p:cNvPr id="102" name="Pfeil nach links und oben 101"/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5" name="Pfeil nach links und oben 104"/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8" name="Pfeil nach links und oben 107"/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2" name="Pfeil nach links und oben 111"/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a16="http://schemas.microsoft.com/office/drawing/2014/main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6311079"/>
            <a:ext cx="5420753" cy="18730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Schreibe: Beruf - die Beruf</a:t>
            </a:r>
            <a:r>
              <a:rPr lang="de-DE" sz="2000" i="1" dirty="0">
                <a:solidFill>
                  <a:srgbClr val="FF0000"/>
                </a:solidFill>
              </a:rPr>
              <a:t>e</a:t>
            </a:r>
            <a:r>
              <a:rPr lang="de-DE" sz="2000" i="1" dirty="0"/>
              <a:t>, ...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6308341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339944" y="591421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05508"/>
              </p:ext>
            </p:extLst>
          </p:nvPr>
        </p:nvGraphicFramePr>
        <p:xfrm>
          <a:off x="581648" y="8019445"/>
          <a:ext cx="2524017" cy="109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304438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2850429" y="979069"/>
            <a:ext cx="341362" cy="1385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1297260" y="894830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26888" y="3315988"/>
            <a:ext cx="5775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 	Berufswahlentscheidung – </a:t>
            </a:r>
          </a:p>
          <a:p>
            <a:r>
              <a:rPr lang="de-DE" sz="2000" i="1" dirty="0"/>
              <a:t>	Be – ruf – s – </a:t>
            </a:r>
            <a:r>
              <a:rPr lang="de-DE" sz="2000" i="1" dirty="0" err="1"/>
              <a:t>wahl</a:t>
            </a:r>
            <a:r>
              <a:rPr lang="de-DE" sz="2000" i="1" dirty="0"/>
              <a:t> – </a:t>
            </a:r>
            <a:r>
              <a:rPr lang="de-DE" sz="2000" i="1" dirty="0" err="1"/>
              <a:t>ent</a:t>
            </a:r>
            <a:r>
              <a:rPr lang="de-DE" sz="2000" i="1" dirty="0"/>
              <a:t> – </a:t>
            </a:r>
            <a:r>
              <a:rPr lang="de-DE" sz="2000" i="1" dirty="0" err="1"/>
              <a:t>schei</a:t>
            </a:r>
            <a:r>
              <a:rPr lang="de-DE" sz="2000" i="1" dirty="0"/>
              <a:t> - </a:t>
            </a:r>
            <a:r>
              <a:rPr lang="de-DE" sz="2000" i="1" dirty="0" err="1"/>
              <a:t>dung</a:t>
            </a:r>
            <a:endParaRPr lang="de-DE" sz="2000" i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17561" y="6241825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F17AB738-8A4E-0047-8724-C9F18C1CE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2049"/>
              </p:ext>
            </p:extLst>
          </p:nvPr>
        </p:nvGraphicFramePr>
        <p:xfrm>
          <a:off x="1187551" y="1689020"/>
          <a:ext cx="482979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112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erfahren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verdienen</a:t>
                      </a:r>
                      <a:endParaRPr lang="de-DE" sz="1800" b="0" i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erwarten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zuverlässig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praktisch</a:t>
                      </a:r>
                      <a:endParaRPr lang="de-DE" sz="1800" b="0" i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theoretisch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fleißig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belastbar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05293" y="588805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349635" y="6159662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17561" y="3436496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68DD7C8C-BFB1-EC40-BAA9-E17B5070C3D3}"/>
              </a:ext>
            </a:extLst>
          </p:cNvPr>
          <p:cNvSpPr/>
          <p:nvPr/>
        </p:nvSpPr>
        <p:spPr>
          <a:xfrm>
            <a:off x="405293" y="166372"/>
            <a:ext cx="54030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br>
              <a:rPr lang="de-DE" sz="2000" dirty="0"/>
            </a:b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sz="2000" i="1" dirty="0"/>
          </a:p>
          <a:p>
            <a:r>
              <a:rPr lang="de-DE" sz="2000" i="1" dirty="0"/>
              <a:t>z.B. bewerten – die Bewertung </a:t>
            </a:r>
          </a:p>
          <a:p>
            <a:endParaRPr lang="de-DE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48" y="331772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9933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/>
              <a:t>Praktikum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/>
              <a:t>Kompetenz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dirty="0"/>
              <a:t>Erkenntnis</a:t>
            </a:r>
            <a:br>
              <a:rPr lang="de-DE" sz="2000" b="1" dirty="0"/>
            </a:br>
            <a:endParaRPr lang="de-DE" sz="2000" b="1" dirty="0"/>
          </a:p>
          <a:p>
            <a:r>
              <a:rPr lang="de-DE" i="1" dirty="0"/>
              <a:t>z.B.: </a:t>
            </a:r>
            <a:r>
              <a:rPr lang="de-DE" i="1" u="sng" dirty="0"/>
              <a:t>Singular</a:t>
            </a:r>
            <a:r>
              <a:rPr lang="de-DE" i="1" dirty="0"/>
              <a:t>: </a:t>
            </a:r>
            <a:r>
              <a:rPr lang="de-DE" sz="1600" i="1" dirty="0"/>
              <a:t>Meine Interessen sind im </a:t>
            </a:r>
            <a:r>
              <a:rPr lang="de-DE" sz="1600" b="1" i="1" dirty="0"/>
              <a:t>Berufsfeld</a:t>
            </a:r>
            <a:r>
              <a:rPr lang="de-DE" sz="1600" i="1" dirty="0"/>
              <a:t> Hauswirtschaft.</a:t>
            </a:r>
            <a:br>
              <a:rPr lang="de-DE" i="1" dirty="0"/>
            </a:br>
            <a:r>
              <a:rPr lang="de-DE" i="1" dirty="0"/>
              <a:t>         </a:t>
            </a:r>
            <a:r>
              <a:rPr lang="de-DE" i="1" u="sng" dirty="0"/>
              <a:t>Plural:</a:t>
            </a:r>
            <a:r>
              <a:rPr lang="de-DE" i="1" dirty="0"/>
              <a:t> </a:t>
            </a:r>
            <a:r>
              <a:rPr lang="de-DE" sz="1600" i="1" dirty="0"/>
              <a:t>Ich interessiere mich für mehrere </a:t>
            </a:r>
            <a:r>
              <a:rPr lang="de-DE" sz="1600" b="1" i="1" dirty="0"/>
              <a:t>Berufsfelder</a:t>
            </a:r>
            <a:r>
              <a:rPr lang="de-DE" sz="1600" i="1" dirty="0"/>
              <a:t>.</a:t>
            </a:r>
            <a:endParaRPr lang="de-DE" i="1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351845" y="667789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383516" y="3522418"/>
            <a:ext cx="5775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i="1" dirty="0"/>
              <a:t>z.B.: beraten – 	Fr. Schmidt kann mich bei der 			Praktikumssuche beraten.</a:t>
            </a:r>
          </a:p>
        </p:txBody>
      </p:sp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96265"/>
              </p:ext>
            </p:extLst>
          </p:nvPr>
        </p:nvGraphicFramePr>
        <p:xfrm>
          <a:off x="756591" y="3994689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anrechnen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integrieren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sprachlich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abschließen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351845" y="6879022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1545"/>
              </p:ext>
            </p:extLst>
          </p:nvPr>
        </p:nvGraphicFramePr>
        <p:xfrm>
          <a:off x="351845" y="7459320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Erkenntnisse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nachholen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die Kompetenz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empfehlen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Pflicht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qualifizieren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geeignet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14136" y="7079077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808309" y="3704290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16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  <a:p>
            <a:r>
              <a:rPr lang="de-DE" dirty="0">
                <a:solidFill>
                  <a:srgbClr val="FF0000"/>
                </a:solidFill>
              </a:rPr>
              <a:t>Lösung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36BF4A1-B8B9-D442-A424-77D477F196C5}"/>
              </a:ext>
            </a:extLst>
          </p:cNvPr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r>
              <a:rPr lang="de-DE" sz="2000" dirty="0">
                <a:solidFill>
                  <a:srgbClr val="FF0000"/>
                </a:solidFill>
              </a:rPr>
              <a:t>Lösung</a:t>
            </a:r>
            <a:br>
              <a:rPr lang="de-DE" sz="2000" dirty="0"/>
            </a:br>
            <a:r>
              <a:rPr lang="de-DE" sz="2000" i="1" dirty="0"/>
              <a:t>z.B.: 	empfehlen		Seite _____</a:t>
            </a:r>
          </a:p>
          <a:p>
            <a:pPr marL="0" indent="0">
              <a:buNone/>
            </a:pPr>
            <a:r>
              <a:rPr lang="de-DE" sz="2000" i="1" dirty="0">
                <a:solidFill>
                  <a:srgbClr val="0070C0"/>
                </a:solidFill>
              </a:rPr>
              <a:t>	</a:t>
            </a:r>
            <a:r>
              <a:rPr lang="de-DE" sz="2000" i="1" dirty="0"/>
              <a:t>Pflicht			Seite _____</a:t>
            </a:r>
          </a:p>
          <a:p>
            <a:pPr marL="0" indent="0">
              <a:buNone/>
            </a:pPr>
            <a:r>
              <a:rPr lang="de-DE" sz="2000" i="1" dirty="0"/>
              <a:t>	Maßnahme		Seite _____</a:t>
            </a:r>
          </a:p>
          <a:p>
            <a:pPr marL="0" indent="0">
              <a:buNone/>
            </a:pPr>
            <a:r>
              <a:rPr lang="de-DE" sz="2000" i="1" dirty="0"/>
              <a:t>	integrieren		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BD216C5-73F3-4743-A380-C5E1712AB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30519"/>
              </p:ext>
            </p:extLst>
          </p:nvPr>
        </p:nvGraphicFramePr>
        <p:xfrm>
          <a:off x="584827" y="5075123"/>
          <a:ext cx="5617133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Anforderung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Anspruch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Kompetenz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Fähigkeit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Erkenntnis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neue Wissen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entsprechen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gleichwertig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empfehlen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nahe legen, vorschlagen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qualifizieren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befähigen, fit machen für</a:t>
                      </a:r>
                    </a:p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Fähigkeit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nachholen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etwas Versäumtes nachträglich machen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97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etwas </a:t>
                      </a:r>
                      <a:r>
                        <a:rPr lang="de-DE" sz="1600" i="1" dirty="0">
                          <a:solidFill>
                            <a:schemeClr val="tx1"/>
                          </a:solidFill>
                        </a:rPr>
                        <a:t>anrechnen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lassen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etwas zählen lassen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abschließen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beenden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geeignet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passend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integrieren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Teil von etwas werden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sprachlich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Sprache betreffend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8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39000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sie auf!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0" name="Gerade Verbindung 79"/>
          <p:cNvCxnSpPr/>
          <p:nvPr/>
        </p:nvCxnSpPr>
        <p:spPr>
          <a:xfrm>
            <a:off x="478380" y="534580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739399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BFB58C56-0DA7-434E-801B-9B1A2F4E3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74250"/>
              </p:ext>
            </p:extLst>
          </p:nvPr>
        </p:nvGraphicFramePr>
        <p:xfrm>
          <a:off x="976134" y="1761554"/>
          <a:ext cx="485562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Berufsvorbereitung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Berufsausbildung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rufs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vor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be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reit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ungs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jahr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rufs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grund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bild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ungs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jahr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rufs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vor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be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rei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ten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de Bild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ungs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maß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nah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Voll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aus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bild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Ein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stiegs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qua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fi</a:t>
                      </a:r>
                      <a:r>
                        <a:rPr lang="de-DE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zier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ung</a:t>
                      </a:r>
                      <a:endParaRPr lang="de-DE" sz="14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Wer</a:t>
                      </a:r>
                      <a:r>
                        <a:rPr lang="de-DE" sz="1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ker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aus</a:t>
                      </a:r>
                      <a:r>
                        <a:rPr lang="de-DE" sz="1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bild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ung</a:t>
                      </a:r>
                      <a:endParaRPr lang="de-DE" sz="14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A9467145-2948-0740-9A3E-1E90EE6D4725}"/>
              </a:ext>
            </a:extLst>
          </p:cNvPr>
          <p:cNvSpPr/>
          <p:nvPr/>
        </p:nvSpPr>
        <p:spPr>
          <a:xfrm>
            <a:off x="406498" y="5739399"/>
            <a:ext cx="52696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</a:t>
            </a:r>
          </a:p>
          <a:p>
            <a:r>
              <a:rPr lang="de-DE" dirty="0">
                <a:solidFill>
                  <a:srgbClr val="FF0000"/>
                </a:solidFill>
              </a:rPr>
              <a:t>Lösung</a:t>
            </a:r>
          </a:p>
          <a:p>
            <a:pPr marL="457200" indent="-457200">
              <a:buAutoNum type="arabicPeriod"/>
            </a:pPr>
            <a:r>
              <a:rPr lang="de-DE" dirty="0"/>
              <a:t>In einem </a:t>
            </a:r>
            <a:r>
              <a:rPr lang="de-DE" dirty="0">
                <a:solidFill>
                  <a:srgbClr val="FF0000"/>
                </a:solidFill>
              </a:rPr>
              <a:t>Praktikum</a:t>
            </a:r>
            <a:r>
              <a:rPr lang="de-DE" dirty="0"/>
              <a:t> kannst du deine Interessen überprüfen und etwas über deine Fähigkeiten erfahren.</a:t>
            </a:r>
          </a:p>
          <a:p>
            <a:pPr marL="457200" indent="-457200">
              <a:buAutoNum type="arabicPeriod"/>
            </a:pPr>
            <a:r>
              <a:rPr lang="de-DE" dirty="0"/>
              <a:t>Dein Berufsberater kann dir eine Berufsvorbereitung </a:t>
            </a:r>
            <a:r>
              <a:rPr lang="de-DE" dirty="0">
                <a:solidFill>
                  <a:srgbClr val="FF0000"/>
                </a:solidFill>
              </a:rPr>
              <a:t>empfehlen</a:t>
            </a:r>
            <a:r>
              <a:rPr lang="de-DE" dirty="0"/>
              <a:t>.</a:t>
            </a:r>
          </a:p>
          <a:p>
            <a:pPr marL="457200" indent="-457200">
              <a:buAutoNum type="arabicPeriod"/>
            </a:pPr>
            <a:r>
              <a:rPr lang="de-DE" dirty="0"/>
              <a:t>Deine Schulzeit solltest du mit einer Prüfung </a:t>
            </a:r>
            <a:r>
              <a:rPr lang="de-DE" dirty="0">
                <a:solidFill>
                  <a:srgbClr val="FF0000"/>
                </a:solidFill>
              </a:rPr>
              <a:t>abschließen</a:t>
            </a:r>
            <a:r>
              <a:rPr lang="de-DE" dirty="0"/>
              <a:t>.</a:t>
            </a:r>
          </a:p>
          <a:p>
            <a:pPr marL="457200" indent="-457200">
              <a:buAutoNum type="arabicPeriod"/>
            </a:pPr>
            <a:r>
              <a:rPr lang="de-DE" dirty="0"/>
              <a:t>Wenn deine Ausbildung in Schule und Betrieb stattfindet, ist sie </a:t>
            </a:r>
            <a:r>
              <a:rPr lang="de-DE" dirty="0">
                <a:solidFill>
                  <a:srgbClr val="FF0000"/>
                </a:solidFill>
              </a:rPr>
              <a:t>dual</a:t>
            </a:r>
            <a:r>
              <a:rPr lang="de-DE" dirty="0"/>
              <a:t>. </a:t>
            </a:r>
          </a:p>
          <a:p>
            <a:pPr marL="457200" indent="-457200">
              <a:buAutoNum type="arabicPeriod"/>
            </a:pPr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Anforderungen</a:t>
            </a:r>
            <a:r>
              <a:rPr lang="de-DE" dirty="0"/>
              <a:t> in einer Vollausbildung sind höher als bei einer </a:t>
            </a:r>
            <a:r>
              <a:rPr lang="de-DE" dirty="0" err="1"/>
              <a:t>Werkerausbildung</a:t>
            </a:r>
            <a:r>
              <a:rPr lang="de-DE" dirty="0"/>
              <a:t>.</a:t>
            </a:r>
          </a:p>
          <a:p>
            <a:pPr marL="457200" indent="-457200">
              <a:buAutoNum type="arabicPeriod"/>
            </a:pPr>
            <a:r>
              <a:rPr lang="de-DE" dirty="0"/>
              <a:t>Das BVJ ist eine berufsvorbereitende </a:t>
            </a:r>
            <a:r>
              <a:rPr lang="de-DE" dirty="0">
                <a:solidFill>
                  <a:srgbClr val="FF0000"/>
                </a:solidFill>
              </a:rPr>
              <a:t>Maßnahme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36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572</Words>
  <Application>Microsoft Macintosh PowerPoint</Application>
  <PresentationFormat>A4-Papier (210 x 297 mm)</PresentationFormat>
  <Paragraphs>264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148</cp:revision>
  <cp:lastPrinted>2018-01-06T18:18:55Z</cp:lastPrinted>
  <dcterms:created xsi:type="dcterms:W3CDTF">2017-12-11T15:33:45Z</dcterms:created>
  <dcterms:modified xsi:type="dcterms:W3CDTF">2019-01-05T17:38:35Z</dcterms:modified>
</cp:coreProperties>
</file>