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3"/>
  </p:notesMasterIdLst>
  <p:sldIdLst>
    <p:sldId id="263" r:id="rId2"/>
    <p:sldId id="278" r:id="rId3"/>
    <p:sldId id="277" r:id="rId4"/>
    <p:sldId id="265" r:id="rId5"/>
    <p:sldId id="264" r:id="rId6"/>
    <p:sldId id="271" r:id="rId7"/>
    <p:sldId id="279" r:id="rId8"/>
    <p:sldId id="280" r:id="rId9"/>
    <p:sldId id="281" r:id="rId10"/>
    <p:sldId id="282" r:id="rId11"/>
    <p:sldId id="283" r:id="rId12"/>
  </p:sldIdLst>
  <p:sldSz cx="6858000" cy="9906000" type="A4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15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5FF"/>
    <a:srgbClr val="FF9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2DE63D5-997A-4646-A377-4702673A728D}" styleName="Helle Formatvorlage 2 - Akz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ED083AE6-46FA-4A59-8FB0-9F97EB10719F}" styleName="Helle Formatvorlage 3 - Akz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Helle Formatvorlage 3 - Akz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88"/>
    <p:restoredTop sz="94163"/>
  </p:normalViewPr>
  <p:slideViewPr>
    <p:cSldViewPr snapToGrid="0" snapToObjects="1" showGuides="1">
      <p:cViewPr varScale="1">
        <p:scale>
          <a:sx n="57" d="100"/>
          <a:sy n="57" d="100"/>
        </p:scale>
        <p:origin x="3019" y="72"/>
      </p:cViewPr>
      <p:guideLst>
        <p:guide orient="horz" pos="3415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3144D5-F601-0142-8B2D-CC9AFAB2B01F}" type="datetimeFigureOut">
              <a:rPr lang="de-DE" smtClean="0"/>
              <a:t>26.07.2022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20DE20-C858-5844-91E2-04A447D1229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3012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0DE20-C858-5844-91E2-04A447D1229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5277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0DE20-C858-5844-91E2-04A447D12296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1756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0DE20-C858-5844-91E2-04A447D12296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3488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0DE20-C858-5844-91E2-04A447D12296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42170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0DE20-C858-5844-91E2-04A447D12296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48888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0DE20-C858-5844-91E2-04A447D12296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29901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0DE20-C858-5844-91E2-04A447D12296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13050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0DE20-C858-5844-91E2-04A447D12296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64038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0DE20-C858-5844-91E2-04A447D12296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62440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0DE20-C858-5844-91E2-04A447D12296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4517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5CF06-9659-674C-BAB7-CCFB8B5A8F44}" type="datetime1">
              <a:rPr lang="de-DE" smtClean="0"/>
              <a:t>26.07.2022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SFZ München Mitte     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70EB-99BB-0C47-93B8-35F20AFACCD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5A22-23FE-6A43-9D72-EFFDC4CB61C0}" type="datetime1">
              <a:rPr lang="de-DE" smtClean="0"/>
              <a:t>26.07.2022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SFZ München Mitte     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70EB-99BB-0C47-93B8-35F20AFACCD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A783C-3D18-A44F-8E7F-7DD03CE5600F}" type="datetime1">
              <a:rPr lang="de-DE" smtClean="0"/>
              <a:t>26.07.2022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SFZ München Mitte     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70EB-99BB-0C47-93B8-35F20AFACCD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86B3-B9E2-6F40-9B0D-29EA2B5C85F8}" type="datetime1">
              <a:rPr lang="de-DE" smtClean="0"/>
              <a:t>26.07.2022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SFZ München Mitte     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70EB-99BB-0C47-93B8-35F20AFACCD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BA309-3A07-A040-B602-5AF0C48DBC2D}" type="datetime1">
              <a:rPr lang="de-DE" smtClean="0"/>
              <a:t>26.07.2022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SFZ München Mitte     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70EB-99BB-0C47-93B8-35F20AFACCD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56127-A028-D84D-B521-7289AA0E05B6}" type="datetime1">
              <a:rPr lang="de-DE" smtClean="0"/>
              <a:t>26.07.2022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SFZ München Mitte      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70EB-99BB-0C47-93B8-35F20AFACCD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80C34-DF3A-6040-B294-54FEE749959B}" type="datetime1">
              <a:rPr lang="de-DE" smtClean="0"/>
              <a:t>26.07.2022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SFZ München Mitte      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70EB-99BB-0C47-93B8-35F20AFACCD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8619-7283-D040-BD3F-532563CF1241}" type="datetime1">
              <a:rPr lang="de-DE" smtClean="0"/>
              <a:t>26.07.2022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SFZ München Mitte      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70EB-99BB-0C47-93B8-35F20AFACCD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3379F-A5A6-304E-84AC-5596C5ABF2B5}" type="datetime1">
              <a:rPr lang="de-DE" smtClean="0"/>
              <a:t>26.07.2022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SFZ München Mitte     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70EB-99BB-0C47-93B8-35F20AFACCD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7ABA4-D735-7148-9ABA-19B7C69A4907}" type="datetime1">
              <a:rPr lang="de-DE" smtClean="0"/>
              <a:t>26.07.2022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SFZ München Mitte      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70EB-99BB-0C47-93B8-35F20AFACCD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auf Platzhalter ziehen oder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AA96B-2EFE-E84A-B024-5C325E2170FE}" type="datetime1">
              <a:rPr lang="de-DE" smtClean="0"/>
              <a:t>26.07.2022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SFZ München Mitte      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70EB-99BB-0C47-93B8-35F20AFACCD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1B25C-746C-514F-B69C-C35E75A7EDF3}" type="datetime1">
              <a:rPr lang="de-DE" smtClean="0"/>
              <a:t>26.07.2022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SFZ München Mitte     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070EB-99BB-0C47-93B8-35F20AFACC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7295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tiff"/><Relationship Id="rId3" Type="http://schemas.openxmlformats.org/officeDocument/2006/relationships/image" Target="../media/image1.tiff"/><Relationship Id="rId7" Type="http://schemas.openxmlformats.org/officeDocument/2006/relationships/image" Target="../media/image5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tiff"/><Relationship Id="rId5" Type="http://schemas.openxmlformats.org/officeDocument/2006/relationships/image" Target="../media/image3.tiff"/><Relationship Id="rId10" Type="http://schemas.openxmlformats.org/officeDocument/2006/relationships/image" Target="../media/image8.tiff"/><Relationship Id="rId4" Type="http://schemas.openxmlformats.org/officeDocument/2006/relationships/image" Target="../media/image2.tiff"/><Relationship Id="rId9" Type="http://schemas.openxmlformats.org/officeDocument/2006/relationships/image" Target="../media/image7.tif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tiff"/><Relationship Id="rId3" Type="http://schemas.openxmlformats.org/officeDocument/2006/relationships/image" Target="../media/image1.tiff"/><Relationship Id="rId7" Type="http://schemas.openxmlformats.org/officeDocument/2006/relationships/image" Target="../media/image5.tif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tiff"/><Relationship Id="rId5" Type="http://schemas.openxmlformats.org/officeDocument/2006/relationships/image" Target="../media/image3.tiff"/><Relationship Id="rId10" Type="http://schemas.openxmlformats.org/officeDocument/2006/relationships/image" Target="../media/image8.tiff"/><Relationship Id="rId4" Type="http://schemas.openxmlformats.org/officeDocument/2006/relationships/image" Target="../media/image2.tiff"/><Relationship Id="rId9" Type="http://schemas.openxmlformats.org/officeDocument/2006/relationships/image" Target="../media/image7.tif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eck 22"/>
          <p:cNvSpPr/>
          <p:nvPr/>
        </p:nvSpPr>
        <p:spPr>
          <a:xfrm>
            <a:off x="434464" y="3500335"/>
            <a:ext cx="540301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/>
              <a:t>Was ist ei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gent</a:t>
            </a:r>
            <a:r>
              <a:rPr lang="de-DE" sz="2000" dirty="0"/>
              <a:t>lich ein/ein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e</a:t>
            </a:r>
            <a:r>
              <a:rPr lang="de-DE" sz="2000" dirty="0"/>
              <a:t> ...?</a:t>
            </a:r>
          </a:p>
          <a:p>
            <a:endParaRPr lang="de-DE" sz="2000" dirty="0"/>
          </a:p>
          <a:p>
            <a:r>
              <a:rPr lang="de-DE" sz="2000" dirty="0"/>
              <a:t>Ordne jeweils ein Wort in der Spalte ein Synonym in der anderen Spalte zu! Schreibe auf!</a:t>
            </a:r>
          </a:p>
        </p:txBody>
      </p:sp>
      <p:sp>
        <p:nvSpPr>
          <p:cNvPr id="12" name="Inhaltsplatzhalter 2"/>
          <p:cNvSpPr txBox="1">
            <a:spLocks/>
          </p:cNvSpPr>
          <p:nvPr/>
        </p:nvSpPr>
        <p:spPr>
          <a:xfrm>
            <a:off x="584827" y="308073"/>
            <a:ext cx="5833162" cy="2754277"/>
          </a:xfrm>
          <a:prstGeom prst="rect">
            <a:avLst/>
          </a:prstGeom>
          <a:ln w="57150">
            <a:noFill/>
          </a:ln>
        </p:spPr>
        <p:txBody>
          <a:bodyPr vert="horz" lIns="91440" tIns="45720" rIns="91440" bIns="45720" rtlCol="0">
            <a:normAutofit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2000" dirty="0"/>
              <a:t>Su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che</a:t>
            </a:r>
            <a:r>
              <a:rPr lang="de-DE" sz="2000" dirty="0"/>
              <a:t> im Lex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i</a:t>
            </a:r>
            <a:r>
              <a:rPr lang="de-DE" sz="2000" dirty="0"/>
              <a:t>kon!</a:t>
            </a:r>
            <a:br>
              <a:rPr lang="de-DE" sz="2000" dirty="0"/>
            </a:br>
            <a:r>
              <a:rPr lang="de-DE" sz="2000" dirty="0"/>
              <a:t>		</a:t>
            </a:r>
            <a:br>
              <a:rPr lang="de-DE" sz="2000" dirty="0"/>
            </a:br>
            <a:r>
              <a:rPr lang="de-DE" sz="2000" dirty="0"/>
              <a:t/>
            </a:r>
            <a:br>
              <a:rPr lang="de-DE" sz="2000" dirty="0"/>
            </a:br>
            <a:r>
              <a:rPr lang="de-DE" sz="2000" i="1" dirty="0"/>
              <a:t>regieren		 Seite _____</a:t>
            </a:r>
          </a:p>
          <a:p>
            <a:pPr marL="0" indent="0">
              <a:buNone/>
            </a:pPr>
            <a:r>
              <a:rPr lang="de-DE" sz="2000" i="1" dirty="0"/>
              <a:t>organisieren		 Seite _____</a:t>
            </a:r>
          </a:p>
          <a:p>
            <a:pPr marL="0" indent="0">
              <a:buNone/>
            </a:pPr>
            <a:r>
              <a:rPr lang="de-DE" sz="2000" i="1" dirty="0"/>
              <a:t>beschließen		 Seite _____</a:t>
            </a:r>
          </a:p>
          <a:p>
            <a:pPr marL="0" indent="0">
              <a:buNone/>
            </a:pPr>
            <a:r>
              <a:rPr lang="de-DE" sz="2000" i="1" dirty="0"/>
              <a:t>wählen		 Seite _____</a:t>
            </a:r>
          </a:p>
          <a:p>
            <a:pPr marL="0" indent="0">
              <a:buNone/>
            </a:pPr>
            <a:r>
              <a:rPr lang="de-DE" sz="2000" dirty="0"/>
              <a:t>gewinnen		</a:t>
            </a:r>
            <a:r>
              <a:rPr lang="de-DE" sz="2000" i="1" dirty="0"/>
              <a:t> Seite _____</a:t>
            </a:r>
            <a:r>
              <a:rPr lang="de-DE" sz="2000" dirty="0">
                <a:solidFill>
                  <a:srgbClr val="0070C0"/>
                </a:solidFill>
              </a:rPr>
              <a:t/>
            </a:r>
            <a:br>
              <a:rPr lang="de-DE" sz="2000" dirty="0">
                <a:solidFill>
                  <a:srgbClr val="0070C0"/>
                </a:solidFill>
              </a:rPr>
            </a:br>
            <a:endParaRPr lang="de-DE" dirty="0"/>
          </a:p>
        </p:txBody>
      </p:sp>
      <p:cxnSp>
        <p:nvCxnSpPr>
          <p:cNvPr id="80" name="Gerade Verbindung 79"/>
          <p:cNvCxnSpPr/>
          <p:nvPr/>
        </p:nvCxnSpPr>
        <p:spPr>
          <a:xfrm>
            <a:off x="456725" y="3125828"/>
            <a:ext cx="60474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0C4D29AC-25C9-9242-BDE8-BD0DC7EF574B}"/>
              </a:ext>
            </a:extLst>
          </p:cNvPr>
          <p:cNvGrpSpPr/>
          <p:nvPr/>
        </p:nvGrpSpPr>
        <p:grpSpPr>
          <a:xfrm>
            <a:off x="5903577" y="3349698"/>
            <a:ext cx="644397" cy="930165"/>
            <a:chOff x="5859739" y="3533907"/>
            <a:chExt cx="644397" cy="930165"/>
          </a:xfrm>
        </p:grpSpPr>
        <p:sp>
          <p:nvSpPr>
            <p:cNvPr id="40" name="Eingebuchteter Pfeil nach rechts 39"/>
            <p:cNvSpPr/>
            <p:nvPr/>
          </p:nvSpPr>
          <p:spPr>
            <a:xfrm rot="5400000" flipV="1">
              <a:off x="5964279" y="3794744"/>
              <a:ext cx="435315" cy="143642"/>
            </a:xfrm>
            <a:prstGeom prst="notchedRightArrow">
              <a:avLst/>
            </a:prstGeom>
            <a:solidFill>
              <a:srgbClr val="FF9300"/>
            </a:solidFill>
            <a:ln w="28575">
              <a:solidFill>
                <a:srgbClr val="FF9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9" name="Rechteck 38"/>
            <p:cNvSpPr/>
            <p:nvPr/>
          </p:nvSpPr>
          <p:spPr>
            <a:xfrm>
              <a:off x="5859739" y="3533907"/>
              <a:ext cx="644397" cy="930165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60" name="Grafik 59">
              <a:extLst>
                <a:ext uri="{FF2B5EF4-FFF2-40B4-BE49-F238E27FC236}">
                  <a16:creationId xmlns:a16="http://schemas.microsoft.com/office/drawing/2014/main" id="{01B98B79-0A9A-7D4E-A6CF-16A002E6927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981510" y="4147701"/>
              <a:ext cx="367003" cy="255373"/>
            </a:xfrm>
            <a:prstGeom prst="rect">
              <a:avLst/>
            </a:prstGeom>
          </p:spPr>
        </p:pic>
      </p:grpSp>
      <p:grpSp>
        <p:nvGrpSpPr>
          <p:cNvPr id="54" name="Gruppieren 53">
            <a:extLst>
              <a:ext uri="{FF2B5EF4-FFF2-40B4-BE49-F238E27FC236}">
                <a16:creationId xmlns:a16="http://schemas.microsoft.com/office/drawing/2014/main" id="{2A10B682-C9B2-C84F-8486-ABA308524305}"/>
              </a:ext>
            </a:extLst>
          </p:cNvPr>
          <p:cNvGrpSpPr/>
          <p:nvPr/>
        </p:nvGrpSpPr>
        <p:grpSpPr>
          <a:xfrm>
            <a:off x="5859739" y="380064"/>
            <a:ext cx="644397" cy="930165"/>
            <a:chOff x="5859739" y="3533907"/>
            <a:chExt cx="644397" cy="930165"/>
          </a:xfrm>
        </p:grpSpPr>
        <p:sp>
          <p:nvSpPr>
            <p:cNvPr id="55" name="Eingebuchteter Pfeil nach rechts 54">
              <a:extLst>
                <a:ext uri="{FF2B5EF4-FFF2-40B4-BE49-F238E27FC236}">
                  <a16:creationId xmlns:a16="http://schemas.microsoft.com/office/drawing/2014/main" id="{43E7AD93-35AC-3F4B-91F1-BE32EB70DB8E}"/>
                </a:ext>
              </a:extLst>
            </p:cNvPr>
            <p:cNvSpPr/>
            <p:nvPr/>
          </p:nvSpPr>
          <p:spPr>
            <a:xfrm rot="5400000" flipV="1">
              <a:off x="5964279" y="3794744"/>
              <a:ext cx="435315" cy="143642"/>
            </a:xfrm>
            <a:prstGeom prst="notchedRightArrow">
              <a:avLst/>
            </a:prstGeom>
            <a:solidFill>
              <a:srgbClr val="FF9300"/>
            </a:solidFill>
            <a:ln w="28575">
              <a:solidFill>
                <a:srgbClr val="FF9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7" name="Rechteck 56">
              <a:extLst>
                <a:ext uri="{FF2B5EF4-FFF2-40B4-BE49-F238E27FC236}">
                  <a16:creationId xmlns:a16="http://schemas.microsoft.com/office/drawing/2014/main" id="{4488B38C-8D42-434D-A456-6374B4BD7173}"/>
                </a:ext>
              </a:extLst>
            </p:cNvPr>
            <p:cNvSpPr/>
            <p:nvPr/>
          </p:nvSpPr>
          <p:spPr>
            <a:xfrm>
              <a:off x="5859739" y="3533907"/>
              <a:ext cx="644397" cy="930165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58" name="Grafik 57">
              <a:extLst>
                <a:ext uri="{FF2B5EF4-FFF2-40B4-BE49-F238E27FC236}">
                  <a16:creationId xmlns:a16="http://schemas.microsoft.com/office/drawing/2014/main" id="{B6833514-F468-EE4B-9035-D7C1B88121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981510" y="4147701"/>
              <a:ext cx="367003" cy="255373"/>
            </a:xfrm>
            <a:prstGeom prst="rect">
              <a:avLst/>
            </a:prstGeom>
          </p:spPr>
        </p:pic>
      </p:grpSp>
      <p:graphicFrame>
        <p:nvGraphicFramePr>
          <p:cNvPr id="61" name="Tabelle 60">
            <a:extLst>
              <a:ext uri="{FF2B5EF4-FFF2-40B4-BE49-F238E27FC236}">
                <a16:creationId xmlns:a16="http://schemas.microsoft.com/office/drawing/2014/main" id="{EDC08073-0E68-4946-892C-D3C0E11071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906932"/>
              </p:ext>
            </p:extLst>
          </p:nvPr>
        </p:nvGraphicFramePr>
        <p:xfrm>
          <a:off x="456725" y="4941428"/>
          <a:ext cx="5617133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60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61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de-DE" sz="1600" b="0" dirty="0">
                          <a:solidFill>
                            <a:schemeClr val="tx1"/>
                          </a:solidFill>
                        </a:rPr>
                        <a:t>Regierung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0" dirty="0">
                          <a:solidFill>
                            <a:schemeClr val="tx1"/>
                          </a:solidFill>
                        </a:rPr>
                        <a:t>Hier sind alle Ziele der Partei aufgeschrieben.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Koalition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Versprechen, die eine Partei vor der Wahl gibt, um gewählt zu werden.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Opposition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Mehrere Parteien schließen sich zusammen und regieren gemeinsam.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Landtagswahl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0" dirty="0">
                          <a:solidFill>
                            <a:schemeClr val="tx1"/>
                          </a:solidFill>
                        </a:rPr>
                        <a:t>Eine Gruppe von Politikern, die alle Entscheidungen für ein Land trifft.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Wahlversprechen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Die Parteien, die nicht zur Regierung gehören, aber auch zum Parlament gehören.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Parteiprogramm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Wahl bei der die Regierung für ein Bundesland gefunden wird.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3D9D5576-DA10-BD4E-89F8-5E28D78DDB39}"/>
              </a:ext>
            </a:extLst>
          </p:cNvPr>
          <p:cNvCxnSpPr/>
          <p:nvPr/>
        </p:nvCxnSpPr>
        <p:spPr>
          <a:xfrm>
            <a:off x="301102" y="7553666"/>
            <a:ext cx="60474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8973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" name="Gerade Verbindung 42"/>
          <p:cNvCxnSpPr/>
          <p:nvPr/>
        </p:nvCxnSpPr>
        <p:spPr>
          <a:xfrm>
            <a:off x="426888" y="3044382"/>
            <a:ext cx="60474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Dreieck 44"/>
          <p:cNvSpPr/>
          <p:nvPr/>
        </p:nvSpPr>
        <p:spPr>
          <a:xfrm flipH="1">
            <a:off x="976365" y="1035562"/>
            <a:ext cx="199118" cy="187512"/>
          </a:xfrm>
          <a:prstGeom prst="triangle">
            <a:avLst/>
          </a:prstGeom>
          <a:solidFill>
            <a:srgbClr val="92D05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Oval 2"/>
          <p:cNvSpPr/>
          <p:nvPr/>
        </p:nvSpPr>
        <p:spPr>
          <a:xfrm>
            <a:off x="3699349" y="1006613"/>
            <a:ext cx="236482" cy="222770"/>
          </a:xfrm>
          <a:prstGeom prst="ellipse">
            <a:avLst/>
          </a:prstGeom>
          <a:solidFill>
            <a:srgbClr val="FF000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CCBAAC8D-8B42-D94A-88F1-D2C3B31C647C}"/>
              </a:ext>
            </a:extLst>
          </p:cNvPr>
          <p:cNvSpPr/>
          <p:nvPr/>
        </p:nvSpPr>
        <p:spPr>
          <a:xfrm>
            <a:off x="426888" y="3315988"/>
            <a:ext cx="577543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/>
              <a:t>Schrei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be</a:t>
            </a:r>
            <a:r>
              <a:rPr lang="de-DE" sz="2000" dirty="0"/>
              <a:t> die Wör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ter</a:t>
            </a:r>
            <a:r>
              <a:rPr lang="de-DE" sz="2000" dirty="0"/>
              <a:t> in Sil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ben</a:t>
            </a:r>
            <a:r>
              <a:rPr lang="de-DE" sz="2000" dirty="0"/>
              <a:t>schreib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wei</a:t>
            </a:r>
            <a:r>
              <a:rPr lang="de-DE" sz="2000" dirty="0"/>
              <a:t>se!</a:t>
            </a:r>
            <a:r>
              <a:rPr lang="de-DE" sz="2000" b="1" dirty="0"/>
              <a:t/>
            </a:r>
            <a:br>
              <a:rPr lang="de-DE" sz="2000" b="1" dirty="0"/>
            </a:br>
            <a:endParaRPr lang="de-DE" sz="2000" b="1" dirty="0"/>
          </a:p>
          <a:p>
            <a:r>
              <a:rPr lang="de-DE" sz="2000" i="1" dirty="0"/>
              <a:t>z.B.:  geheim	–	</a:t>
            </a:r>
            <a:r>
              <a:rPr lang="de-DE" sz="2000" i="1" dirty="0" err="1"/>
              <a:t>ge</a:t>
            </a:r>
            <a:r>
              <a:rPr lang="de-DE" sz="2000" i="1" dirty="0"/>
              <a:t> - heim </a:t>
            </a: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48877AB6-0B62-1A46-88A8-3DA0CD130CA2}"/>
              </a:ext>
            </a:extLst>
          </p:cNvPr>
          <p:cNvGrpSpPr/>
          <p:nvPr/>
        </p:nvGrpSpPr>
        <p:grpSpPr>
          <a:xfrm>
            <a:off x="5766965" y="6703109"/>
            <a:ext cx="644397" cy="1092776"/>
            <a:chOff x="5808309" y="439918"/>
            <a:chExt cx="644397" cy="1092776"/>
          </a:xfrm>
        </p:grpSpPr>
        <p:sp>
          <p:nvSpPr>
            <p:cNvPr id="24" name="Eingebuchteter Pfeil nach rechts 23">
              <a:extLst>
                <a:ext uri="{FF2B5EF4-FFF2-40B4-BE49-F238E27FC236}">
                  <a16:creationId xmlns:a16="http://schemas.microsoft.com/office/drawing/2014/main" id="{8E7C097D-3D73-2F4A-8051-FE4B8A3C174C}"/>
                </a:ext>
              </a:extLst>
            </p:cNvPr>
            <p:cNvSpPr/>
            <p:nvPr/>
          </p:nvSpPr>
          <p:spPr>
            <a:xfrm rot="5400000" flipV="1">
              <a:off x="5874798" y="758910"/>
              <a:ext cx="511417" cy="143642"/>
            </a:xfrm>
            <a:prstGeom prst="notchedRightArrow">
              <a:avLst/>
            </a:prstGeom>
            <a:solidFill>
              <a:schemeClr val="bg1">
                <a:lumMod val="65000"/>
              </a:schemeClr>
            </a:solidFill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6" name="Rechteck 25">
              <a:extLst>
                <a:ext uri="{FF2B5EF4-FFF2-40B4-BE49-F238E27FC236}">
                  <a16:creationId xmlns:a16="http://schemas.microsoft.com/office/drawing/2014/main" id="{2E65020C-E166-1449-97E1-1C784B6DD4FC}"/>
                </a:ext>
              </a:extLst>
            </p:cNvPr>
            <p:cNvSpPr/>
            <p:nvPr/>
          </p:nvSpPr>
          <p:spPr>
            <a:xfrm>
              <a:off x="5808309" y="439918"/>
              <a:ext cx="644397" cy="1092776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B71D1D8B-6192-F749-9885-D7FD8DDC4EF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947004" y="1189095"/>
              <a:ext cx="367003" cy="255373"/>
            </a:xfrm>
            <a:prstGeom prst="rect">
              <a:avLst/>
            </a:prstGeom>
          </p:spPr>
        </p:pic>
      </p:grpSp>
      <p:graphicFrame>
        <p:nvGraphicFramePr>
          <p:cNvPr id="30" name="Tabelle 29">
            <a:extLst>
              <a:ext uri="{FF2B5EF4-FFF2-40B4-BE49-F238E27FC236}">
                <a16:creationId xmlns:a16="http://schemas.microsoft.com/office/drawing/2014/main" id="{F17AB738-8A4E-0047-8724-C9F18C1CEA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942441"/>
              </p:ext>
            </p:extLst>
          </p:nvPr>
        </p:nvGraphicFramePr>
        <p:xfrm>
          <a:off x="489930" y="4414857"/>
          <a:ext cx="482979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48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4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98869">
                <a:tc>
                  <a:txBody>
                    <a:bodyPr/>
                    <a:lstStyle/>
                    <a:p>
                      <a:pPr marL="285750" indent="-285750" algn="l">
                        <a:buFont typeface="Courier New" charset="0"/>
                        <a:buChar char="o"/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</a:rPr>
                        <a:t>an-</a:t>
                      </a:r>
                      <a:r>
                        <a:rPr lang="de-DE" sz="1800" b="1" dirty="0" err="1">
                          <a:solidFill>
                            <a:schemeClr val="tx1"/>
                          </a:solidFill>
                        </a:rPr>
                        <a:t>tre</a:t>
                      </a:r>
                      <a:r>
                        <a:rPr lang="de-DE" sz="1800" b="1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de-DE" sz="1800" b="1" dirty="0" err="1">
                          <a:solidFill>
                            <a:schemeClr val="tx1"/>
                          </a:solidFill>
                        </a:rPr>
                        <a:t>ten</a:t>
                      </a:r>
                      <a:endParaRPr lang="de-DE" sz="1800" b="1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algn="l">
                        <a:buFont typeface="Courier New" charset="0"/>
                        <a:buChar char="o"/>
                      </a:pPr>
                      <a:r>
                        <a:rPr lang="de-DE" sz="1800" b="1" dirty="0" err="1">
                          <a:solidFill>
                            <a:schemeClr val="tx1"/>
                          </a:solidFill>
                        </a:rPr>
                        <a:t>re</a:t>
                      </a:r>
                      <a:r>
                        <a:rPr lang="de-DE" sz="1800" b="1" dirty="0">
                          <a:solidFill>
                            <a:schemeClr val="tx1"/>
                          </a:solidFill>
                        </a:rPr>
                        <a:t>-gier-en</a:t>
                      </a:r>
                    </a:p>
                    <a:p>
                      <a:pPr marL="285750" indent="-285750" algn="l">
                        <a:buFont typeface="Courier New" charset="0"/>
                        <a:buChar char="o"/>
                      </a:pPr>
                      <a:r>
                        <a:rPr lang="de-DE" sz="1800" b="1" dirty="0" err="1">
                          <a:solidFill>
                            <a:schemeClr val="tx1"/>
                          </a:solidFill>
                        </a:rPr>
                        <a:t>wäh-len</a:t>
                      </a:r>
                      <a:endParaRPr lang="de-DE" sz="1800" b="1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algn="l">
                        <a:buFont typeface="Courier New" charset="0"/>
                        <a:buChar char="o"/>
                      </a:pPr>
                      <a:r>
                        <a:rPr lang="de-DE" sz="1800" b="1" dirty="0" err="1">
                          <a:solidFill>
                            <a:schemeClr val="tx1"/>
                          </a:solidFill>
                        </a:rPr>
                        <a:t>ge-win-nen</a:t>
                      </a:r>
                      <a:endParaRPr lang="de-DE" sz="1800" b="1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algn="l">
                        <a:buFont typeface="Courier New" charset="0"/>
                        <a:buChar char="o"/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</a:rPr>
                        <a:t>be-</a:t>
                      </a:r>
                      <a:r>
                        <a:rPr lang="de-DE" sz="1800" b="1" dirty="0" err="1">
                          <a:solidFill>
                            <a:schemeClr val="tx1"/>
                          </a:solidFill>
                        </a:rPr>
                        <a:t>schlies</a:t>
                      </a:r>
                      <a:r>
                        <a:rPr lang="de-DE" sz="1800" b="1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de-DE" sz="1800" b="1" dirty="0" err="1">
                          <a:solidFill>
                            <a:schemeClr val="tx1"/>
                          </a:solidFill>
                        </a:rPr>
                        <a:t>sen</a:t>
                      </a:r>
                      <a:endParaRPr lang="de-DE" sz="1800" b="1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algn="l">
                        <a:buFont typeface="Courier New" charset="0"/>
                        <a:buChar char="o"/>
                      </a:pPr>
                      <a:r>
                        <a:rPr lang="de-DE" sz="1800" b="1" dirty="0" err="1">
                          <a:solidFill>
                            <a:schemeClr val="tx1"/>
                          </a:solidFill>
                        </a:rPr>
                        <a:t>or</a:t>
                      </a:r>
                      <a:r>
                        <a:rPr lang="de-DE" sz="1800" b="1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de-DE" sz="1800" b="1" dirty="0" err="1">
                          <a:solidFill>
                            <a:schemeClr val="tx1"/>
                          </a:solidFill>
                        </a:rPr>
                        <a:t>ga</a:t>
                      </a:r>
                      <a:r>
                        <a:rPr lang="de-DE" sz="1800" b="1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de-DE" sz="1800" b="1" dirty="0" err="1">
                          <a:solidFill>
                            <a:schemeClr val="tx1"/>
                          </a:solidFill>
                        </a:rPr>
                        <a:t>ni</a:t>
                      </a:r>
                      <a:r>
                        <a:rPr lang="de-DE" sz="1800" b="1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de-DE" sz="1800" b="1" dirty="0" err="1">
                          <a:solidFill>
                            <a:schemeClr val="tx1"/>
                          </a:solidFill>
                        </a:rPr>
                        <a:t>sier</a:t>
                      </a:r>
                      <a:r>
                        <a:rPr lang="de-DE" sz="1800" b="1" dirty="0">
                          <a:solidFill>
                            <a:schemeClr val="tx1"/>
                          </a:solidFill>
                        </a:rPr>
                        <a:t>-en</a:t>
                      </a:r>
                      <a:endParaRPr lang="de-DE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Courier New" charset="0"/>
                        <a:buChar char="o"/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</a:rPr>
                        <a:t>Po-li-</a:t>
                      </a:r>
                      <a:r>
                        <a:rPr lang="de-DE" sz="1800" b="1" dirty="0" err="1">
                          <a:solidFill>
                            <a:schemeClr val="tx1"/>
                          </a:solidFill>
                        </a:rPr>
                        <a:t>ti</a:t>
                      </a:r>
                      <a:r>
                        <a:rPr lang="de-DE" sz="1800" b="1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de-DE" sz="1800" b="1" dirty="0" err="1">
                          <a:solidFill>
                            <a:schemeClr val="tx1"/>
                          </a:solidFill>
                        </a:rPr>
                        <a:t>ker</a:t>
                      </a:r>
                      <a:endParaRPr lang="de-DE" sz="1800" b="1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algn="l">
                        <a:buFont typeface="Courier New" charset="0"/>
                        <a:buChar char="o"/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</a:rPr>
                        <a:t>Re-gier-</a:t>
                      </a:r>
                      <a:r>
                        <a:rPr lang="de-DE" sz="1800" b="1" dirty="0" err="1">
                          <a:solidFill>
                            <a:schemeClr val="tx1"/>
                          </a:solidFill>
                        </a:rPr>
                        <a:t>ung</a:t>
                      </a:r>
                      <a:endParaRPr lang="de-DE" sz="1800" b="1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algn="l">
                        <a:buFont typeface="Courier New" charset="0"/>
                        <a:buChar char="o"/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</a:rPr>
                        <a:t>Ko-a-li-</a:t>
                      </a:r>
                      <a:r>
                        <a:rPr lang="de-DE" sz="1800" b="1" dirty="0" err="1">
                          <a:solidFill>
                            <a:schemeClr val="tx1"/>
                          </a:solidFill>
                        </a:rPr>
                        <a:t>tion</a:t>
                      </a:r>
                      <a:endParaRPr lang="de-DE" sz="1800" b="1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algn="l">
                        <a:buFont typeface="Courier New" charset="0"/>
                        <a:buChar char="o"/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</a:rPr>
                        <a:t>Land-tag-s-wahl</a:t>
                      </a:r>
                      <a:endParaRPr lang="de-DE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209">
                <a:tc>
                  <a:txBody>
                    <a:bodyPr/>
                    <a:lstStyle/>
                    <a:p>
                      <a:pPr marL="285750" indent="-285750" algn="l">
                        <a:buFont typeface="Courier New" charset="0"/>
                        <a:buChar char="o"/>
                      </a:pPr>
                      <a:endParaRPr lang="de-DE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Courier New" charset="0"/>
                        <a:buChar char="o"/>
                      </a:pPr>
                      <a:endParaRPr lang="de-DE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288">
                <a:tc>
                  <a:txBody>
                    <a:bodyPr/>
                    <a:lstStyle/>
                    <a:p>
                      <a:pPr marL="285750" indent="-285750" algn="l">
                        <a:buFont typeface="Courier New" charset="0"/>
                        <a:buChar char="o"/>
                      </a:pPr>
                      <a:endParaRPr lang="de-DE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Courier New" charset="0"/>
                        <a:buChar char="o"/>
                      </a:pPr>
                      <a:endParaRPr lang="de-DE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288">
                <a:tc>
                  <a:txBody>
                    <a:bodyPr/>
                    <a:lstStyle/>
                    <a:p>
                      <a:pPr marL="285750" indent="-285750" algn="l">
                        <a:buFont typeface="Courier New" charset="0"/>
                        <a:buChar char="o"/>
                      </a:pPr>
                      <a:endParaRPr lang="de-DE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Courier New" charset="0"/>
                        <a:buChar char="o"/>
                      </a:pPr>
                      <a:endParaRPr lang="de-DE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31" name="Gerade Verbindung 30">
            <a:extLst>
              <a:ext uri="{FF2B5EF4-FFF2-40B4-BE49-F238E27FC236}">
                <a16:creationId xmlns:a16="http://schemas.microsoft.com/office/drawing/2014/main" id="{A6297FA2-BB61-5A43-860D-52EBAFF01914}"/>
              </a:ext>
            </a:extLst>
          </p:cNvPr>
          <p:cNvCxnSpPr/>
          <p:nvPr/>
        </p:nvCxnSpPr>
        <p:spPr>
          <a:xfrm>
            <a:off x="414547" y="6412826"/>
            <a:ext cx="60474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hteck 35">
            <a:extLst>
              <a:ext uri="{FF2B5EF4-FFF2-40B4-BE49-F238E27FC236}">
                <a16:creationId xmlns:a16="http://schemas.microsoft.com/office/drawing/2014/main" id="{49899C07-3DB2-4844-8830-7DA0305A425B}"/>
              </a:ext>
            </a:extLst>
          </p:cNvPr>
          <p:cNvSpPr/>
          <p:nvPr/>
        </p:nvSpPr>
        <p:spPr>
          <a:xfrm>
            <a:off x="313722" y="6610447"/>
            <a:ext cx="577543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/>
              <a:t>Lass dir die Wörter dik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tie</a:t>
            </a:r>
            <a:r>
              <a:rPr lang="de-DE" sz="2000" dirty="0"/>
              <a:t>ren!</a:t>
            </a:r>
            <a:r>
              <a:rPr lang="de-DE" sz="2000" b="1" dirty="0"/>
              <a:t/>
            </a:r>
            <a:br>
              <a:rPr lang="de-DE" sz="2000" b="1" dirty="0"/>
            </a:br>
            <a:endParaRPr lang="de-DE" sz="2000" b="1" dirty="0"/>
          </a:p>
        </p:txBody>
      </p:sp>
      <p:grpSp>
        <p:nvGrpSpPr>
          <p:cNvPr id="41" name="Gruppieren 40">
            <a:extLst>
              <a:ext uri="{FF2B5EF4-FFF2-40B4-BE49-F238E27FC236}">
                <a16:creationId xmlns:a16="http://schemas.microsoft.com/office/drawing/2014/main" id="{5EC8273E-875F-E643-81BD-2DA2CCB7EA08}"/>
              </a:ext>
            </a:extLst>
          </p:cNvPr>
          <p:cNvGrpSpPr/>
          <p:nvPr/>
        </p:nvGrpSpPr>
        <p:grpSpPr>
          <a:xfrm>
            <a:off x="5817561" y="3436496"/>
            <a:ext cx="644397" cy="1092776"/>
            <a:chOff x="5808309" y="439918"/>
            <a:chExt cx="644397" cy="1092776"/>
          </a:xfrm>
        </p:grpSpPr>
        <p:sp>
          <p:nvSpPr>
            <p:cNvPr id="42" name="Eingebuchteter Pfeil nach rechts 41">
              <a:extLst>
                <a:ext uri="{FF2B5EF4-FFF2-40B4-BE49-F238E27FC236}">
                  <a16:creationId xmlns:a16="http://schemas.microsoft.com/office/drawing/2014/main" id="{F257CCC5-F825-0C4C-A760-8A2868A262BC}"/>
                </a:ext>
              </a:extLst>
            </p:cNvPr>
            <p:cNvSpPr/>
            <p:nvPr/>
          </p:nvSpPr>
          <p:spPr>
            <a:xfrm rot="5400000" flipV="1">
              <a:off x="5874798" y="758910"/>
              <a:ext cx="511417" cy="143642"/>
            </a:xfrm>
            <a:prstGeom prst="notchedRightArrow">
              <a:avLst/>
            </a:prstGeom>
            <a:solidFill>
              <a:schemeClr val="bg1">
                <a:lumMod val="65000"/>
              </a:schemeClr>
            </a:solidFill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8" name="Rechteck 47">
              <a:extLst>
                <a:ext uri="{FF2B5EF4-FFF2-40B4-BE49-F238E27FC236}">
                  <a16:creationId xmlns:a16="http://schemas.microsoft.com/office/drawing/2014/main" id="{1B514B3C-A6A9-4D41-B547-95E23D78794B}"/>
                </a:ext>
              </a:extLst>
            </p:cNvPr>
            <p:cNvSpPr/>
            <p:nvPr/>
          </p:nvSpPr>
          <p:spPr>
            <a:xfrm>
              <a:off x="5808309" y="439918"/>
              <a:ext cx="644397" cy="1092776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49" name="Grafik 48">
              <a:extLst>
                <a:ext uri="{FF2B5EF4-FFF2-40B4-BE49-F238E27FC236}">
                  <a16:creationId xmlns:a16="http://schemas.microsoft.com/office/drawing/2014/main" id="{397F5B2F-1369-5B4D-AA4A-D8BCA6BA9A2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947004" y="1189095"/>
              <a:ext cx="367003" cy="255373"/>
            </a:xfrm>
            <a:prstGeom prst="rect">
              <a:avLst/>
            </a:prstGeom>
          </p:spPr>
        </p:pic>
      </p:grpSp>
      <p:sp>
        <p:nvSpPr>
          <p:cNvPr id="50" name="Rechteck 49">
            <a:extLst>
              <a:ext uri="{FF2B5EF4-FFF2-40B4-BE49-F238E27FC236}">
                <a16:creationId xmlns:a16="http://schemas.microsoft.com/office/drawing/2014/main" id="{68DD7C8C-BFB1-EC40-BAA9-E17B5070C3D3}"/>
              </a:ext>
            </a:extLst>
          </p:cNvPr>
          <p:cNvSpPr/>
          <p:nvPr/>
        </p:nvSpPr>
        <p:spPr>
          <a:xfrm>
            <a:off x="553241" y="371790"/>
            <a:ext cx="540301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/>
              <a:t>Bil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de</a:t>
            </a:r>
            <a:r>
              <a:rPr lang="de-DE" sz="2000" dirty="0"/>
              <a:t> No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men</a:t>
            </a:r>
            <a:r>
              <a:rPr lang="de-DE" sz="2000" dirty="0"/>
              <a:t> mit fol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gen</a:t>
            </a:r>
            <a:r>
              <a:rPr lang="de-DE" sz="2000" dirty="0"/>
              <a:t>den Wör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tern:</a:t>
            </a:r>
            <a:endParaRPr lang="de-DE" b="1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51" name="Gruppieren 50">
            <a:extLst>
              <a:ext uri="{FF2B5EF4-FFF2-40B4-BE49-F238E27FC236}">
                <a16:creationId xmlns:a16="http://schemas.microsoft.com/office/drawing/2014/main" id="{E94B22B1-86B7-1242-8BDC-7F3E544EF238}"/>
              </a:ext>
            </a:extLst>
          </p:cNvPr>
          <p:cNvGrpSpPr/>
          <p:nvPr/>
        </p:nvGrpSpPr>
        <p:grpSpPr>
          <a:xfrm>
            <a:off x="5766965" y="371018"/>
            <a:ext cx="644397" cy="930165"/>
            <a:chOff x="5859739" y="222439"/>
            <a:chExt cx="644397" cy="930165"/>
          </a:xfrm>
        </p:grpSpPr>
        <p:sp>
          <p:nvSpPr>
            <p:cNvPr id="52" name="Eingebuchteter Pfeil nach rechts 51">
              <a:extLst>
                <a:ext uri="{FF2B5EF4-FFF2-40B4-BE49-F238E27FC236}">
                  <a16:creationId xmlns:a16="http://schemas.microsoft.com/office/drawing/2014/main" id="{AA8FC82B-5122-2546-9367-230315DF7F5D}"/>
                </a:ext>
              </a:extLst>
            </p:cNvPr>
            <p:cNvSpPr/>
            <p:nvPr/>
          </p:nvSpPr>
          <p:spPr>
            <a:xfrm rot="5400000" flipV="1">
              <a:off x="5964279" y="483276"/>
              <a:ext cx="435315" cy="143642"/>
            </a:xfrm>
            <a:prstGeom prst="notchedRightArrow">
              <a:avLst/>
            </a:prstGeom>
            <a:solidFill>
              <a:srgbClr val="FF85FF"/>
            </a:solidFill>
            <a:ln w="28575">
              <a:solidFill>
                <a:srgbClr val="FF85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FF9300"/>
                </a:solidFill>
              </a:endParaRPr>
            </a:p>
          </p:txBody>
        </p:sp>
        <p:sp>
          <p:nvSpPr>
            <p:cNvPr id="54" name="Rechteck 53">
              <a:extLst>
                <a:ext uri="{FF2B5EF4-FFF2-40B4-BE49-F238E27FC236}">
                  <a16:creationId xmlns:a16="http://schemas.microsoft.com/office/drawing/2014/main" id="{B4D93AAF-4DFA-A448-8AB7-8B90ECF36881}"/>
                </a:ext>
              </a:extLst>
            </p:cNvPr>
            <p:cNvSpPr/>
            <p:nvPr/>
          </p:nvSpPr>
          <p:spPr>
            <a:xfrm>
              <a:off x="5859739" y="222439"/>
              <a:ext cx="644397" cy="930165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55" name="Grafik 54">
              <a:extLst>
                <a:ext uri="{FF2B5EF4-FFF2-40B4-BE49-F238E27FC236}">
                  <a16:creationId xmlns:a16="http://schemas.microsoft.com/office/drawing/2014/main" id="{2C46FF9F-EEC1-CF41-AD81-FDDE7FCE212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998434" y="830490"/>
              <a:ext cx="367003" cy="255373"/>
            </a:xfrm>
            <a:prstGeom prst="rect">
              <a:avLst/>
            </a:prstGeom>
          </p:spPr>
        </p:pic>
      </p:grp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8360E892-5E00-744A-8788-5678E01794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862498"/>
              </p:ext>
            </p:extLst>
          </p:nvPr>
        </p:nvGraphicFramePr>
        <p:xfrm>
          <a:off x="414547" y="1312589"/>
          <a:ext cx="6443454" cy="173736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018559">
                  <a:extLst>
                    <a:ext uri="{9D8B030D-6E8A-4147-A177-3AD203B41FA5}">
                      <a16:colId xmlns:a16="http://schemas.microsoft.com/office/drawing/2014/main" val="2251773844"/>
                    </a:ext>
                  </a:extLst>
                </a:gridCol>
                <a:gridCol w="1652994">
                  <a:extLst>
                    <a:ext uri="{9D8B030D-6E8A-4147-A177-3AD203B41FA5}">
                      <a16:colId xmlns:a16="http://schemas.microsoft.com/office/drawing/2014/main" val="2012070693"/>
                    </a:ext>
                  </a:extLst>
                </a:gridCol>
                <a:gridCol w="1857375">
                  <a:extLst>
                    <a:ext uri="{9D8B030D-6E8A-4147-A177-3AD203B41FA5}">
                      <a16:colId xmlns:a16="http://schemas.microsoft.com/office/drawing/2014/main" val="1772051736"/>
                    </a:ext>
                  </a:extLst>
                </a:gridCol>
                <a:gridCol w="1914526">
                  <a:extLst>
                    <a:ext uri="{9D8B030D-6E8A-4147-A177-3AD203B41FA5}">
                      <a16:colId xmlns:a16="http://schemas.microsoft.com/office/drawing/2014/main" val="40337069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12700" lvl="1" indent="0">
                        <a:buFont typeface="Courier New" charset="0"/>
                        <a:buNone/>
                        <a:tabLst/>
                      </a:pPr>
                      <a:r>
                        <a:rPr lang="de-DE" sz="1800" dirty="0"/>
                        <a:t>frei</a:t>
                      </a:r>
                    </a:p>
                    <a:p>
                      <a:pPr marL="12700" lvl="1" indent="0">
                        <a:buFont typeface="Courier New" charset="0"/>
                        <a:buNone/>
                        <a:tabLst/>
                      </a:pPr>
                      <a:r>
                        <a:rPr lang="de-DE" sz="1800" dirty="0"/>
                        <a:t>geheim</a:t>
                      </a:r>
                    </a:p>
                    <a:p>
                      <a:pPr marL="12700" lvl="1" indent="0">
                        <a:buFont typeface="Courier New" charset="0"/>
                        <a:buNone/>
                        <a:tabLst/>
                      </a:pPr>
                      <a:r>
                        <a:rPr lang="de-DE" sz="1800" dirty="0"/>
                        <a:t>gleich</a:t>
                      </a:r>
                      <a:endParaRPr lang="de-DE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lvl="1" indent="0">
                        <a:buFont typeface="Courier New" charset="0"/>
                        <a:buNone/>
                        <a:tabLst/>
                      </a:pPr>
                      <a:r>
                        <a:rPr lang="de-DE" sz="1800" b="0" dirty="0">
                          <a:solidFill>
                            <a:schemeClr val="tx1"/>
                          </a:solidFill>
                        </a:rPr>
                        <a:t>die Freiheit</a:t>
                      </a:r>
                    </a:p>
                    <a:p>
                      <a:pPr marL="12700" lvl="1" indent="0">
                        <a:buFont typeface="Courier New" charset="0"/>
                        <a:buNone/>
                        <a:tabLst/>
                      </a:pPr>
                      <a:r>
                        <a:rPr lang="de-DE" sz="1800" b="0" dirty="0">
                          <a:solidFill>
                            <a:schemeClr val="tx1"/>
                          </a:solidFill>
                        </a:rPr>
                        <a:t>das Geheimnis</a:t>
                      </a:r>
                    </a:p>
                    <a:p>
                      <a:pPr marL="12700" lvl="1" indent="0">
                        <a:buFont typeface="Courier New" charset="0"/>
                        <a:buNone/>
                        <a:tabLst/>
                      </a:pPr>
                      <a:r>
                        <a:rPr lang="de-DE" sz="1800" b="0" dirty="0">
                          <a:solidFill>
                            <a:schemeClr val="tx1"/>
                          </a:solidFill>
                        </a:rPr>
                        <a:t>die Gleichheit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lvl="1" indent="0">
                        <a:buFont typeface="Courier New" charset="0"/>
                        <a:buNone/>
                      </a:pPr>
                      <a:r>
                        <a:rPr lang="de-DE" sz="1800" dirty="0"/>
                        <a:t>regieren</a:t>
                      </a:r>
                    </a:p>
                    <a:p>
                      <a:pPr marL="457200" lvl="1" indent="0">
                        <a:buFont typeface="Courier New" charset="0"/>
                        <a:buNone/>
                      </a:pPr>
                      <a:r>
                        <a:rPr lang="de-DE" sz="1800" dirty="0"/>
                        <a:t>wählen</a:t>
                      </a:r>
                    </a:p>
                    <a:p>
                      <a:pPr marL="457200" lvl="1" indent="0">
                        <a:buFont typeface="Courier New" charset="0"/>
                        <a:buNone/>
                      </a:pPr>
                      <a:r>
                        <a:rPr lang="de-DE" sz="1800" dirty="0"/>
                        <a:t>gewinnen</a:t>
                      </a:r>
                    </a:p>
                    <a:p>
                      <a:pPr marL="457200" lvl="1" indent="0">
                        <a:buFont typeface="Courier New" charset="0"/>
                        <a:buNone/>
                      </a:pPr>
                      <a:r>
                        <a:rPr lang="de-DE" sz="1800" dirty="0"/>
                        <a:t>beschließen</a:t>
                      </a:r>
                    </a:p>
                    <a:p>
                      <a:pPr marL="457200" lvl="1" indent="0">
                        <a:buFont typeface="Courier New" charset="0"/>
                        <a:buNone/>
                      </a:pPr>
                      <a:r>
                        <a:rPr lang="de-DE" sz="1800" dirty="0"/>
                        <a:t>organisieren</a:t>
                      </a:r>
                    </a:p>
                    <a:p>
                      <a:endParaRPr lang="de-DE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0" dirty="0">
                          <a:solidFill>
                            <a:schemeClr val="tx1"/>
                          </a:solidFill>
                        </a:rPr>
                        <a:t>die Regierung</a:t>
                      </a:r>
                    </a:p>
                    <a:p>
                      <a:r>
                        <a:rPr lang="de-DE" sz="1800" b="0" dirty="0">
                          <a:solidFill>
                            <a:schemeClr val="tx1"/>
                          </a:solidFill>
                        </a:rPr>
                        <a:t>die Wahl</a:t>
                      </a:r>
                    </a:p>
                    <a:p>
                      <a:r>
                        <a:rPr lang="de-DE" sz="1800" b="0" dirty="0">
                          <a:solidFill>
                            <a:schemeClr val="tx1"/>
                          </a:solidFill>
                        </a:rPr>
                        <a:t>der Gewinn</a:t>
                      </a:r>
                    </a:p>
                    <a:p>
                      <a:r>
                        <a:rPr lang="de-DE" sz="1800" b="0" dirty="0">
                          <a:solidFill>
                            <a:schemeClr val="tx1"/>
                          </a:solidFill>
                        </a:rPr>
                        <a:t>der Beschluss</a:t>
                      </a:r>
                    </a:p>
                    <a:p>
                      <a:r>
                        <a:rPr lang="de-DE" sz="1800" b="0" dirty="0">
                          <a:solidFill>
                            <a:schemeClr val="tx1"/>
                          </a:solidFill>
                        </a:rPr>
                        <a:t>die Organisation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06902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6046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1" name="Gerade Verbindung 80"/>
          <p:cNvCxnSpPr/>
          <p:nvPr/>
        </p:nvCxnSpPr>
        <p:spPr>
          <a:xfrm>
            <a:off x="433748" y="3317727"/>
            <a:ext cx="60474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hteck 91"/>
          <p:cNvSpPr/>
          <p:nvPr/>
        </p:nvSpPr>
        <p:spPr>
          <a:xfrm>
            <a:off x="487830" y="388593"/>
            <a:ext cx="577543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/>
              <a:t>Schrei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be</a:t>
            </a:r>
            <a:r>
              <a:rPr lang="de-DE" sz="2000" dirty="0"/>
              <a:t> Sät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ze</a:t>
            </a:r>
            <a:r>
              <a:rPr lang="de-DE" sz="2000" dirty="0"/>
              <a:t> mit fol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gen</a:t>
            </a:r>
            <a:r>
              <a:rPr lang="de-DE" sz="2000" dirty="0"/>
              <a:t>den Wör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tern</a:t>
            </a:r>
            <a:r>
              <a:rPr lang="de-DE" sz="2000" b="1" dirty="0"/>
              <a:t>:</a:t>
            </a:r>
            <a:br>
              <a:rPr lang="de-DE" sz="2000" b="1" dirty="0"/>
            </a:br>
            <a:endParaRPr lang="de-DE" sz="2000" b="1" dirty="0"/>
          </a:p>
          <a:p>
            <a:r>
              <a:rPr lang="de-DE" sz="2000" i="1" dirty="0"/>
              <a:t>geheim</a:t>
            </a:r>
          </a:p>
          <a:p>
            <a:r>
              <a:rPr lang="de-DE" sz="2000" i="1" dirty="0"/>
              <a:t>antreten</a:t>
            </a:r>
          </a:p>
          <a:p>
            <a:r>
              <a:rPr lang="de-DE" sz="2000" i="1" dirty="0"/>
              <a:t>regieren</a:t>
            </a:r>
          </a:p>
          <a:p>
            <a:r>
              <a:rPr lang="de-DE" sz="2000" i="1" dirty="0"/>
              <a:t>Parteiprogram</a:t>
            </a:r>
          </a:p>
          <a:p>
            <a:r>
              <a:rPr lang="de-DE" sz="2000" i="1" dirty="0"/>
              <a:t>Wahlversprechen</a:t>
            </a:r>
          </a:p>
          <a:p>
            <a:r>
              <a:rPr lang="de-DE" sz="2000" i="1" dirty="0"/>
              <a:t>Landtagswahl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9AF8262-248B-8440-A4FC-3A3986902F08}"/>
              </a:ext>
            </a:extLst>
          </p:cNvPr>
          <p:cNvSpPr/>
          <p:nvPr/>
        </p:nvSpPr>
        <p:spPr>
          <a:xfrm>
            <a:off x="487830" y="3492260"/>
            <a:ext cx="4747693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/>
              <a:t>Ma</a:t>
            </a:r>
            <a:r>
              <a:rPr lang="de-DE" sz="2000" b="1" dirty="0">
                <a:solidFill>
                  <a:srgbClr val="FF0000"/>
                </a:solidFill>
              </a:rPr>
              <a:t>r</a:t>
            </a:r>
            <a:r>
              <a:rPr lang="de-DE" sz="2000" dirty="0"/>
              <a:t>k</a:t>
            </a:r>
            <a:r>
              <a:rPr lang="de-DE" sz="2000" b="1" dirty="0">
                <a:solidFill>
                  <a:srgbClr val="FF0000"/>
                </a:solidFill>
              </a:rPr>
              <a:t>ie</a:t>
            </a:r>
            <a:r>
              <a:rPr lang="de-DE" sz="2000" dirty="0"/>
              <a:t>re schw</a:t>
            </a:r>
            <a:r>
              <a:rPr lang="de-DE" sz="2000" b="1" dirty="0">
                <a:solidFill>
                  <a:srgbClr val="FF0000"/>
                </a:solidFill>
              </a:rPr>
              <a:t>ie</a:t>
            </a:r>
            <a:r>
              <a:rPr lang="de-DE" sz="2000" dirty="0"/>
              <a:t>rige </a:t>
            </a:r>
            <a:r>
              <a:rPr lang="de-DE" sz="2000" b="1" dirty="0">
                <a:solidFill>
                  <a:srgbClr val="FF0000"/>
                </a:solidFill>
              </a:rPr>
              <a:t>St</a:t>
            </a:r>
            <a:r>
              <a:rPr lang="de-DE" sz="2000" dirty="0"/>
              <a:t>ellen!</a:t>
            </a:r>
          </a:p>
          <a:p>
            <a:endParaRPr lang="de-DE" sz="2000" i="1" dirty="0"/>
          </a:p>
          <a:p>
            <a:pPr>
              <a:lnSpc>
                <a:spcPct val="200000"/>
              </a:lnSpc>
            </a:pPr>
            <a:r>
              <a:rPr lang="de-DE" sz="2000" i="1" dirty="0"/>
              <a:t>reg</a:t>
            </a:r>
            <a:r>
              <a:rPr lang="de-DE" sz="2000" i="1" dirty="0">
                <a:solidFill>
                  <a:srgbClr val="FF0000"/>
                </a:solidFill>
              </a:rPr>
              <a:t>ie</a:t>
            </a:r>
            <a:r>
              <a:rPr lang="de-DE" sz="2000" i="1" dirty="0"/>
              <a:t>ren			Parteiprogra</a:t>
            </a:r>
            <a:r>
              <a:rPr lang="de-DE" sz="2000" i="1" dirty="0">
                <a:solidFill>
                  <a:srgbClr val="FF0000"/>
                </a:solidFill>
              </a:rPr>
              <a:t>mm</a:t>
            </a:r>
          </a:p>
          <a:p>
            <a:pPr>
              <a:lnSpc>
                <a:spcPct val="200000"/>
              </a:lnSpc>
            </a:pPr>
            <a:r>
              <a:rPr lang="de-DE" sz="2000" i="1" dirty="0"/>
              <a:t>w</a:t>
            </a:r>
            <a:r>
              <a:rPr lang="de-DE" sz="2000" i="1" dirty="0">
                <a:solidFill>
                  <a:srgbClr val="FF0000"/>
                </a:solidFill>
              </a:rPr>
              <a:t>äh</a:t>
            </a:r>
            <a:r>
              <a:rPr lang="de-DE" sz="2000" i="1" dirty="0"/>
              <a:t>len			Wa</a:t>
            </a:r>
            <a:r>
              <a:rPr lang="de-DE" sz="2000" i="1" dirty="0">
                <a:solidFill>
                  <a:srgbClr val="FF0000"/>
                </a:solidFill>
              </a:rPr>
              <a:t>h</a:t>
            </a:r>
            <a:r>
              <a:rPr lang="de-DE" sz="2000" i="1" dirty="0"/>
              <a:t>lversprechen</a:t>
            </a:r>
          </a:p>
          <a:p>
            <a:pPr>
              <a:lnSpc>
                <a:spcPct val="200000"/>
              </a:lnSpc>
            </a:pPr>
            <a:r>
              <a:rPr lang="de-DE" sz="2000" i="1" dirty="0"/>
              <a:t>gewi</a:t>
            </a:r>
            <a:r>
              <a:rPr lang="de-DE" sz="2000" i="1" dirty="0">
                <a:solidFill>
                  <a:srgbClr val="FF0000"/>
                </a:solidFill>
              </a:rPr>
              <a:t>nn</a:t>
            </a:r>
            <a:r>
              <a:rPr lang="de-DE" sz="2000" i="1" dirty="0"/>
              <a:t>en		Reg</a:t>
            </a:r>
            <a:r>
              <a:rPr lang="de-DE" sz="2000" i="1" dirty="0">
                <a:solidFill>
                  <a:srgbClr val="FF0000"/>
                </a:solidFill>
              </a:rPr>
              <a:t>ie</a:t>
            </a:r>
            <a:r>
              <a:rPr lang="de-DE" sz="2000" i="1" dirty="0"/>
              <a:t>rung</a:t>
            </a:r>
          </a:p>
          <a:p>
            <a:pPr>
              <a:lnSpc>
                <a:spcPct val="200000"/>
              </a:lnSpc>
            </a:pPr>
            <a:r>
              <a:rPr lang="de-DE" sz="2000" i="1" dirty="0"/>
              <a:t>beschl</a:t>
            </a:r>
            <a:r>
              <a:rPr lang="de-DE" sz="2000" i="1" dirty="0">
                <a:solidFill>
                  <a:srgbClr val="FF0000"/>
                </a:solidFill>
              </a:rPr>
              <a:t>ieß</a:t>
            </a:r>
            <a:r>
              <a:rPr lang="de-DE" sz="2000" i="1" dirty="0"/>
              <a:t>en		K</a:t>
            </a:r>
            <a:r>
              <a:rPr lang="de-DE" sz="2000" i="1" dirty="0">
                <a:solidFill>
                  <a:srgbClr val="FF0000"/>
                </a:solidFill>
              </a:rPr>
              <a:t>oa</a:t>
            </a:r>
            <a:r>
              <a:rPr lang="de-DE" sz="2000" i="1" dirty="0"/>
              <a:t>lition</a:t>
            </a:r>
          </a:p>
          <a:p>
            <a:pPr>
              <a:lnSpc>
                <a:spcPct val="200000"/>
              </a:lnSpc>
            </a:pPr>
            <a:r>
              <a:rPr lang="de-DE" sz="2000" i="1" dirty="0"/>
              <a:t>organ</a:t>
            </a:r>
            <a:r>
              <a:rPr lang="de-DE" sz="2000" i="1" dirty="0">
                <a:solidFill>
                  <a:srgbClr val="FF0000"/>
                </a:solidFill>
              </a:rPr>
              <a:t>i</a:t>
            </a:r>
            <a:r>
              <a:rPr lang="de-DE" sz="2000" i="1" dirty="0"/>
              <a:t>s</a:t>
            </a:r>
            <a:r>
              <a:rPr lang="de-DE" sz="2000" i="1" dirty="0">
                <a:solidFill>
                  <a:srgbClr val="FF0000"/>
                </a:solidFill>
              </a:rPr>
              <a:t>ie</a:t>
            </a:r>
            <a:r>
              <a:rPr lang="de-DE" sz="2000" i="1" dirty="0"/>
              <a:t>ren		O</a:t>
            </a:r>
            <a:r>
              <a:rPr lang="de-DE" sz="2000" i="1" dirty="0">
                <a:solidFill>
                  <a:srgbClr val="FF0000"/>
                </a:solidFill>
              </a:rPr>
              <a:t>pp</a:t>
            </a:r>
            <a:r>
              <a:rPr lang="de-DE" sz="2000" i="1" dirty="0"/>
              <a:t>osition</a:t>
            </a:r>
          </a:p>
          <a:p>
            <a:endParaRPr lang="de-DE" sz="2000" i="1" dirty="0"/>
          </a:p>
        </p:txBody>
      </p:sp>
      <p:grpSp>
        <p:nvGrpSpPr>
          <p:cNvPr id="28" name="Gruppieren 27">
            <a:extLst>
              <a:ext uri="{FF2B5EF4-FFF2-40B4-BE49-F238E27FC236}">
                <a16:creationId xmlns:a16="http://schemas.microsoft.com/office/drawing/2014/main" id="{A03143CB-21E4-6F46-8B47-BF30CF208260}"/>
              </a:ext>
            </a:extLst>
          </p:cNvPr>
          <p:cNvGrpSpPr/>
          <p:nvPr/>
        </p:nvGrpSpPr>
        <p:grpSpPr>
          <a:xfrm>
            <a:off x="5836765" y="324014"/>
            <a:ext cx="644397" cy="1092776"/>
            <a:chOff x="5808309" y="439918"/>
            <a:chExt cx="644397" cy="1092776"/>
          </a:xfrm>
        </p:grpSpPr>
        <p:sp>
          <p:nvSpPr>
            <p:cNvPr id="29" name="Eingebuchteter Pfeil nach rechts 28">
              <a:extLst>
                <a:ext uri="{FF2B5EF4-FFF2-40B4-BE49-F238E27FC236}">
                  <a16:creationId xmlns:a16="http://schemas.microsoft.com/office/drawing/2014/main" id="{1F9E5C14-E27A-ED47-9AC9-E208182F6240}"/>
                </a:ext>
              </a:extLst>
            </p:cNvPr>
            <p:cNvSpPr/>
            <p:nvPr/>
          </p:nvSpPr>
          <p:spPr>
            <a:xfrm rot="5400000" flipV="1">
              <a:off x="5874798" y="758910"/>
              <a:ext cx="511417" cy="143642"/>
            </a:xfrm>
            <a:prstGeom prst="notchedRightArrow">
              <a:avLst/>
            </a:prstGeom>
            <a:solidFill>
              <a:srgbClr val="7030A0"/>
            </a:solidFill>
            <a:ln w="28575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Rechteck 30">
              <a:extLst>
                <a:ext uri="{FF2B5EF4-FFF2-40B4-BE49-F238E27FC236}">
                  <a16:creationId xmlns:a16="http://schemas.microsoft.com/office/drawing/2014/main" id="{C55653D9-10D8-2E40-83C4-35789F922CC4}"/>
                </a:ext>
              </a:extLst>
            </p:cNvPr>
            <p:cNvSpPr/>
            <p:nvPr/>
          </p:nvSpPr>
          <p:spPr>
            <a:xfrm>
              <a:off x="5808309" y="439918"/>
              <a:ext cx="644397" cy="1092776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32" name="Grafik 31">
              <a:extLst>
                <a:ext uri="{FF2B5EF4-FFF2-40B4-BE49-F238E27FC236}">
                  <a16:creationId xmlns:a16="http://schemas.microsoft.com/office/drawing/2014/main" id="{574AF410-7299-E549-9AB8-3220571F3DA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947004" y="1189095"/>
              <a:ext cx="367003" cy="255373"/>
            </a:xfrm>
            <a:prstGeom prst="rect">
              <a:avLst/>
            </a:prstGeom>
          </p:spPr>
        </p:pic>
      </p:grpSp>
      <p:grpSp>
        <p:nvGrpSpPr>
          <p:cNvPr id="33" name="Gruppieren 32">
            <a:extLst>
              <a:ext uri="{FF2B5EF4-FFF2-40B4-BE49-F238E27FC236}">
                <a16:creationId xmlns:a16="http://schemas.microsoft.com/office/drawing/2014/main" id="{537BB2F8-3073-8D46-86D1-5FE6C2749409}"/>
              </a:ext>
            </a:extLst>
          </p:cNvPr>
          <p:cNvGrpSpPr/>
          <p:nvPr/>
        </p:nvGrpSpPr>
        <p:grpSpPr>
          <a:xfrm>
            <a:off x="5834696" y="3692315"/>
            <a:ext cx="644397" cy="1092776"/>
            <a:chOff x="5808309" y="439918"/>
            <a:chExt cx="644397" cy="1092776"/>
          </a:xfrm>
        </p:grpSpPr>
        <p:sp>
          <p:nvSpPr>
            <p:cNvPr id="36" name="Eingebuchteter Pfeil nach rechts 35">
              <a:extLst>
                <a:ext uri="{FF2B5EF4-FFF2-40B4-BE49-F238E27FC236}">
                  <a16:creationId xmlns:a16="http://schemas.microsoft.com/office/drawing/2014/main" id="{FA2366B7-D61B-184E-8B8E-2FA46DB81A65}"/>
                </a:ext>
              </a:extLst>
            </p:cNvPr>
            <p:cNvSpPr/>
            <p:nvPr/>
          </p:nvSpPr>
          <p:spPr>
            <a:xfrm rot="5400000" flipV="1">
              <a:off x="5874798" y="758910"/>
              <a:ext cx="511417" cy="143642"/>
            </a:xfrm>
            <a:prstGeom prst="notchedRightArrow">
              <a:avLst/>
            </a:prstGeom>
            <a:solidFill>
              <a:srgbClr val="C00000"/>
            </a:solidFill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2" name="Rechteck 41">
              <a:extLst>
                <a:ext uri="{FF2B5EF4-FFF2-40B4-BE49-F238E27FC236}">
                  <a16:creationId xmlns:a16="http://schemas.microsoft.com/office/drawing/2014/main" id="{2E3CCAB2-D3A2-6E4E-B454-2786DF05E497}"/>
                </a:ext>
              </a:extLst>
            </p:cNvPr>
            <p:cNvSpPr/>
            <p:nvPr/>
          </p:nvSpPr>
          <p:spPr>
            <a:xfrm>
              <a:off x="5808309" y="439918"/>
              <a:ext cx="644397" cy="1092776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43" name="Grafik 42">
              <a:extLst>
                <a:ext uri="{FF2B5EF4-FFF2-40B4-BE49-F238E27FC236}">
                  <a16:creationId xmlns:a16="http://schemas.microsoft.com/office/drawing/2014/main" id="{7B5A313D-0DEA-7244-9F5C-8507A2FB551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947004" y="1189095"/>
              <a:ext cx="367003" cy="2553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19001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2"/>
          <p:cNvSpPr txBox="1">
            <a:spLocks/>
          </p:cNvSpPr>
          <p:nvPr/>
        </p:nvSpPr>
        <p:spPr>
          <a:xfrm>
            <a:off x="405294" y="308074"/>
            <a:ext cx="6012695" cy="3642870"/>
          </a:xfrm>
          <a:prstGeom prst="rect">
            <a:avLst/>
          </a:prstGeom>
          <a:ln w="57150">
            <a:noFill/>
          </a:ln>
        </p:spPr>
        <p:txBody>
          <a:bodyPr vert="horz" lIns="91440" tIns="45720" rIns="91440" bIns="45720" rtlCol="0">
            <a:normAutofit fontScale="850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2000" dirty="0"/>
              <a:t>Su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che</a:t>
            </a:r>
            <a:r>
              <a:rPr lang="de-DE" sz="2000" dirty="0"/>
              <a:t> ein Sy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no</a:t>
            </a:r>
            <a:r>
              <a:rPr lang="de-DE" sz="2000" dirty="0"/>
              <a:t>nym! (</a:t>
            </a:r>
            <a:r>
              <a:rPr lang="de-DE" sz="2000" i="1" dirty="0"/>
              <a:t>z.B.: ren</a:t>
            </a:r>
            <a:r>
              <a:rPr lang="de-DE" sz="2000" i="1" dirty="0">
                <a:solidFill>
                  <a:schemeClr val="bg1">
                    <a:lumMod val="65000"/>
                  </a:schemeClr>
                </a:solidFill>
              </a:rPr>
              <a:t>nen</a:t>
            </a:r>
            <a:r>
              <a:rPr lang="de-DE" sz="2000" i="1" dirty="0"/>
              <a:t> - lau</a:t>
            </a:r>
            <a:r>
              <a:rPr lang="de-DE" sz="2000" i="1" dirty="0">
                <a:solidFill>
                  <a:schemeClr val="bg1">
                    <a:lumMod val="65000"/>
                  </a:schemeClr>
                </a:solidFill>
              </a:rPr>
              <a:t>fen)</a:t>
            </a:r>
          </a:p>
          <a:p>
            <a:pPr marL="0" indent="0">
              <a:buNone/>
            </a:pPr>
            <a:endParaRPr lang="de-DE" sz="2000" i="1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</a:pPr>
            <a:r>
              <a:rPr lang="de-DE" sz="2000" dirty="0"/>
              <a:t>regieren	- 	__________________</a:t>
            </a:r>
          </a:p>
          <a:p>
            <a:pPr marL="0" indent="0">
              <a:buNone/>
            </a:pPr>
            <a:r>
              <a:rPr lang="de-DE" sz="2000" dirty="0"/>
              <a:t>gewinnen	-	__________________</a:t>
            </a:r>
          </a:p>
          <a:p>
            <a:pPr marL="0" indent="0">
              <a:buNone/>
            </a:pPr>
            <a:r>
              <a:rPr lang="de-DE" sz="2000" dirty="0"/>
              <a:t>beschließen	-	__________________</a:t>
            </a:r>
          </a:p>
          <a:p>
            <a:pPr marL="0" indent="0">
              <a:buNone/>
            </a:pPr>
            <a:r>
              <a:rPr lang="de-DE" sz="2000" dirty="0"/>
              <a:t>organisieren	-	__________________</a:t>
            </a:r>
          </a:p>
          <a:p>
            <a:pPr marL="0" indent="0">
              <a:buNone/>
            </a:pPr>
            <a:r>
              <a:rPr lang="de-DE" dirty="0"/>
              <a:t>antreten	- </a:t>
            </a:r>
            <a:r>
              <a:rPr lang="de-DE" i="1" dirty="0"/>
              <a:t>	</a:t>
            </a:r>
            <a:r>
              <a:rPr lang="de-DE" dirty="0"/>
              <a:t>_________________</a:t>
            </a:r>
          </a:p>
          <a:p>
            <a:pPr marL="0" indent="0">
              <a:buNone/>
            </a:pPr>
            <a:r>
              <a:rPr lang="de-DE" dirty="0"/>
              <a:t>wählen		- 	_________________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endParaRPr lang="de-DE" sz="2400" dirty="0"/>
          </a:p>
          <a:p>
            <a:pPr marL="0" indent="0" algn="ctr">
              <a:buNone/>
            </a:pPr>
            <a:r>
              <a:rPr lang="de-DE" sz="1900" i="1" dirty="0"/>
              <a:t>kandidieren – abstimmen – entscheiden – ordnen – siegen – herrschen/verwalten </a:t>
            </a:r>
          </a:p>
          <a:p>
            <a:pPr marL="0" indent="0">
              <a:buNone/>
            </a:pPr>
            <a:endParaRPr lang="de-DE" sz="2000" i="1" dirty="0"/>
          </a:p>
        </p:txBody>
      </p:sp>
      <p:cxnSp>
        <p:nvCxnSpPr>
          <p:cNvPr id="80" name="Gerade Verbindung 79"/>
          <p:cNvCxnSpPr/>
          <p:nvPr/>
        </p:nvCxnSpPr>
        <p:spPr>
          <a:xfrm>
            <a:off x="405294" y="4426384"/>
            <a:ext cx="60474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0C4D29AC-25C9-9242-BDE8-BD0DC7EF574B}"/>
              </a:ext>
            </a:extLst>
          </p:cNvPr>
          <p:cNvGrpSpPr/>
          <p:nvPr/>
        </p:nvGrpSpPr>
        <p:grpSpPr>
          <a:xfrm>
            <a:off x="5808308" y="4957226"/>
            <a:ext cx="644397" cy="930165"/>
            <a:chOff x="5859739" y="3533907"/>
            <a:chExt cx="644397" cy="930165"/>
          </a:xfrm>
        </p:grpSpPr>
        <p:sp>
          <p:nvSpPr>
            <p:cNvPr id="40" name="Eingebuchteter Pfeil nach rechts 39"/>
            <p:cNvSpPr/>
            <p:nvPr/>
          </p:nvSpPr>
          <p:spPr>
            <a:xfrm rot="5400000" flipV="1">
              <a:off x="5964279" y="3794744"/>
              <a:ext cx="435315" cy="143642"/>
            </a:xfrm>
            <a:prstGeom prst="notchedRightArrow">
              <a:avLst/>
            </a:prstGeom>
            <a:solidFill>
              <a:srgbClr val="FF9300"/>
            </a:solidFill>
            <a:ln w="28575">
              <a:solidFill>
                <a:srgbClr val="FF9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9" name="Rechteck 38"/>
            <p:cNvSpPr/>
            <p:nvPr/>
          </p:nvSpPr>
          <p:spPr>
            <a:xfrm>
              <a:off x="5859739" y="3533907"/>
              <a:ext cx="644397" cy="930165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pic>
          <p:nvPicPr>
            <p:cNvPr id="60" name="Grafik 59">
              <a:extLst>
                <a:ext uri="{FF2B5EF4-FFF2-40B4-BE49-F238E27FC236}">
                  <a16:creationId xmlns:a16="http://schemas.microsoft.com/office/drawing/2014/main" id="{01B98B79-0A9A-7D4E-A6CF-16A002E6927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981510" y="4147701"/>
              <a:ext cx="367003" cy="255373"/>
            </a:xfrm>
            <a:prstGeom prst="rect">
              <a:avLst/>
            </a:prstGeom>
          </p:spPr>
        </p:pic>
      </p:grpSp>
      <p:grpSp>
        <p:nvGrpSpPr>
          <p:cNvPr id="54" name="Gruppieren 53">
            <a:extLst>
              <a:ext uri="{FF2B5EF4-FFF2-40B4-BE49-F238E27FC236}">
                <a16:creationId xmlns:a16="http://schemas.microsoft.com/office/drawing/2014/main" id="{2A10B682-C9B2-C84F-8486-ABA308524305}"/>
              </a:ext>
            </a:extLst>
          </p:cNvPr>
          <p:cNvGrpSpPr/>
          <p:nvPr/>
        </p:nvGrpSpPr>
        <p:grpSpPr>
          <a:xfrm>
            <a:off x="5859739" y="380064"/>
            <a:ext cx="644397" cy="930165"/>
            <a:chOff x="5859739" y="3533907"/>
            <a:chExt cx="644397" cy="930165"/>
          </a:xfrm>
        </p:grpSpPr>
        <p:sp>
          <p:nvSpPr>
            <p:cNvPr id="55" name="Eingebuchteter Pfeil nach rechts 54">
              <a:extLst>
                <a:ext uri="{FF2B5EF4-FFF2-40B4-BE49-F238E27FC236}">
                  <a16:creationId xmlns:a16="http://schemas.microsoft.com/office/drawing/2014/main" id="{43E7AD93-35AC-3F4B-91F1-BE32EB70DB8E}"/>
                </a:ext>
              </a:extLst>
            </p:cNvPr>
            <p:cNvSpPr/>
            <p:nvPr/>
          </p:nvSpPr>
          <p:spPr>
            <a:xfrm rot="5400000" flipV="1">
              <a:off x="5964279" y="3794744"/>
              <a:ext cx="435315" cy="143642"/>
            </a:xfrm>
            <a:prstGeom prst="notchedRightArrow">
              <a:avLst/>
            </a:prstGeom>
            <a:solidFill>
              <a:srgbClr val="FF9300"/>
            </a:solidFill>
            <a:ln w="28575">
              <a:solidFill>
                <a:srgbClr val="FF9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7" name="Rechteck 56">
              <a:extLst>
                <a:ext uri="{FF2B5EF4-FFF2-40B4-BE49-F238E27FC236}">
                  <a16:creationId xmlns:a16="http://schemas.microsoft.com/office/drawing/2014/main" id="{4488B38C-8D42-434D-A456-6374B4BD7173}"/>
                </a:ext>
              </a:extLst>
            </p:cNvPr>
            <p:cNvSpPr/>
            <p:nvPr/>
          </p:nvSpPr>
          <p:spPr>
            <a:xfrm>
              <a:off x="5859739" y="3533907"/>
              <a:ext cx="644397" cy="930165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58" name="Grafik 57">
              <a:extLst>
                <a:ext uri="{FF2B5EF4-FFF2-40B4-BE49-F238E27FC236}">
                  <a16:creationId xmlns:a16="http://schemas.microsoft.com/office/drawing/2014/main" id="{B6833514-F468-EE4B-9035-D7C1B88121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981510" y="4147701"/>
              <a:ext cx="367003" cy="255373"/>
            </a:xfrm>
            <a:prstGeom prst="rect">
              <a:avLst/>
            </a:prstGeom>
          </p:spPr>
        </p:pic>
      </p:grpSp>
      <p:pic>
        <p:nvPicPr>
          <p:cNvPr id="15" name="Grafik 14">
            <a:extLst>
              <a:ext uri="{FF2B5EF4-FFF2-40B4-BE49-F238E27FC236}">
                <a16:creationId xmlns:a16="http://schemas.microsoft.com/office/drawing/2014/main" id="{A549B9C2-AE52-0B4A-925A-43214346F8C2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87682" y="7553957"/>
            <a:ext cx="1429717" cy="684439"/>
          </a:xfrm>
          <a:prstGeom prst="rect">
            <a:avLst/>
          </a:prstGeom>
        </p:spPr>
      </p:pic>
      <p:sp>
        <p:nvSpPr>
          <p:cNvPr id="16" name="Rechteck 15">
            <a:extLst>
              <a:ext uri="{FF2B5EF4-FFF2-40B4-BE49-F238E27FC236}">
                <a16:creationId xmlns:a16="http://schemas.microsoft.com/office/drawing/2014/main" id="{22E4CA3A-04BA-9041-91CE-D6B5F935F7AD}"/>
              </a:ext>
            </a:extLst>
          </p:cNvPr>
          <p:cNvSpPr/>
          <p:nvPr/>
        </p:nvSpPr>
        <p:spPr>
          <a:xfrm>
            <a:off x="371711" y="4877253"/>
            <a:ext cx="38810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Ord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ne </a:t>
            </a:r>
            <a:r>
              <a:rPr lang="de-DE" dirty="0"/>
              <a:t>die Bil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der</a:t>
            </a:r>
            <a:r>
              <a:rPr lang="de-DE" dirty="0"/>
              <a:t> den Wort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kar</a:t>
            </a:r>
            <a:r>
              <a:rPr lang="de-DE" dirty="0"/>
              <a:t>ten zu!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37C8AC73-1D99-E34B-9024-CBEDE1926D8F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7023" y="5654264"/>
            <a:ext cx="1010947" cy="860192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717F4C39-87BD-8541-9F99-2CDDF9656478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5270" y="7629912"/>
            <a:ext cx="624863" cy="999781"/>
          </a:xfrm>
          <a:prstGeom prst="rect">
            <a:avLst/>
          </a:prstGeom>
        </p:spPr>
      </p:pic>
      <p:sp>
        <p:nvSpPr>
          <p:cNvPr id="19" name="Rechteck 18">
            <a:extLst>
              <a:ext uri="{FF2B5EF4-FFF2-40B4-BE49-F238E27FC236}">
                <a16:creationId xmlns:a16="http://schemas.microsoft.com/office/drawing/2014/main" id="{5DD1DD04-D943-8C4C-BC2F-AB50A6D5CFB8}"/>
              </a:ext>
            </a:extLst>
          </p:cNvPr>
          <p:cNvSpPr/>
          <p:nvPr/>
        </p:nvSpPr>
        <p:spPr>
          <a:xfrm>
            <a:off x="2521491" y="8375363"/>
            <a:ext cx="1811711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de-DE" i="1" dirty="0"/>
              <a:t>der</a:t>
            </a:r>
            <a:r>
              <a:rPr lang="de-DE" dirty="0"/>
              <a:t> Po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li</a:t>
            </a:r>
            <a:r>
              <a:rPr lang="de-DE" dirty="0"/>
              <a:t>ti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ker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388EAEC6-4908-A74C-BD75-2451E302B39F}"/>
              </a:ext>
            </a:extLst>
          </p:cNvPr>
          <p:cNvSpPr/>
          <p:nvPr/>
        </p:nvSpPr>
        <p:spPr>
          <a:xfrm>
            <a:off x="2523144" y="5903464"/>
            <a:ext cx="1811711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de-DE" i="1" dirty="0"/>
              <a:t>die</a:t>
            </a:r>
            <a:r>
              <a:rPr lang="de-DE" dirty="0"/>
              <a:t> Re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gier</a:t>
            </a:r>
            <a:r>
              <a:rPr lang="de-DE" dirty="0"/>
              <a:t>ung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2895E1BB-9878-E942-AF11-FE9CA72F413E}"/>
              </a:ext>
            </a:extLst>
          </p:cNvPr>
          <p:cNvSpPr/>
          <p:nvPr/>
        </p:nvSpPr>
        <p:spPr>
          <a:xfrm>
            <a:off x="2523144" y="6523229"/>
            <a:ext cx="1811711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de-DE" dirty="0"/>
              <a:t>wäh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len</a:t>
            </a: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AC8F6530-4AEF-FD49-BC3D-F8A908A581A8}"/>
              </a:ext>
            </a:extLst>
          </p:cNvPr>
          <p:cNvSpPr/>
          <p:nvPr/>
        </p:nvSpPr>
        <p:spPr>
          <a:xfrm>
            <a:off x="2523142" y="7141057"/>
            <a:ext cx="1811711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de-DE" i="1" dirty="0"/>
              <a:t>die </a:t>
            </a:r>
            <a:r>
              <a:rPr lang="de-DE" dirty="0"/>
              <a:t>Ko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a</a:t>
            </a:r>
            <a:r>
              <a:rPr lang="de-DE" dirty="0"/>
              <a:t>li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tion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6AD5730E-2003-074B-8B61-9D22814D347A}"/>
              </a:ext>
            </a:extLst>
          </p:cNvPr>
          <p:cNvSpPr/>
          <p:nvPr/>
        </p:nvSpPr>
        <p:spPr>
          <a:xfrm>
            <a:off x="2523144" y="7760746"/>
            <a:ext cx="1811711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de-DE" dirty="0"/>
              <a:t>frei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AFB5D8BB-8293-624F-9416-A8B2659ADB4D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4827" y="8907484"/>
            <a:ext cx="949432" cy="930816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ACBB86C5-C639-F647-8266-C58636020DC2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29279" y="6427401"/>
            <a:ext cx="735732" cy="832904"/>
          </a:xfrm>
          <a:prstGeom prst="rect">
            <a:avLst/>
          </a:prstGeom>
        </p:spPr>
      </p:pic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84E6C89C-B6BC-DA4A-9B5F-08D0306E3782}"/>
              </a:ext>
            </a:extLst>
          </p:cNvPr>
          <p:cNvCxnSpPr>
            <a:cxnSpLocks/>
          </p:cNvCxnSpPr>
          <p:nvPr/>
        </p:nvCxnSpPr>
        <p:spPr>
          <a:xfrm>
            <a:off x="5320434" y="6228393"/>
            <a:ext cx="320915" cy="41650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>
            <a:extLst>
              <a:ext uri="{FF2B5EF4-FFF2-40B4-BE49-F238E27FC236}">
                <a16:creationId xmlns:a16="http://schemas.microsoft.com/office/drawing/2014/main" id="{24CA9CAA-A2C3-CE4B-ACE6-1F92074429AE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45297" y="8736242"/>
            <a:ext cx="989320" cy="699519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306B6173-B0E4-9945-9613-40D68E7D454D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1818" y="6744045"/>
            <a:ext cx="981354" cy="659192"/>
          </a:xfrm>
          <a:prstGeom prst="rect">
            <a:avLst/>
          </a:prstGeom>
        </p:spPr>
      </p:pic>
      <p:sp>
        <p:nvSpPr>
          <p:cNvPr id="31" name="Rechteck 30">
            <a:extLst>
              <a:ext uri="{FF2B5EF4-FFF2-40B4-BE49-F238E27FC236}">
                <a16:creationId xmlns:a16="http://schemas.microsoft.com/office/drawing/2014/main" id="{5B15DE4C-92BB-F24C-9D4D-B8DDB8C1F76D}"/>
              </a:ext>
            </a:extLst>
          </p:cNvPr>
          <p:cNvSpPr/>
          <p:nvPr/>
        </p:nvSpPr>
        <p:spPr>
          <a:xfrm>
            <a:off x="2540436" y="8989980"/>
            <a:ext cx="1811711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de-DE" dirty="0"/>
              <a:t>gleich</a:t>
            </a:r>
          </a:p>
        </p:txBody>
      </p:sp>
      <p:sp>
        <p:nvSpPr>
          <p:cNvPr id="14" name="Kreuz 13">
            <a:extLst>
              <a:ext uri="{FF2B5EF4-FFF2-40B4-BE49-F238E27FC236}">
                <a16:creationId xmlns:a16="http://schemas.microsoft.com/office/drawing/2014/main" id="{5A2CAF9E-CC4E-1947-AB2F-4D571CE63950}"/>
              </a:ext>
            </a:extLst>
          </p:cNvPr>
          <p:cNvSpPr/>
          <p:nvPr/>
        </p:nvSpPr>
        <p:spPr>
          <a:xfrm rot="2789586">
            <a:off x="732211" y="6621748"/>
            <a:ext cx="920569" cy="914400"/>
          </a:xfrm>
          <a:prstGeom prst="plus">
            <a:avLst>
              <a:gd name="adj" fmla="val 5000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" name="Kreuz 35">
            <a:extLst>
              <a:ext uri="{FF2B5EF4-FFF2-40B4-BE49-F238E27FC236}">
                <a16:creationId xmlns:a16="http://schemas.microsoft.com/office/drawing/2014/main" id="{36FD45D2-6339-EB46-AD00-3B2A89914A93}"/>
              </a:ext>
            </a:extLst>
          </p:cNvPr>
          <p:cNvSpPr/>
          <p:nvPr/>
        </p:nvSpPr>
        <p:spPr>
          <a:xfrm rot="2789586">
            <a:off x="5508632" y="8628801"/>
            <a:ext cx="920569" cy="914400"/>
          </a:xfrm>
          <a:prstGeom prst="plus">
            <a:avLst>
              <a:gd name="adj" fmla="val 5000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6C3537FD-9622-C54F-AF28-B641CA4B47CE}"/>
              </a:ext>
            </a:extLst>
          </p:cNvPr>
          <p:cNvSpPr/>
          <p:nvPr/>
        </p:nvSpPr>
        <p:spPr>
          <a:xfrm>
            <a:off x="2521490" y="5293995"/>
            <a:ext cx="1811711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de-DE" dirty="0"/>
              <a:t>geheim</a:t>
            </a:r>
          </a:p>
        </p:txBody>
      </p:sp>
    </p:spTree>
    <p:extLst>
      <p:ext uri="{BB962C8B-B14F-4D97-AF65-F5344CB8AC3E}">
        <p14:creationId xmlns:p14="http://schemas.microsoft.com/office/powerpoint/2010/main" val="3203401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2"/>
          <p:cNvSpPr txBox="1">
            <a:spLocks/>
          </p:cNvSpPr>
          <p:nvPr/>
        </p:nvSpPr>
        <p:spPr>
          <a:xfrm>
            <a:off x="541914" y="250562"/>
            <a:ext cx="5833162" cy="2727581"/>
          </a:xfrm>
          <a:prstGeom prst="rect">
            <a:avLst/>
          </a:prstGeom>
          <a:ln w="57150"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2000" dirty="0"/>
              <a:t>Ad</a:t>
            </a:r>
            <a:r>
              <a:rPr lang="de-DE" sz="2000" dirty="0">
                <a:solidFill>
                  <a:schemeClr val="bg1">
                    <a:lumMod val="75000"/>
                  </a:schemeClr>
                </a:solidFill>
              </a:rPr>
              <a:t>jek</a:t>
            </a:r>
            <a:r>
              <a:rPr lang="de-DE" sz="2000" dirty="0"/>
              <a:t>ti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ve</a:t>
            </a:r>
            <a:r>
              <a:rPr lang="de-DE" sz="2000" dirty="0"/>
              <a:t> rich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tig</a:t>
            </a:r>
            <a:r>
              <a:rPr lang="de-DE" sz="2000" dirty="0"/>
              <a:t> kom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bi</a:t>
            </a:r>
            <a:r>
              <a:rPr lang="de-DE" sz="2000" dirty="0"/>
              <a:t>nie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ren</a:t>
            </a:r>
            <a:r>
              <a:rPr lang="de-DE" sz="2000" dirty="0"/>
              <a:t>!</a:t>
            </a:r>
            <a:br>
              <a:rPr lang="de-DE" sz="2000" dirty="0"/>
            </a:br>
            <a:r>
              <a:rPr lang="de-DE" sz="2000" dirty="0"/>
              <a:t>Suche ein passendes Nomen!		</a:t>
            </a:r>
            <a:br>
              <a:rPr lang="de-DE" sz="2000" dirty="0"/>
            </a:br>
            <a:r>
              <a:rPr lang="de-DE" sz="2000" dirty="0"/>
              <a:t/>
            </a:r>
            <a:br>
              <a:rPr lang="de-DE" sz="2000" dirty="0"/>
            </a:br>
            <a:r>
              <a:rPr lang="de-DE" sz="2000" i="1" dirty="0"/>
              <a:t>z.B.: bekannt – der bekannt</a:t>
            </a:r>
            <a:r>
              <a:rPr lang="de-DE" sz="2000" i="1" u="sng" dirty="0">
                <a:solidFill>
                  <a:srgbClr val="00B050"/>
                </a:solidFill>
              </a:rPr>
              <a:t>e</a:t>
            </a:r>
            <a:r>
              <a:rPr lang="de-DE" sz="2000" i="1" dirty="0">
                <a:solidFill>
                  <a:srgbClr val="00B050"/>
                </a:solidFill>
              </a:rPr>
              <a:t> </a:t>
            </a:r>
            <a:r>
              <a:rPr lang="de-DE" sz="2000" i="1" dirty="0">
                <a:solidFill>
                  <a:srgbClr val="0070C0"/>
                </a:solidFill>
              </a:rPr>
              <a:t> Politiker</a:t>
            </a:r>
            <a:r>
              <a:rPr lang="de-DE" sz="2000" dirty="0">
                <a:solidFill>
                  <a:srgbClr val="0070C0"/>
                </a:solidFill>
              </a:rPr>
              <a:t/>
            </a:r>
            <a:br>
              <a:rPr lang="de-DE" sz="2000" dirty="0">
                <a:solidFill>
                  <a:srgbClr val="0070C0"/>
                </a:solidFill>
              </a:rPr>
            </a:br>
            <a:endParaRPr lang="de-DE" sz="2000" dirty="0">
              <a:solidFill>
                <a:srgbClr val="0070C0"/>
              </a:solidFill>
            </a:endParaRPr>
          </a:p>
          <a:p>
            <a:pPr lvl="1">
              <a:buFont typeface="Courier New" charset="0"/>
              <a:buChar char="o"/>
            </a:pPr>
            <a:r>
              <a:rPr lang="de-DE" dirty="0"/>
              <a:t>geheim</a:t>
            </a:r>
          </a:p>
          <a:p>
            <a:pPr lvl="1">
              <a:buFont typeface="Courier New" charset="0"/>
              <a:buChar char="o"/>
            </a:pPr>
            <a:r>
              <a:rPr lang="de-DE" dirty="0"/>
              <a:t>frei</a:t>
            </a:r>
          </a:p>
          <a:p>
            <a:pPr lvl="1">
              <a:buFont typeface="Courier New" charset="0"/>
              <a:buChar char="o"/>
            </a:pPr>
            <a:r>
              <a:rPr lang="de-DE" dirty="0"/>
              <a:t>gleich</a:t>
            </a:r>
          </a:p>
        </p:txBody>
      </p:sp>
      <p:cxnSp>
        <p:nvCxnSpPr>
          <p:cNvPr id="80" name="Gerade Verbindung 79"/>
          <p:cNvCxnSpPr/>
          <p:nvPr/>
        </p:nvCxnSpPr>
        <p:spPr>
          <a:xfrm>
            <a:off x="456724" y="2978143"/>
            <a:ext cx="60474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reieck 2"/>
          <p:cNvSpPr/>
          <p:nvPr/>
        </p:nvSpPr>
        <p:spPr>
          <a:xfrm flipH="1">
            <a:off x="2936854" y="886263"/>
            <a:ext cx="199118" cy="187512"/>
          </a:xfrm>
          <a:prstGeom prst="triangl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/>
          <p:cNvSpPr/>
          <p:nvPr/>
        </p:nvSpPr>
        <p:spPr>
          <a:xfrm>
            <a:off x="3983136" y="886264"/>
            <a:ext cx="341362" cy="1875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4B246B8E-1B3F-3A4A-8D0F-D11ABC72C0F8}"/>
              </a:ext>
            </a:extLst>
          </p:cNvPr>
          <p:cNvGrpSpPr/>
          <p:nvPr/>
        </p:nvGrpSpPr>
        <p:grpSpPr>
          <a:xfrm>
            <a:off x="5854387" y="395694"/>
            <a:ext cx="644397" cy="930165"/>
            <a:chOff x="5859739" y="222439"/>
            <a:chExt cx="644397" cy="930165"/>
          </a:xfrm>
        </p:grpSpPr>
        <p:sp>
          <p:nvSpPr>
            <p:cNvPr id="14" name="Eingebuchteter Pfeil nach rechts 13"/>
            <p:cNvSpPr/>
            <p:nvPr/>
          </p:nvSpPr>
          <p:spPr>
            <a:xfrm rot="5400000" flipV="1">
              <a:off x="5964279" y="483276"/>
              <a:ext cx="435315" cy="143642"/>
            </a:xfrm>
            <a:prstGeom prst="notchedRightArrow">
              <a:avLst/>
            </a:prstGeom>
            <a:solidFill>
              <a:srgbClr val="FF85FF"/>
            </a:solidFill>
            <a:ln w="28575">
              <a:solidFill>
                <a:srgbClr val="FF85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FF9300"/>
                </a:solidFill>
              </a:endParaRPr>
            </a:p>
          </p:txBody>
        </p:sp>
        <p:sp>
          <p:nvSpPr>
            <p:cNvPr id="10" name="Rechteck 9"/>
            <p:cNvSpPr/>
            <p:nvPr/>
          </p:nvSpPr>
          <p:spPr>
            <a:xfrm>
              <a:off x="5859739" y="222439"/>
              <a:ext cx="644397" cy="930165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59" name="Grafik 58">
              <a:extLst>
                <a:ext uri="{FF2B5EF4-FFF2-40B4-BE49-F238E27FC236}">
                  <a16:creationId xmlns:a16="http://schemas.microsoft.com/office/drawing/2014/main" id="{2AC318AE-878E-E34E-A76B-6B664E380ED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998434" y="830490"/>
              <a:ext cx="367003" cy="255373"/>
            </a:xfrm>
            <a:prstGeom prst="rect">
              <a:avLst/>
            </a:prstGeom>
          </p:spPr>
        </p:pic>
      </p:grpSp>
      <p:sp>
        <p:nvSpPr>
          <p:cNvPr id="2" name="Rechteck 1">
            <a:extLst>
              <a:ext uri="{FF2B5EF4-FFF2-40B4-BE49-F238E27FC236}">
                <a16:creationId xmlns:a16="http://schemas.microsoft.com/office/drawing/2014/main" id="{48DC61DB-A2A8-B84F-9701-FD1F85DF9AE1}"/>
              </a:ext>
            </a:extLst>
          </p:cNvPr>
          <p:cNvSpPr/>
          <p:nvPr/>
        </p:nvSpPr>
        <p:spPr>
          <a:xfrm>
            <a:off x="456723" y="3429177"/>
            <a:ext cx="525896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Fin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de</a:t>
            </a:r>
            <a:r>
              <a:rPr lang="de-DE" dirty="0"/>
              <a:t> die Nach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sil</a:t>
            </a:r>
            <a:r>
              <a:rPr lang="de-DE" dirty="0"/>
              <a:t>ben!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Regierung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Koalition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Opposition</a:t>
            </a:r>
          </a:p>
          <a:p>
            <a:endParaRPr lang="de-DE" dirty="0"/>
          </a:p>
        </p:txBody>
      </p: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F5E9E0CE-B58D-FD4C-B0EB-A1FCA1708B46}"/>
              </a:ext>
            </a:extLst>
          </p:cNvPr>
          <p:cNvGrpSpPr/>
          <p:nvPr/>
        </p:nvGrpSpPr>
        <p:grpSpPr>
          <a:xfrm>
            <a:off x="5854384" y="3208508"/>
            <a:ext cx="644397" cy="930165"/>
            <a:chOff x="5859739" y="222439"/>
            <a:chExt cx="644397" cy="930165"/>
          </a:xfrm>
        </p:grpSpPr>
        <p:sp>
          <p:nvSpPr>
            <p:cNvPr id="17" name="Eingebuchteter Pfeil nach rechts 16">
              <a:extLst>
                <a:ext uri="{FF2B5EF4-FFF2-40B4-BE49-F238E27FC236}">
                  <a16:creationId xmlns:a16="http://schemas.microsoft.com/office/drawing/2014/main" id="{A85EE310-B2B5-8D44-AB5D-EFC02EB352B1}"/>
                </a:ext>
              </a:extLst>
            </p:cNvPr>
            <p:cNvSpPr/>
            <p:nvPr/>
          </p:nvSpPr>
          <p:spPr>
            <a:xfrm rot="5400000" flipV="1">
              <a:off x="5964279" y="483276"/>
              <a:ext cx="435315" cy="143642"/>
            </a:xfrm>
            <a:prstGeom prst="notchedRightArrow">
              <a:avLst/>
            </a:prstGeom>
            <a:solidFill>
              <a:srgbClr val="FF85FF"/>
            </a:solidFill>
            <a:ln w="28575">
              <a:solidFill>
                <a:srgbClr val="FF85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FF9300"/>
                </a:solidFill>
              </a:endParaRPr>
            </a:p>
          </p:txBody>
        </p:sp>
        <p:sp>
          <p:nvSpPr>
            <p:cNvPr id="18" name="Rechteck 17">
              <a:extLst>
                <a:ext uri="{FF2B5EF4-FFF2-40B4-BE49-F238E27FC236}">
                  <a16:creationId xmlns:a16="http://schemas.microsoft.com/office/drawing/2014/main" id="{02B1C3DD-1099-8E4C-ADC1-01DF5F01A656}"/>
                </a:ext>
              </a:extLst>
            </p:cNvPr>
            <p:cNvSpPr/>
            <p:nvPr/>
          </p:nvSpPr>
          <p:spPr>
            <a:xfrm>
              <a:off x="5859739" y="222439"/>
              <a:ext cx="644397" cy="930165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9" name="Grafik 18">
              <a:extLst>
                <a:ext uri="{FF2B5EF4-FFF2-40B4-BE49-F238E27FC236}">
                  <a16:creationId xmlns:a16="http://schemas.microsoft.com/office/drawing/2014/main" id="{FB19EB40-07A1-774D-860A-D250F6F71C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998434" y="830490"/>
              <a:ext cx="367003" cy="255373"/>
            </a:xfrm>
            <a:prstGeom prst="rect">
              <a:avLst/>
            </a:prstGeom>
          </p:spPr>
        </p:pic>
      </p:grpSp>
      <p:sp>
        <p:nvSpPr>
          <p:cNvPr id="20" name="Inhaltsplatzhalter 2">
            <a:extLst>
              <a:ext uri="{FF2B5EF4-FFF2-40B4-BE49-F238E27FC236}">
                <a16:creationId xmlns:a16="http://schemas.microsoft.com/office/drawing/2014/main" id="{752BB327-5E7B-4E44-94DB-4E1804DBF8F1}"/>
              </a:ext>
            </a:extLst>
          </p:cNvPr>
          <p:cNvSpPr txBox="1">
            <a:spLocks/>
          </p:cNvSpPr>
          <p:nvPr/>
        </p:nvSpPr>
        <p:spPr>
          <a:xfrm>
            <a:off x="456723" y="5972182"/>
            <a:ext cx="5420753" cy="1058538"/>
          </a:xfrm>
          <a:prstGeom prst="rect">
            <a:avLst/>
          </a:prstGeom>
          <a:ln w="57150">
            <a:noFill/>
          </a:ln>
        </p:spPr>
        <p:txBody>
          <a:bodyPr vert="horz" lIns="91440" tIns="45720" rIns="91440" bIns="45720" rtlCol="0">
            <a:normAutofit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2000" dirty="0"/>
              <a:t>Bil</a:t>
            </a:r>
            <a:r>
              <a:rPr lang="de-DE" sz="2000" dirty="0">
                <a:solidFill>
                  <a:schemeClr val="bg1">
                    <a:lumMod val="50000"/>
                  </a:schemeClr>
                </a:solidFill>
              </a:rPr>
              <a:t>de</a:t>
            </a:r>
            <a:r>
              <a:rPr lang="de-DE" sz="2000" dirty="0"/>
              <a:t> Sin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gu</a:t>
            </a:r>
            <a:r>
              <a:rPr lang="de-DE" sz="2000" dirty="0"/>
              <a:t>lar o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der</a:t>
            </a:r>
            <a:r>
              <a:rPr lang="de-DE" sz="2000" dirty="0"/>
              <a:t> Plu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ral </a:t>
            </a:r>
            <a:r>
              <a:rPr lang="de-DE" sz="2000" dirty="0"/>
              <a:t>zu allen Nomen </a:t>
            </a:r>
          </a:p>
          <a:p>
            <a:pPr marL="0" indent="0">
              <a:buNone/>
            </a:pPr>
            <a:r>
              <a:rPr lang="de-DE" sz="2000" b="1" dirty="0"/>
              <a:t>mit Artikel! </a:t>
            </a:r>
          </a:p>
          <a:p>
            <a:pPr marL="0" indent="0">
              <a:buNone/>
            </a:pPr>
            <a:r>
              <a:rPr lang="de-DE" sz="2000" dirty="0"/>
              <a:t>Be</a:t>
            </a:r>
            <a:r>
              <a:rPr lang="de-DE" sz="2000" dirty="0">
                <a:solidFill>
                  <a:schemeClr val="bg1">
                    <a:lumMod val="50000"/>
                  </a:schemeClr>
                </a:solidFill>
              </a:rPr>
              <a:t>nutz</a:t>
            </a:r>
            <a:r>
              <a:rPr lang="de-DE" sz="2000" dirty="0"/>
              <a:t>e das Wör</a:t>
            </a:r>
            <a:r>
              <a:rPr lang="de-DE" sz="2000" dirty="0">
                <a:solidFill>
                  <a:schemeClr val="bg1">
                    <a:lumMod val="50000"/>
                  </a:schemeClr>
                </a:solidFill>
              </a:rPr>
              <a:t>ter</a:t>
            </a:r>
            <a:r>
              <a:rPr lang="de-DE" sz="2000" dirty="0"/>
              <a:t>buch als Hil</a:t>
            </a:r>
            <a:r>
              <a:rPr lang="de-DE" sz="2000" dirty="0">
                <a:solidFill>
                  <a:schemeClr val="bg1">
                    <a:lumMod val="50000"/>
                  </a:schemeClr>
                </a:solidFill>
              </a:rPr>
              <a:t>fe</a:t>
            </a:r>
            <a:r>
              <a:rPr lang="de-DE" sz="2000" dirty="0"/>
              <a:t>!</a:t>
            </a:r>
          </a:p>
          <a:p>
            <a:pPr marL="0" indent="0">
              <a:buNone/>
            </a:pPr>
            <a:endParaRPr lang="de-DE" sz="1100" i="1" dirty="0"/>
          </a:p>
        </p:txBody>
      </p:sp>
      <p:cxnSp>
        <p:nvCxnSpPr>
          <p:cNvPr id="21" name="Gerade Verbindung 20">
            <a:extLst>
              <a:ext uri="{FF2B5EF4-FFF2-40B4-BE49-F238E27FC236}">
                <a16:creationId xmlns:a16="http://schemas.microsoft.com/office/drawing/2014/main" id="{BF213D88-F0DA-944F-A183-98F65D80A3E8}"/>
              </a:ext>
            </a:extLst>
          </p:cNvPr>
          <p:cNvCxnSpPr/>
          <p:nvPr/>
        </p:nvCxnSpPr>
        <p:spPr>
          <a:xfrm>
            <a:off x="541914" y="5639827"/>
            <a:ext cx="60474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3D3602F4-8E3C-484B-B524-8BE040F7A721}"/>
              </a:ext>
            </a:extLst>
          </p:cNvPr>
          <p:cNvGrpSpPr/>
          <p:nvPr/>
        </p:nvGrpSpPr>
        <p:grpSpPr>
          <a:xfrm>
            <a:off x="5782561" y="5870191"/>
            <a:ext cx="644397" cy="930165"/>
            <a:chOff x="5859739" y="222439"/>
            <a:chExt cx="644397" cy="930165"/>
          </a:xfrm>
        </p:grpSpPr>
        <p:sp>
          <p:nvSpPr>
            <p:cNvPr id="24" name="Eingebuchteter Pfeil nach rechts 23">
              <a:extLst>
                <a:ext uri="{FF2B5EF4-FFF2-40B4-BE49-F238E27FC236}">
                  <a16:creationId xmlns:a16="http://schemas.microsoft.com/office/drawing/2014/main" id="{8DCCA631-D6F0-4048-9E7D-C9B357B4248B}"/>
                </a:ext>
              </a:extLst>
            </p:cNvPr>
            <p:cNvSpPr/>
            <p:nvPr/>
          </p:nvSpPr>
          <p:spPr>
            <a:xfrm rot="5400000" flipV="1">
              <a:off x="5964279" y="483276"/>
              <a:ext cx="435315" cy="143642"/>
            </a:xfrm>
            <a:prstGeom prst="notchedRightArrow">
              <a:avLst/>
            </a:prstGeom>
            <a:solidFill>
              <a:srgbClr val="FF85FF"/>
            </a:solidFill>
            <a:ln w="28575">
              <a:solidFill>
                <a:srgbClr val="FF85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FF9300"/>
                </a:solidFill>
              </a:endParaRPr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B01B5AD7-7D01-754C-A4C4-0B3CC3E96CA5}"/>
                </a:ext>
              </a:extLst>
            </p:cNvPr>
            <p:cNvSpPr/>
            <p:nvPr/>
          </p:nvSpPr>
          <p:spPr>
            <a:xfrm>
              <a:off x="5859739" y="222439"/>
              <a:ext cx="644397" cy="930165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40253BC3-65FD-3148-AB4A-488A54B3329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998434" y="830490"/>
              <a:ext cx="367003" cy="2553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18375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" name="Gerade Verbindung 42"/>
          <p:cNvCxnSpPr/>
          <p:nvPr/>
        </p:nvCxnSpPr>
        <p:spPr>
          <a:xfrm>
            <a:off x="426888" y="3044382"/>
            <a:ext cx="60474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Dreieck 44"/>
          <p:cNvSpPr/>
          <p:nvPr/>
        </p:nvSpPr>
        <p:spPr>
          <a:xfrm flipH="1">
            <a:off x="1805040" y="1046930"/>
            <a:ext cx="199118" cy="187512"/>
          </a:xfrm>
          <a:prstGeom prst="triangle">
            <a:avLst/>
          </a:prstGeom>
          <a:solidFill>
            <a:srgbClr val="92D05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Oval 2"/>
          <p:cNvSpPr/>
          <p:nvPr/>
        </p:nvSpPr>
        <p:spPr>
          <a:xfrm>
            <a:off x="4127974" y="976530"/>
            <a:ext cx="236482" cy="222770"/>
          </a:xfrm>
          <a:prstGeom prst="ellipse">
            <a:avLst/>
          </a:prstGeom>
          <a:solidFill>
            <a:srgbClr val="FF000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CCBAAC8D-8B42-D94A-88F1-D2C3B31C647C}"/>
              </a:ext>
            </a:extLst>
          </p:cNvPr>
          <p:cNvSpPr/>
          <p:nvPr/>
        </p:nvSpPr>
        <p:spPr>
          <a:xfrm>
            <a:off x="426888" y="3315988"/>
            <a:ext cx="577543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/>
              <a:t>Schrei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be</a:t>
            </a:r>
            <a:r>
              <a:rPr lang="de-DE" sz="2000" dirty="0"/>
              <a:t> die Wör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ter</a:t>
            </a:r>
            <a:r>
              <a:rPr lang="de-DE" sz="2000" dirty="0"/>
              <a:t> in Sil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ben</a:t>
            </a:r>
            <a:r>
              <a:rPr lang="de-DE" sz="2000" dirty="0"/>
              <a:t>schreib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wei</a:t>
            </a:r>
            <a:r>
              <a:rPr lang="de-DE" sz="2000" dirty="0"/>
              <a:t>se!</a:t>
            </a:r>
            <a:r>
              <a:rPr lang="de-DE" sz="2000" b="1" dirty="0"/>
              <a:t/>
            </a:r>
            <a:br>
              <a:rPr lang="de-DE" sz="2000" b="1" dirty="0"/>
            </a:br>
            <a:endParaRPr lang="de-DE" sz="2000" b="1" dirty="0"/>
          </a:p>
          <a:p>
            <a:r>
              <a:rPr lang="de-DE" sz="2000" i="1" dirty="0"/>
              <a:t>z.B.:  geheim	–	</a:t>
            </a:r>
            <a:r>
              <a:rPr lang="de-DE" sz="2000" i="1" dirty="0" err="1"/>
              <a:t>ge</a:t>
            </a:r>
            <a:r>
              <a:rPr lang="de-DE" sz="2000" i="1" dirty="0"/>
              <a:t> - heim </a:t>
            </a: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48877AB6-0B62-1A46-88A8-3DA0CD130CA2}"/>
              </a:ext>
            </a:extLst>
          </p:cNvPr>
          <p:cNvGrpSpPr/>
          <p:nvPr/>
        </p:nvGrpSpPr>
        <p:grpSpPr>
          <a:xfrm>
            <a:off x="5766965" y="6703109"/>
            <a:ext cx="644397" cy="1092776"/>
            <a:chOff x="5808309" y="439918"/>
            <a:chExt cx="644397" cy="1092776"/>
          </a:xfrm>
        </p:grpSpPr>
        <p:sp>
          <p:nvSpPr>
            <p:cNvPr id="24" name="Eingebuchteter Pfeil nach rechts 23">
              <a:extLst>
                <a:ext uri="{FF2B5EF4-FFF2-40B4-BE49-F238E27FC236}">
                  <a16:creationId xmlns:a16="http://schemas.microsoft.com/office/drawing/2014/main" id="{8E7C097D-3D73-2F4A-8051-FE4B8A3C174C}"/>
                </a:ext>
              </a:extLst>
            </p:cNvPr>
            <p:cNvSpPr/>
            <p:nvPr/>
          </p:nvSpPr>
          <p:spPr>
            <a:xfrm rot="5400000" flipV="1">
              <a:off x="5874798" y="758910"/>
              <a:ext cx="511417" cy="143642"/>
            </a:xfrm>
            <a:prstGeom prst="notchedRightArrow">
              <a:avLst/>
            </a:prstGeom>
            <a:solidFill>
              <a:schemeClr val="bg1">
                <a:lumMod val="65000"/>
              </a:schemeClr>
            </a:solidFill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6" name="Rechteck 25">
              <a:extLst>
                <a:ext uri="{FF2B5EF4-FFF2-40B4-BE49-F238E27FC236}">
                  <a16:creationId xmlns:a16="http://schemas.microsoft.com/office/drawing/2014/main" id="{2E65020C-E166-1449-97E1-1C784B6DD4FC}"/>
                </a:ext>
              </a:extLst>
            </p:cNvPr>
            <p:cNvSpPr/>
            <p:nvPr/>
          </p:nvSpPr>
          <p:spPr>
            <a:xfrm>
              <a:off x="5808309" y="439918"/>
              <a:ext cx="644397" cy="1092776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B71D1D8B-6192-F749-9885-D7FD8DDC4EF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947004" y="1189095"/>
              <a:ext cx="367003" cy="255373"/>
            </a:xfrm>
            <a:prstGeom prst="rect">
              <a:avLst/>
            </a:prstGeom>
          </p:spPr>
        </p:pic>
      </p:grpSp>
      <p:graphicFrame>
        <p:nvGraphicFramePr>
          <p:cNvPr id="30" name="Tabelle 29">
            <a:extLst>
              <a:ext uri="{FF2B5EF4-FFF2-40B4-BE49-F238E27FC236}">
                <a16:creationId xmlns:a16="http://schemas.microsoft.com/office/drawing/2014/main" id="{F17AB738-8A4E-0047-8724-C9F18C1CEA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6000804"/>
              </p:ext>
            </p:extLst>
          </p:nvPr>
        </p:nvGraphicFramePr>
        <p:xfrm>
          <a:off x="489930" y="4414857"/>
          <a:ext cx="482979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48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4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98869">
                <a:tc>
                  <a:txBody>
                    <a:bodyPr/>
                    <a:lstStyle/>
                    <a:p>
                      <a:pPr marL="285750" indent="-285750" algn="l">
                        <a:buFont typeface="Courier New" charset="0"/>
                        <a:buChar char="o"/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</a:rPr>
                        <a:t>antreten</a:t>
                      </a:r>
                    </a:p>
                    <a:p>
                      <a:pPr marL="285750" indent="-285750" algn="l">
                        <a:buFont typeface="Courier New" charset="0"/>
                        <a:buChar char="o"/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</a:rPr>
                        <a:t>regieren</a:t>
                      </a:r>
                    </a:p>
                    <a:p>
                      <a:pPr marL="285750" indent="-285750" algn="l">
                        <a:buFont typeface="Courier New" charset="0"/>
                        <a:buChar char="o"/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</a:rPr>
                        <a:t>wählen</a:t>
                      </a:r>
                    </a:p>
                    <a:p>
                      <a:pPr marL="285750" indent="-285750" algn="l">
                        <a:buFont typeface="Courier New" charset="0"/>
                        <a:buChar char="o"/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</a:rPr>
                        <a:t>gewinnen</a:t>
                      </a:r>
                    </a:p>
                    <a:p>
                      <a:pPr marL="285750" indent="-285750" algn="l">
                        <a:buFont typeface="Courier New" charset="0"/>
                        <a:buChar char="o"/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</a:rPr>
                        <a:t>beschließen</a:t>
                      </a:r>
                    </a:p>
                    <a:p>
                      <a:pPr marL="285750" indent="-285750" algn="l">
                        <a:buFont typeface="Courier New" charset="0"/>
                        <a:buChar char="o"/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</a:rPr>
                        <a:t>organisieren</a:t>
                      </a:r>
                      <a:endParaRPr lang="de-DE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Courier New" charset="0"/>
                        <a:buChar char="o"/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</a:rPr>
                        <a:t>Politiker</a:t>
                      </a:r>
                    </a:p>
                    <a:p>
                      <a:pPr marL="285750" indent="-285750" algn="l">
                        <a:buFont typeface="Courier New" charset="0"/>
                        <a:buChar char="o"/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</a:rPr>
                        <a:t>Regierung</a:t>
                      </a:r>
                    </a:p>
                    <a:p>
                      <a:pPr marL="285750" indent="-285750" algn="l">
                        <a:buFont typeface="Courier New" charset="0"/>
                        <a:buChar char="o"/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</a:rPr>
                        <a:t>Koalition</a:t>
                      </a:r>
                    </a:p>
                    <a:p>
                      <a:pPr marL="285750" indent="-285750" algn="l">
                        <a:buFont typeface="Courier New" charset="0"/>
                        <a:buChar char="o"/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</a:rPr>
                        <a:t>Landtagswahl</a:t>
                      </a:r>
                      <a:endParaRPr lang="de-DE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209">
                <a:tc>
                  <a:txBody>
                    <a:bodyPr/>
                    <a:lstStyle/>
                    <a:p>
                      <a:pPr marL="285750" indent="-285750" algn="l">
                        <a:buFont typeface="Courier New" charset="0"/>
                        <a:buChar char="o"/>
                      </a:pPr>
                      <a:endParaRPr lang="de-DE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Courier New" charset="0"/>
                        <a:buChar char="o"/>
                      </a:pPr>
                      <a:endParaRPr lang="de-DE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288">
                <a:tc>
                  <a:txBody>
                    <a:bodyPr/>
                    <a:lstStyle/>
                    <a:p>
                      <a:pPr marL="285750" indent="-285750" algn="l">
                        <a:buFont typeface="Courier New" charset="0"/>
                        <a:buChar char="o"/>
                      </a:pPr>
                      <a:endParaRPr lang="de-DE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Courier New" charset="0"/>
                        <a:buChar char="o"/>
                      </a:pPr>
                      <a:endParaRPr lang="de-DE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288">
                <a:tc>
                  <a:txBody>
                    <a:bodyPr/>
                    <a:lstStyle/>
                    <a:p>
                      <a:pPr marL="285750" indent="-285750" algn="l">
                        <a:buFont typeface="Courier New" charset="0"/>
                        <a:buChar char="o"/>
                      </a:pPr>
                      <a:endParaRPr lang="de-DE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Courier New" charset="0"/>
                        <a:buChar char="o"/>
                      </a:pPr>
                      <a:endParaRPr lang="de-DE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31" name="Gerade Verbindung 30">
            <a:extLst>
              <a:ext uri="{FF2B5EF4-FFF2-40B4-BE49-F238E27FC236}">
                <a16:creationId xmlns:a16="http://schemas.microsoft.com/office/drawing/2014/main" id="{A6297FA2-BB61-5A43-860D-52EBAFF01914}"/>
              </a:ext>
            </a:extLst>
          </p:cNvPr>
          <p:cNvCxnSpPr/>
          <p:nvPr/>
        </p:nvCxnSpPr>
        <p:spPr>
          <a:xfrm>
            <a:off x="414547" y="6412826"/>
            <a:ext cx="60474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hteck 35">
            <a:extLst>
              <a:ext uri="{FF2B5EF4-FFF2-40B4-BE49-F238E27FC236}">
                <a16:creationId xmlns:a16="http://schemas.microsoft.com/office/drawing/2014/main" id="{49899C07-3DB2-4844-8830-7DA0305A425B}"/>
              </a:ext>
            </a:extLst>
          </p:cNvPr>
          <p:cNvSpPr/>
          <p:nvPr/>
        </p:nvSpPr>
        <p:spPr>
          <a:xfrm>
            <a:off x="313722" y="6610447"/>
            <a:ext cx="577543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/>
              <a:t>Lass dir die Wörter dik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tie</a:t>
            </a:r>
            <a:r>
              <a:rPr lang="de-DE" sz="2000" dirty="0"/>
              <a:t>ren!</a:t>
            </a:r>
            <a:r>
              <a:rPr lang="de-DE" sz="2000" b="1" dirty="0"/>
              <a:t/>
            </a:r>
            <a:br>
              <a:rPr lang="de-DE" sz="2000" b="1" dirty="0"/>
            </a:br>
            <a:endParaRPr lang="de-DE" sz="2000" b="1" dirty="0"/>
          </a:p>
        </p:txBody>
      </p:sp>
      <p:grpSp>
        <p:nvGrpSpPr>
          <p:cNvPr id="41" name="Gruppieren 40">
            <a:extLst>
              <a:ext uri="{FF2B5EF4-FFF2-40B4-BE49-F238E27FC236}">
                <a16:creationId xmlns:a16="http://schemas.microsoft.com/office/drawing/2014/main" id="{5EC8273E-875F-E643-81BD-2DA2CCB7EA08}"/>
              </a:ext>
            </a:extLst>
          </p:cNvPr>
          <p:cNvGrpSpPr/>
          <p:nvPr/>
        </p:nvGrpSpPr>
        <p:grpSpPr>
          <a:xfrm>
            <a:off x="5817561" y="3436496"/>
            <a:ext cx="644397" cy="1092776"/>
            <a:chOff x="5808309" y="439918"/>
            <a:chExt cx="644397" cy="1092776"/>
          </a:xfrm>
        </p:grpSpPr>
        <p:sp>
          <p:nvSpPr>
            <p:cNvPr id="42" name="Eingebuchteter Pfeil nach rechts 41">
              <a:extLst>
                <a:ext uri="{FF2B5EF4-FFF2-40B4-BE49-F238E27FC236}">
                  <a16:creationId xmlns:a16="http://schemas.microsoft.com/office/drawing/2014/main" id="{F257CCC5-F825-0C4C-A760-8A2868A262BC}"/>
                </a:ext>
              </a:extLst>
            </p:cNvPr>
            <p:cNvSpPr/>
            <p:nvPr/>
          </p:nvSpPr>
          <p:spPr>
            <a:xfrm rot="5400000" flipV="1">
              <a:off x="5874798" y="758910"/>
              <a:ext cx="511417" cy="143642"/>
            </a:xfrm>
            <a:prstGeom prst="notchedRightArrow">
              <a:avLst/>
            </a:prstGeom>
            <a:solidFill>
              <a:schemeClr val="bg1">
                <a:lumMod val="65000"/>
              </a:schemeClr>
            </a:solidFill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8" name="Rechteck 47">
              <a:extLst>
                <a:ext uri="{FF2B5EF4-FFF2-40B4-BE49-F238E27FC236}">
                  <a16:creationId xmlns:a16="http://schemas.microsoft.com/office/drawing/2014/main" id="{1B514B3C-A6A9-4D41-B547-95E23D78794B}"/>
                </a:ext>
              </a:extLst>
            </p:cNvPr>
            <p:cNvSpPr/>
            <p:nvPr/>
          </p:nvSpPr>
          <p:spPr>
            <a:xfrm>
              <a:off x="5808309" y="439918"/>
              <a:ext cx="644397" cy="1092776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49" name="Grafik 48">
              <a:extLst>
                <a:ext uri="{FF2B5EF4-FFF2-40B4-BE49-F238E27FC236}">
                  <a16:creationId xmlns:a16="http://schemas.microsoft.com/office/drawing/2014/main" id="{397F5B2F-1369-5B4D-AA4A-D8BCA6BA9A2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947004" y="1189095"/>
              <a:ext cx="367003" cy="255373"/>
            </a:xfrm>
            <a:prstGeom prst="rect">
              <a:avLst/>
            </a:prstGeom>
          </p:spPr>
        </p:pic>
      </p:grpSp>
      <p:sp>
        <p:nvSpPr>
          <p:cNvPr id="50" name="Rechteck 49">
            <a:extLst>
              <a:ext uri="{FF2B5EF4-FFF2-40B4-BE49-F238E27FC236}">
                <a16:creationId xmlns:a16="http://schemas.microsoft.com/office/drawing/2014/main" id="{68DD7C8C-BFB1-EC40-BAA9-E17B5070C3D3}"/>
              </a:ext>
            </a:extLst>
          </p:cNvPr>
          <p:cNvSpPr/>
          <p:nvPr/>
        </p:nvSpPr>
        <p:spPr>
          <a:xfrm>
            <a:off x="620497" y="371017"/>
            <a:ext cx="540301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/>
              <a:t>Bil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de</a:t>
            </a:r>
            <a:r>
              <a:rPr lang="de-DE" sz="2000" dirty="0"/>
              <a:t> No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men</a:t>
            </a:r>
            <a:r>
              <a:rPr lang="de-DE" sz="2000" dirty="0"/>
              <a:t> mit fol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gen</a:t>
            </a:r>
            <a:r>
              <a:rPr lang="de-DE" sz="2000" dirty="0"/>
              <a:t>den Wör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tern</a:t>
            </a:r>
            <a:r>
              <a:rPr lang="de-DE" sz="2000" dirty="0"/>
              <a:t>:</a:t>
            </a:r>
            <a:br>
              <a:rPr lang="de-DE" sz="2000" dirty="0"/>
            </a:br>
            <a:endParaRPr lang="de-DE" sz="2000" i="1" dirty="0"/>
          </a:p>
          <a:p>
            <a:pPr lvl="1"/>
            <a:endParaRPr lang="de-DE" b="1" dirty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endParaRPr lang="de-DE" b="1" dirty="0">
              <a:solidFill>
                <a:schemeClr val="bg2">
                  <a:lumMod val="50000"/>
                </a:schemeClr>
              </a:solidFill>
            </a:endParaRPr>
          </a:p>
          <a:p>
            <a:endParaRPr lang="de-DE" sz="2000" i="1" dirty="0"/>
          </a:p>
        </p:txBody>
      </p:sp>
      <p:grpSp>
        <p:nvGrpSpPr>
          <p:cNvPr id="51" name="Gruppieren 50">
            <a:extLst>
              <a:ext uri="{FF2B5EF4-FFF2-40B4-BE49-F238E27FC236}">
                <a16:creationId xmlns:a16="http://schemas.microsoft.com/office/drawing/2014/main" id="{E94B22B1-86B7-1242-8BDC-7F3E544EF238}"/>
              </a:ext>
            </a:extLst>
          </p:cNvPr>
          <p:cNvGrpSpPr/>
          <p:nvPr/>
        </p:nvGrpSpPr>
        <p:grpSpPr>
          <a:xfrm>
            <a:off x="5766965" y="371018"/>
            <a:ext cx="644397" cy="930165"/>
            <a:chOff x="5859739" y="222439"/>
            <a:chExt cx="644397" cy="930165"/>
          </a:xfrm>
        </p:grpSpPr>
        <p:sp>
          <p:nvSpPr>
            <p:cNvPr id="52" name="Eingebuchteter Pfeil nach rechts 51">
              <a:extLst>
                <a:ext uri="{FF2B5EF4-FFF2-40B4-BE49-F238E27FC236}">
                  <a16:creationId xmlns:a16="http://schemas.microsoft.com/office/drawing/2014/main" id="{AA8FC82B-5122-2546-9367-230315DF7F5D}"/>
                </a:ext>
              </a:extLst>
            </p:cNvPr>
            <p:cNvSpPr/>
            <p:nvPr/>
          </p:nvSpPr>
          <p:spPr>
            <a:xfrm rot="5400000" flipV="1">
              <a:off x="5964279" y="483276"/>
              <a:ext cx="435315" cy="143642"/>
            </a:xfrm>
            <a:prstGeom prst="notchedRightArrow">
              <a:avLst/>
            </a:prstGeom>
            <a:solidFill>
              <a:srgbClr val="FF85FF"/>
            </a:solidFill>
            <a:ln w="28575">
              <a:solidFill>
                <a:srgbClr val="FF85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FF9300"/>
                </a:solidFill>
              </a:endParaRPr>
            </a:p>
          </p:txBody>
        </p:sp>
        <p:sp>
          <p:nvSpPr>
            <p:cNvPr id="54" name="Rechteck 53">
              <a:extLst>
                <a:ext uri="{FF2B5EF4-FFF2-40B4-BE49-F238E27FC236}">
                  <a16:creationId xmlns:a16="http://schemas.microsoft.com/office/drawing/2014/main" id="{B4D93AAF-4DFA-A448-8AB7-8B90ECF36881}"/>
                </a:ext>
              </a:extLst>
            </p:cNvPr>
            <p:cNvSpPr/>
            <p:nvPr/>
          </p:nvSpPr>
          <p:spPr>
            <a:xfrm>
              <a:off x="5859739" y="222439"/>
              <a:ext cx="644397" cy="930165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55" name="Grafik 54">
              <a:extLst>
                <a:ext uri="{FF2B5EF4-FFF2-40B4-BE49-F238E27FC236}">
                  <a16:creationId xmlns:a16="http://schemas.microsoft.com/office/drawing/2014/main" id="{2C46FF9F-EEC1-CF41-AD81-FDDE7FCE212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998434" y="830490"/>
              <a:ext cx="367003" cy="255373"/>
            </a:xfrm>
            <a:prstGeom prst="rect">
              <a:avLst/>
            </a:prstGeom>
          </p:spPr>
        </p:pic>
      </p:grp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8360E892-5E00-744A-8788-5678E01794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3648273"/>
              </p:ext>
            </p:extLst>
          </p:nvPr>
        </p:nvGraphicFramePr>
        <p:xfrm>
          <a:off x="747720" y="1349477"/>
          <a:ext cx="457200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251773844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7720517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800100" lvl="1" indent="-342900">
                        <a:buFont typeface="Courier New" charset="0"/>
                        <a:buChar char="o"/>
                      </a:pPr>
                      <a:r>
                        <a:rPr lang="de-DE" sz="1800" b="0" dirty="0">
                          <a:solidFill>
                            <a:schemeClr val="tx1"/>
                          </a:solidFill>
                        </a:rPr>
                        <a:t>frei</a:t>
                      </a:r>
                    </a:p>
                    <a:p>
                      <a:pPr marL="800100" lvl="1" indent="-342900">
                        <a:buFont typeface="Courier New" charset="0"/>
                        <a:buChar char="o"/>
                      </a:pPr>
                      <a:r>
                        <a:rPr lang="de-DE" sz="1800" b="0" dirty="0">
                          <a:solidFill>
                            <a:schemeClr val="tx1"/>
                          </a:solidFill>
                        </a:rPr>
                        <a:t>geheim</a:t>
                      </a:r>
                    </a:p>
                    <a:p>
                      <a:pPr marL="800100" lvl="1" indent="-342900">
                        <a:buFont typeface="Courier New" charset="0"/>
                        <a:buChar char="o"/>
                      </a:pPr>
                      <a:r>
                        <a:rPr lang="de-DE" sz="1800" b="0" dirty="0">
                          <a:solidFill>
                            <a:schemeClr val="tx1"/>
                          </a:solidFill>
                        </a:rPr>
                        <a:t>gleich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00100" lvl="1" indent="-342900">
                        <a:buFont typeface="Courier New" charset="0"/>
                        <a:buChar char="o"/>
                      </a:pPr>
                      <a:r>
                        <a:rPr lang="de-DE" sz="1800" b="0" dirty="0">
                          <a:solidFill>
                            <a:schemeClr val="tx1"/>
                          </a:solidFill>
                        </a:rPr>
                        <a:t>regieren</a:t>
                      </a:r>
                    </a:p>
                    <a:p>
                      <a:pPr marL="800100" lvl="1" indent="-342900">
                        <a:buFont typeface="Courier New" charset="0"/>
                        <a:buChar char="o"/>
                      </a:pPr>
                      <a:r>
                        <a:rPr lang="de-DE" sz="1800" b="0" dirty="0">
                          <a:solidFill>
                            <a:schemeClr val="tx1"/>
                          </a:solidFill>
                        </a:rPr>
                        <a:t>wählen</a:t>
                      </a:r>
                    </a:p>
                    <a:p>
                      <a:pPr marL="800100" lvl="1" indent="-342900">
                        <a:buFont typeface="Courier New" charset="0"/>
                        <a:buChar char="o"/>
                      </a:pPr>
                      <a:r>
                        <a:rPr lang="de-DE" sz="1800" b="0" dirty="0">
                          <a:solidFill>
                            <a:schemeClr val="tx1"/>
                          </a:solidFill>
                        </a:rPr>
                        <a:t>gewinnen</a:t>
                      </a:r>
                    </a:p>
                    <a:p>
                      <a:pPr marL="800100" lvl="1" indent="-342900">
                        <a:buFont typeface="Courier New" charset="0"/>
                        <a:buChar char="o"/>
                      </a:pPr>
                      <a:r>
                        <a:rPr lang="de-DE" sz="1800" b="0" dirty="0">
                          <a:solidFill>
                            <a:schemeClr val="tx1"/>
                          </a:solidFill>
                        </a:rPr>
                        <a:t>beschließen</a:t>
                      </a:r>
                    </a:p>
                    <a:p>
                      <a:pPr marL="800100" lvl="1" indent="-342900">
                        <a:buFont typeface="Courier New" charset="0"/>
                        <a:buChar char="o"/>
                      </a:pPr>
                      <a:r>
                        <a:rPr lang="de-DE" sz="1800" b="0" dirty="0">
                          <a:solidFill>
                            <a:schemeClr val="tx1"/>
                          </a:solidFill>
                        </a:rPr>
                        <a:t>organisieren</a:t>
                      </a:r>
                    </a:p>
                    <a:p>
                      <a:endParaRPr lang="de-DE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06902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9661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1" name="Gerade Verbindung 80"/>
          <p:cNvCxnSpPr/>
          <p:nvPr/>
        </p:nvCxnSpPr>
        <p:spPr>
          <a:xfrm>
            <a:off x="433748" y="3317727"/>
            <a:ext cx="60474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hteck 91"/>
          <p:cNvSpPr/>
          <p:nvPr/>
        </p:nvSpPr>
        <p:spPr>
          <a:xfrm>
            <a:off x="487830" y="388593"/>
            <a:ext cx="577543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/>
              <a:t>Schrei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be</a:t>
            </a:r>
            <a:r>
              <a:rPr lang="de-DE" sz="2000" dirty="0"/>
              <a:t> Sät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ze</a:t>
            </a:r>
            <a:r>
              <a:rPr lang="de-DE" sz="2000" dirty="0"/>
              <a:t> mit fol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gen</a:t>
            </a:r>
            <a:r>
              <a:rPr lang="de-DE" sz="2000" dirty="0"/>
              <a:t>den Wör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tern</a:t>
            </a:r>
            <a:r>
              <a:rPr lang="de-DE" sz="2000" b="1" dirty="0"/>
              <a:t>:</a:t>
            </a:r>
            <a:br>
              <a:rPr lang="de-DE" sz="2000" b="1" dirty="0"/>
            </a:br>
            <a:endParaRPr lang="de-DE" sz="2000" b="1" dirty="0"/>
          </a:p>
          <a:p>
            <a:r>
              <a:rPr lang="de-DE" sz="2000" i="1" dirty="0"/>
              <a:t>geheim</a:t>
            </a:r>
          </a:p>
          <a:p>
            <a:r>
              <a:rPr lang="de-DE" sz="2000" i="1" dirty="0"/>
              <a:t>antreten</a:t>
            </a:r>
          </a:p>
          <a:p>
            <a:r>
              <a:rPr lang="de-DE" sz="2000" i="1" dirty="0"/>
              <a:t>regieren</a:t>
            </a:r>
          </a:p>
          <a:p>
            <a:r>
              <a:rPr lang="de-DE" sz="2000" i="1" dirty="0"/>
              <a:t>Parteiprogram</a:t>
            </a:r>
          </a:p>
          <a:p>
            <a:r>
              <a:rPr lang="de-DE" sz="2000" i="1" dirty="0"/>
              <a:t>Wahlversprechen</a:t>
            </a:r>
          </a:p>
          <a:p>
            <a:r>
              <a:rPr lang="de-DE" sz="2000" i="1" dirty="0"/>
              <a:t>Landtagswahl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9AF8262-248B-8440-A4FC-3A3986902F08}"/>
              </a:ext>
            </a:extLst>
          </p:cNvPr>
          <p:cNvSpPr/>
          <p:nvPr/>
        </p:nvSpPr>
        <p:spPr>
          <a:xfrm>
            <a:off x="487830" y="3492260"/>
            <a:ext cx="4747693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/>
              <a:t>Ma</a:t>
            </a:r>
            <a:r>
              <a:rPr lang="de-DE" sz="2000" b="1" dirty="0">
                <a:solidFill>
                  <a:srgbClr val="FF0000"/>
                </a:solidFill>
              </a:rPr>
              <a:t>r</a:t>
            </a:r>
            <a:r>
              <a:rPr lang="de-DE" sz="2000" dirty="0"/>
              <a:t>k</a:t>
            </a:r>
            <a:r>
              <a:rPr lang="de-DE" sz="2000" b="1" dirty="0">
                <a:solidFill>
                  <a:srgbClr val="FF0000"/>
                </a:solidFill>
              </a:rPr>
              <a:t>ie</a:t>
            </a:r>
            <a:r>
              <a:rPr lang="de-DE" sz="2000" dirty="0"/>
              <a:t>re schw</a:t>
            </a:r>
            <a:r>
              <a:rPr lang="de-DE" sz="2000" b="1" dirty="0">
                <a:solidFill>
                  <a:srgbClr val="FF0000"/>
                </a:solidFill>
              </a:rPr>
              <a:t>ie</a:t>
            </a:r>
            <a:r>
              <a:rPr lang="de-DE" sz="2000" dirty="0"/>
              <a:t>rige </a:t>
            </a:r>
            <a:r>
              <a:rPr lang="de-DE" sz="2000" b="1" dirty="0">
                <a:solidFill>
                  <a:srgbClr val="FF0000"/>
                </a:solidFill>
              </a:rPr>
              <a:t>St</a:t>
            </a:r>
            <a:r>
              <a:rPr lang="de-DE" sz="2000" dirty="0"/>
              <a:t>ellen!</a:t>
            </a:r>
          </a:p>
          <a:p>
            <a:endParaRPr lang="de-DE" sz="2000" i="1" dirty="0"/>
          </a:p>
          <a:p>
            <a:pPr>
              <a:lnSpc>
                <a:spcPct val="200000"/>
              </a:lnSpc>
            </a:pPr>
            <a:r>
              <a:rPr lang="de-DE" sz="2000" i="1" dirty="0"/>
              <a:t>regieren			Parteiprogramm</a:t>
            </a:r>
          </a:p>
          <a:p>
            <a:pPr>
              <a:lnSpc>
                <a:spcPct val="200000"/>
              </a:lnSpc>
            </a:pPr>
            <a:r>
              <a:rPr lang="de-DE" sz="2000" i="1" dirty="0"/>
              <a:t>wählen			Wahlversprechen</a:t>
            </a:r>
          </a:p>
          <a:p>
            <a:pPr>
              <a:lnSpc>
                <a:spcPct val="200000"/>
              </a:lnSpc>
            </a:pPr>
            <a:r>
              <a:rPr lang="de-DE" sz="2000" i="1" dirty="0"/>
              <a:t>gewinnen		Regierung</a:t>
            </a:r>
          </a:p>
          <a:p>
            <a:pPr>
              <a:lnSpc>
                <a:spcPct val="200000"/>
              </a:lnSpc>
            </a:pPr>
            <a:r>
              <a:rPr lang="de-DE" sz="2000" i="1" dirty="0"/>
              <a:t>beschließen		Koalition</a:t>
            </a:r>
          </a:p>
          <a:p>
            <a:pPr>
              <a:lnSpc>
                <a:spcPct val="200000"/>
              </a:lnSpc>
            </a:pPr>
            <a:r>
              <a:rPr lang="de-DE" sz="2000" i="1" dirty="0"/>
              <a:t>organisieren		Opposition</a:t>
            </a:r>
          </a:p>
          <a:p>
            <a:endParaRPr lang="de-DE" sz="2000" i="1" dirty="0"/>
          </a:p>
        </p:txBody>
      </p:sp>
      <p:grpSp>
        <p:nvGrpSpPr>
          <p:cNvPr id="28" name="Gruppieren 27">
            <a:extLst>
              <a:ext uri="{FF2B5EF4-FFF2-40B4-BE49-F238E27FC236}">
                <a16:creationId xmlns:a16="http://schemas.microsoft.com/office/drawing/2014/main" id="{A03143CB-21E4-6F46-8B47-BF30CF208260}"/>
              </a:ext>
            </a:extLst>
          </p:cNvPr>
          <p:cNvGrpSpPr/>
          <p:nvPr/>
        </p:nvGrpSpPr>
        <p:grpSpPr>
          <a:xfrm>
            <a:off x="5836765" y="324014"/>
            <a:ext cx="644397" cy="1092776"/>
            <a:chOff x="5808309" y="439918"/>
            <a:chExt cx="644397" cy="1092776"/>
          </a:xfrm>
        </p:grpSpPr>
        <p:sp>
          <p:nvSpPr>
            <p:cNvPr id="29" name="Eingebuchteter Pfeil nach rechts 28">
              <a:extLst>
                <a:ext uri="{FF2B5EF4-FFF2-40B4-BE49-F238E27FC236}">
                  <a16:creationId xmlns:a16="http://schemas.microsoft.com/office/drawing/2014/main" id="{1F9E5C14-E27A-ED47-9AC9-E208182F6240}"/>
                </a:ext>
              </a:extLst>
            </p:cNvPr>
            <p:cNvSpPr/>
            <p:nvPr/>
          </p:nvSpPr>
          <p:spPr>
            <a:xfrm rot="5400000" flipV="1">
              <a:off x="5874798" y="758910"/>
              <a:ext cx="511417" cy="143642"/>
            </a:xfrm>
            <a:prstGeom prst="notchedRightArrow">
              <a:avLst/>
            </a:prstGeom>
            <a:solidFill>
              <a:srgbClr val="7030A0"/>
            </a:solidFill>
            <a:ln w="28575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Rechteck 30">
              <a:extLst>
                <a:ext uri="{FF2B5EF4-FFF2-40B4-BE49-F238E27FC236}">
                  <a16:creationId xmlns:a16="http://schemas.microsoft.com/office/drawing/2014/main" id="{C55653D9-10D8-2E40-83C4-35789F922CC4}"/>
                </a:ext>
              </a:extLst>
            </p:cNvPr>
            <p:cNvSpPr/>
            <p:nvPr/>
          </p:nvSpPr>
          <p:spPr>
            <a:xfrm>
              <a:off x="5808309" y="439918"/>
              <a:ext cx="644397" cy="1092776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32" name="Grafik 31">
              <a:extLst>
                <a:ext uri="{FF2B5EF4-FFF2-40B4-BE49-F238E27FC236}">
                  <a16:creationId xmlns:a16="http://schemas.microsoft.com/office/drawing/2014/main" id="{574AF410-7299-E549-9AB8-3220571F3DA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947004" y="1189095"/>
              <a:ext cx="367003" cy="255373"/>
            </a:xfrm>
            <a:prstGeom prst="rect">
              <a:avLst/>
            </a:prstGeom>
          </p:spPr>
        </p:pic>
      </p:grpSp>
      <p:grpSp>
        <p:nvGrpSpPr>
          <p:cNvPr id="33" name="Gruppieren 32">
            <a:extLst>
              <a:ext uri="{FF2B5EF4-FFF2-40B4-BE49-F238E27FC236}">
                <a16:creationId xmlns:a16="http://schemas.microsoft.com/office/drawing/2014/main" id="{537BB2F8-3073-8D46-86D1-5FE6C2749409}"/>
              </a:ext>
            </a:extLst>
          </p:cNvPr>
          <p:cNvGrpSpPr/>
          <p:nvPr/>
        </p:nvGrpSpPr>
        <p:grpSpPr>
          <a:xfrm>
            <a:off x="5834696" y="3692315"/>
            <a:ext cx="644397" cy="1092776"/>
            <a:chOff x="5808309" y="439918"/>
            <a:chExt cx="644397" cy="1092776"/>
          </a:xfrm>
        </p:grpSpPr>
        <p:sp>
          <p:nvSpPr>
            <p:cNvPr id="36" name="Eingebuchteter Pfeil nach rechts 35">
              <a:extLst>
                <a:ext uri="{FF2B5EF4-FFF2-40B4-BE49-F238E27FC236}">
                  <a16:creationId xmlns:a16="http://schemas.microsoft.com/office/drawing/2014/main" id="{FA2366B7-D61B-184E-8B8E-2FA46DB81A65}"/>
                </a:ext>
              </a:extLst>
            </p:cNvPr>
            <p:cNvSpPr/>
            <p:nvPr/>
          </p:nvSpPr>
          <p:spPr>
            <a:xfrm rot="5400000" flipV="1">
              <a:off x="5874798" y="758910"/>
              <a:ext cx="511417" cy="143642"/>
            </a:xfrm>
            <a:prstGeom prst="notchedRightArrow">
              <a:avLst/>
            </a:prstGeom>
            <a:solidFill>
              <a:srgbClr val="C00000"/>
            </a:solidFill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2" name="Rechteck 41">
              <a:extLst>
                <a:ext uri="{FF2B5EF4-FFF2-40B4-BE49-F238E27FC236}">
                  <a16:creationId xmlns:a16="http://schemas.microsoft.com/office/drawing/2014/main" id="{2E3CCAB2-D3A2-6E4E-B454-2786DF05E497}"/>
                </a:ext>
              </a:extLst>
            </p:cNvPr>
            <p:cNvSpPr/>
            <p:nvPr/>
          </p:nvSpPr>
          <p:spPr>
            <a:xfrm>
              <a:off x="5808309" y="439918"/>
              <a:ext cx="644397" cy="1092776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43" name="Grafik 42">
              <a:extLst>
                <a:ext uri="{FF2B5EF4-FFF2-40B4-BE49-F238E27FC236}">
                  <a16:creationId xmlns:a16="http://schemas.microsoft.com/office/drawing/2014/main" id="{7B5A313D-0DEA-7244-9F5C-8507A2FB551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947004" y="1189095"/>
              <a:ext cx="367003" cy="2553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44442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SFZ München Mitte      1</a:t>
            </a:r>
          </a:p>
        </p:txBody>
      </p:sp>
      <p:sp>
        <p:nvSpPr>
          <p:cNvPr id="3" name="Rechteck 2"/>
          <p:cNvSpPr/>
          <p:nvPr/>
        </p:nvSpPr>
        <p:spPr>
          <a:xfrm>
            <a:off x="1954798" y="4342665"/>
            <a:ext cx="340612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5400" b="1">
                <a:solidFill>
                  <a:srgbClr val="FF0000"/>
                </a:solidFill>
              </a:rPr>
              <a:t>LÖSUNGEN</a:t>
            </a:r>
            <a:endParaRPr lang="de-DE" sz="5400" b="1" dirty="0"/>
          </a:p>
        </p:txBody>
      </p:sp>
    </p:spTree>
    <p:extLst>
      <p:ext uri="{BB962C8B-B14F-4D97-AF65-F5344CB8AC3E}">
        <p14:creationId xmlns:p14="http://schemas.microsoft.com/office/powerpoint/2010/main" val="683696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eck 22"/>
          <p:cNvSpPr/>
          <p:nvPr/>
        </p:nvSpPr>
        <p:spPr>
          <a:xfrm>
            <a:off x="434464" y="3500335"/>
            <a:ext cx="540301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/>
              <a:t>Was ist ei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gent</a:t>
            </a:r>
            <a:r>
              <a:rPr lang="de-DE" sz="2000" dirty="0"/>
              <a:t>lich ein/ein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e</a:t>
            </a:r>
            <a:r>
              <a:rPr lang="de-DE" sz="2000" dirty="0"/>
              <a:t> ...?</a:t>
            </a:r>
          </a:p>
          <a:p>
            <a:endParaRPr lang="de-DE" sz="2000" dirty="0"/>
          </a:p>
          <a:p>
            <a:r>
              <a:rPr lang="de-DE" sz="2000" dirty="0"/>
              <a:t>Ordne jeweils ein Wort in der Spalte ein Synonym in der anderen Spalte zu! Schreibe auf!</a:t>
            </a:r>
          </a:p>
        </p:txBody>
      </p:sp>
      <p:sp>
        <p:nvSpPr>
          <p:cNvPr id="12" name="Inhaltsplatzhalter 2"/>
          <p:cNvSpPr txBox="1">
            <a:spLocks/>
          </p:cNvSpPr>
          <p:nvPr/>
        </p:nvSpPr>
        <p:spPr>
          <a:xfrm>
            <a:off x="584827" y="308073"/>
            <a:ext cx="5833162" cy="2754277"/>
          </a:xfrm>
          <a:prstGeom prst="rect">
            <a:avLst/>
          </a:prstGeom>
          <a:ln w="57150">
            <a:noFill/>
          </a:ln>
        </p:spPr>
        <p:txBody>
          <a:bodyPr vert="horz" lIns="91440" tIns="45720" rIns="91440" bIns="45720" rtlCol="0">
            <a:normAutofit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2000" dirty="0"/>
              <a:t>Su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che</a:t>
            </a:r>
            <a:r>
              <a:rPr lang="de-DE" sz="2000" dirty="0"/>
              <a:t> im Lex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i</a:t>
            </a:r>
            <a:r>
              <a:rPr lang="de-DE" sz="2000" dirty="0"/>
              <a:t>kon!</a:t>
            </a:r>
            <a:br>
              <a:rPr lang="de-DE" sz="2000" dirty="0"/>
            </a:br>
            <a:r>
              <a:rPr lang="de-DE" sz="2000" dirty="0"/>
              <a:t>		</a:t>
            </a:r>
            <a:br>
              <a:rPr lang="de-DE" sz="2000" dirty="0"/>
            </a:br>
            <a:r>
              <a:rPr lang="de-DE" sz="2000" dirty="0"/>
              <a:t/>
            </a:r>
            <a:br>
              <a:rPr lang="de-DE" sz="2000" dirty="0"/>
            </a:br>
            <a:r>
              <a:rPr lang="de-DE" sz="2000" i="1" dirty="0"/>
              <a:t>regieren		 Seite _____</a:t>
            </a:r>
          </a:p>
          <a:p>
            <a:pPr marL="0" indent="0">
              <a:buNone/>
            </a:pPr>
            <a:r>
              <a:rPr lang="de-DE" sz="2000" i="1" dirty="0"/>
              <a:t>organisieren		 Seite _____</a:t>
            </a:r>
          </a:p>
          <a:p>
            <a:pPr marL="0" indent="0">
              <a:buNone/>
            </a:pPr>
            <a:r>
              <a:rPr lang="de-DE" sz="2000" i="1" dirty="0"/>
              <a:t>beschließen		 Seite _____</a:t>
            </a:r>
          </a:p>
          <a:p>
            <a:pPr marL="0" indent="0">
              <a:buNone/>
            </a:pPr>
            <a:r>
              <a:rPr lang="de-DE" sz="2000" i="1" dirty="0"/>
              <a:t>wählen		 Seite _____</a:t>
            </a:r>
          </a:p>
          <a:p>
            <a:pPr marL="0" indent="0">
              <a:buNone/>
            </a:pPr>
            <a:r>
              <a:rPr lang="de-DE" sz="2000" dirty="0"/>
              <a:t>gewinnen		</a:t>
            </a:r>
            <a:r>
              <a:rPr lang="de-DE" sz="2000" i="1" dirty="0"/>
              <a:t> Seite _____</a:t>
            </a:r>
            <a:r>
              <a:rPr lang="de-DE" sz="2000" dirty="0">
                <a:solidFill>
                  <a:srgbClr val="0070C0"/>
                </a:solidFill>
              </a:rPr>
              <a:t/>
            </a:r>
            <a:br>
              <a:rPr lang="de-DE" sz="2000" dirty="0">
                <a:solidFill>
                  <a:srgbClr val="0070C0"/>
                </a:solidFill>
              </a:rPr>
            </a:br>
            <a:endParaRPr lang="de-DE" dirty="0"/>
          </a:p>
        </p:txBody>
      </p:sp>
      <p:cxnSp>
        <p:nvCxnSpPr>
          <p:cNvPr id="80" name="Gerade Verbindung 79"/>
          <p:cNvCxnSpPr/>
          <p:nvPr/>
        </p:nvCxnSpPr>
        <p:spPr>
          <a:xfrm>
            <a:off x="456725" y="3125828"/>
            <a:ext cx="60474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0C4D29AC-25C9-9242-BDE8-BD0DC7EF574B}"/>
              </a:ext>
            </a:extLst>
          </p:cNvPr>
          <p:cNvGrpSpPr/>
          <p:nvPr/>
        </p:nvGrpSpPr>
        <p:grpSpPr>
          <a:xfrm>
            <a:off x="5903577" y="3349698"/>
            <a:ext cx="644397" cy="930165"/>
            <a:chOff x="5859739" y="3533907"/>
            <a:chExt cx="644397" cy="930165"/>
          </a:xfrm>
        </p:grpSpPr>
        <p:sp>
          <p:nvSpPr>
            <p:cNvPr id="40" name="Eingebuchteter Pfeil nach rechts 39"/>
            <p:cNvSpPr/>
            <p:nvPr/>
          </p:nvSpPr>
          <p:spPr>
            <a:xfrm rot="5400000" flipV="1">
              <a:off x="5964279" y="3794744"/>
              <a:ext cx="435315" cy="143642"/>
            </a:xfrm>
            <a:prstGeom prst="notchedRightArrow">
              <a:avLst/>
            </a:prstGeom>
            <a:solidFill>
              <a:srgbClr val="FF9300"/>
            </a:solidFill>
            <a:ln w="28575">
              <a:solidFill>
                <a:srgbClr val="FF9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9" name="Rechteck 38"/>
            <p:cNvSpPr/>
            <p:nvPr/>
          </p:nvSpPr>
          <p:spPr>
            <a:xfrm>
              <a:off x="5859739" y="3533907"/>
              <a:ext cx="644397" cy="930165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60" name="Grafik 59">
              <a:extLst>
                <a:ext uri="{FF2B5EF4-FFF2-40B4-BE49-F238E27FC236}">
                  <a16:creationId xmlns:a16="http://schemas.microsoft.com/office/drawing/2014/main" id="{01B98B79-0A9A-7D4E-A6CF-16A002E6927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981510" y="4147701"/>
              <a:ext cx="367003" cy="255373"/>
            </a:xfrm>
            <a:prstGeom prst="rect">
              <a:avLst/>
            </a:prstGeom>
          </p:spPr>
        </p:pic>
      </p:grpSp>
      <p:grpSp>
        <p:nvGrpSpPr>
          <p:cNvPr id="54" name="Gruppieren 53">
            <a:extLst>
              <a:ext uri="{FF2B5EF4-FFF2-40B4-BE49-F238E27FC236}">
                <a16:creationId xmlns:a16="http://schemas.microsoft.com/office/drawing/2014/main" id="{2A10B682-C9B2-C84F-8486-ABA308524305}"/>
              </a:ext>
            </a:extLst>
          </p:cNvPr>
          <p:cNvGrpSpPr/>
          <p:nvPr/>
        </p:nvGrpSpPr>
        <p:grpSpPr>
          <a:xfrm>
            <a:off x="5859739" y="380064"/>
            <a:ext cx="644397" cy="930165"/>
            <a:chOff x="5859739" y="3533907"/>
            <a:chExt cx="644397" cy="930165"/>
          </a:xfrm>
        </p:grpSpPr>
        <p:sp>
          <p:nvSpPr>
            <p:cNvPr id="55" name="Eingebuchteter Pfeil nach rechts 54">
              <a:extLst>
                <a:ext uri="{FF2B5EF4-FFF2-40B4-BE49-F238E27FC236}">
                  <a16:creationId xmlns:a16="http://schemas.microsoft.com/office/drawing/2014/main" id="{43E7AD93-35AC-3F4B-91F1-BE32EB70DB8E}"/>
                </a:ext>
              </a:extLst>
            </p:cNvPr>
            <p:cNvSpPr/>
            <p:nvPr/>
          </p:nvSpPr>
          <p:spPr>
            <a:xfrm rot="5400000" flipV="1">
              <a:off x="5964279" y="3794744"/>
              <a:ext cx="435315" cy="143642"/>
            </a:xfrm>
            <a:prstGeom prst="notchedRightArrow">
              <a:avLst/>
            </a:prstGeom>
            <a:solidFill>
              <a:srgbClr val="FF9300"/>
            </a:solidFill>
            <a:ln w="28575">
              <a:solidFill>
                <a:srgbClr val="FF9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7" name="Rechteck 56">
              <a:extLst>
                <a:ext uri="{FF2B5EF4-FFF2-40B4-BE49-F238E27FC236}">
                  <a16:creationId xmlns:a16="http://schemas.microsoft.com/office/drawing/2014/main" id="{4488B38C-8D42-434D-A456-6374B4BD7173}"/>
                </a:ext>
              </a:extLst>
            </p:cNvPr>
            <p:cNvSpPr/>
            <p:nvPr/>
          </p:nvSpPr>
          <p:spPr>
            <a:xfrm>
              <a:off x="5859739" y="3533907"/>
              <a:ext cx="644397" cy="930165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58" name="Grafik 57">
              <a:extLst>
                <a:ext uri="{FF2B5EF4-FFF2-40B4-BE49-F238E27FC236}">
                  <a16:creationId xmlns:a16="http://schemas.microsoft.com/office/drawing/2014/main" id="{B6833514-F468-EE4B-9035-D7C1B88121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981510" y="4147701"/>
              <a:ext cx="367003" cy="255373"/>
            </a:xfrm>
            <a:prstGeom prst="rect">
              <a:avLst/>
            </a:prstGeom>
          </p:spPr>
        </p:pic>
      </p:grpSp>
      <p:graphicFrame>
        <p:nvGraphicFramePr>
          <p:cNvPr id="61" name="Tabelle 60">
            <a:extLst>
              <a:ext uri="{FF2B5EF4-FFF2-40B4-BE49-F238E27FC236}">
                <a16:creationId xmlns:a16="http://schemas.microsoft.com/office/drawing/2014/main" id="{EDC08073-0E68-4946-892C-D3C0E110716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84827" y="5075123"/>
          <a:ext cx="5617133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60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61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de-DE" sz="1600" b="0" dirty="0">
                          <a:solidFill>
                            <a:schemeClr val="tx1"/>
                          </a:solidFill>
                        </a:rPr>
                        <a:t>Regierung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600" b="0" dirty="0">
                          <a:solidFill>
                            <a:schemeClr val="tx1"/>
                          </a:solidFill>
                        </a:rPr>
                        <a:t>Eine Gruppe von Politikern, die alle Entscheidungen für ein Land trifft.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Koalition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Mehrere Parteien schließen sich zusammen und regieren gemeinsam.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Opposition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Die Parteien, die nicht zur Regierung gehören, aber auch zum Parlament gehören.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Landtagswahl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Wahl bei der die Regierung für ein Bundesland gefunden wird.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Wahlversprechen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Versprechen, die eine Partei vor der Wahl gibt, um gewählt zu werden.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Parteiprogramm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Hier sind alle Ziele der Partei aufgeschrieben.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3D9D5576-DA10-BD4E-89F8-5E28D78DDB39}"/>
              </a:ext>
            </a:extLst>
          </p:cNvPr>
          <p:cNvCxnSpPr/>
          <p:nvPr/>
        </p:nvCxnSpPr>
        <p:spPr>
          <a:xfrm>
            <a:off x="301102" y="7553666"/>
            <a:ext cx="60474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0868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2"/>
          <p:cNvSpPr txBox="1">
            <a:spLocks/>
          </p:cNvSpPr>
          <p:nvPr/>
        </p:nvSpPr>
        <p:spPr>
          <a:xfrm>
            <a:off x="405294" y="308074"/>
            <a:ext cx="6012695" cy="3642870"/>
          </a:xfrm>
          <a:prstGeom prst="rect">
            <a:avLst/>
          </a:prstGeom>
          <a:ln w="57150"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2000" dirty="0"/>
              <a:t>Su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che</a:t>
            </a:r>
            <a:r>
              <a:rPr lang="de-DE" sz="2000" dirty="0"/>
              <a:t> ein Sy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no</a:t>
            </a:r>
            <a:r>
              <a:rPr lang="de-DE" sz="2000" dirty="0"/>
              <a:t>nym! (</a:t>
            </a:r>
            <a:r>
              <a:rPr lang="de-DE" sz="2000" i="1" dirty="0"/>
              <a:t>z.B.: ren</a:t>
            </a:r>
            <a:r>
              <a:rPr lang="de-DE" sz="2000" i="1" dirty="0">
                <a:solidFill>
                  <a:schemeClr val="bg1">
                    <a:lumMod val="65000"/>
                  </a:schemeClr>
                </a:solidFill>
              </a:rPr>
              <a:t>nen</a:t>
            </a:r>
            <a:r>
              <a:rPr lang="de-DE" sz="2000" i="1" dirty="0"/>
              <a:t> - lau</a:t>
            </a:r>
            <a:r>
              <a:rPr lang="de-DE" sz="2000" i="1" dirty="0">
                <a:solidFill>
                  <a:schemeClr val="bg1">
                    <a:lumMod val="65000"/>
                  </a:schemeClr>
                </a:solidFill>
              </a:rPr>
              <a:t>fen)</a:t>
            </a:r>
          </a:p>
          <a:p>
            <a:pPr marL="0" indent="0">
              <a:buNone/>
            </a:pPr>
            <a:endParaRPr lang="de-DE" sz="2000" i="1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</a:pPr>
            <a:r>
              <a:rPr lang="de-DE" sz="2000" dirty="0"/>
              <a:t>regieren	- 	</a:t>
            </a:r>
            <a:r>
              <a:rPr lang="de-DE" sz="2000" i="1" dirty="0"/>
              <a:t>herrschen/verwalten </a:t>
            </a:r>
          </a:p>
          <a:p>
            <a:pPr marL="0" indent="0">
              <a:buNone/>
            </a:pPr>
            <a:r>
              <a:rPr lang="de-DE" sz="2000" dirty="0"/>
              <a:t>gewinnen	-	</a:t>
            </a:r>
            <a:r>
              <a:rPr lang="de-DE" sz="2000" i="1" dirty="0"/>
              <a:t>siegen</a:t>
            </a:r>
          </a:p>
          <a:p>
            <a:pPr marL="0" indent="0">
              <a:buNone/>
            </a:pPr>
            <a:r>
              <a:rPr lang="de-DE" sz="2000" dirty="0"/>
              <a:t>beschließen	-	</a:t>
            </a:r>
            <a:r>
              <a:rPr lang="de-DE" sz="2000" i="1" dirty="0"/>
              <a:t>entscheiden</a:t>
            </a:r>
            <a:endParaRPr lang="de-DE" sz="2000" dirty="0"/>
          </a:p>
          <a:p>
            <a:pPr marL="0" indent="0">
              <a:buNone/>
            </a:pPr>
            <a:r>
              <a:rPr lang="de-DE" sz="2000" dirty="0"/>
              <a:t>organisieren	-	</a:t>
            </a:r>
            <a:r>
              <a:rPr lang="de-DE" sz="2000" i="1" dirty="0"/>
              <a:t>ordnen</a:t>
            </a:r>
            <a:endParaRPr lang="de-DE" sz="2000" dirty="0"/>
          </a:p>
          <a:p>
            <a:pPr marL="0" indent="0">
              <a:buNone/>
            </a:pPr>
            <a:r>
              <a:rPr lang="de-DE" sz="2000" dirty="0"/>
              <a:t>antreten	- </a:t>
            </a:r>
            <a:r>
              <a:rPr lang="de-DE" sz="2000" i="1" dirty="0"/>
              <a:t>	kandidieren </a:t>
            </a:r>
          </a:p>
          <a:p>
            <a:pPr marL="0" indent="0">
              <a:buNone/>
            </a:pPr>
            <a:r>
              <a:rPr lang="de-DE" sz="2000" dirty="0"/>
              <a:t>wählen	- 	</a:t>
            </a:r>
            <a:r>
              <a:rPr lang="de-DE" sz="2000" i="1" dirty="0"/>
              <a:t>abstimmen</a:t>
            </a:r>
            <a:endParaRPr lang="de-DE" sz="2000" dirty="0"/>
          </a:p>
          <a:p>
            <a:pPr marL="0" indent="0">
              <a:buNone/>
            </a:pPr>
            <a:endParaRPr lang="de-DE" sz="2400" dirty="0"/>
          </a:p>
        </p:txBody>
      </p:sp>
      <p:cxnSp>
        <p:nvCxnSpPr>
          <p:cNvPr id="80" name="Gerade Verbindung 79"/>
          <p:cNvCxnSpPr/>
          <p:nvPr/>
        </p:nvCxnSpPr>
        <p:spPr>
          <a:xfrm>
            <a:off x="405294" y="4426384"/>
            <a:ext cx="60474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0C4D29AC-25C9-9242-BDE8-BD0DC7EF574B}"/>
              </a:ext>
            </a:extLst>
          </p:cNvPr>
          <p:cNvGrpSpPr/>
          <p:nvPr/>
        </p:nvGrpSpPr>
        <p:grpSpPr>
          <a:xfrm>
            <a:off x="5808308" y="4957226"/>
            <a:ext cx="644397" cy="930165"/>
            <a:chOff x="5859739" y="3533907"/>
            <a:chExt cx="644397" cy="930165"/>
          </a:xfrm>
        </p:grpSpPr>
        <p:sp>
          <p:nvSpPr>
            <p:cNvPr id="40" name="Eingebuchteter Pfeil nach rechts 39"/>
            <p:cNvSpPr/>
            <p:nvPr/>
          </p:nvSpPr>
          <p:spPr>
            <a:xfrm rot="5400000" flipV="1">
              <a:off x="5964279" y="3794744"/>
              <a:ext cx="435315" cy="143642"/>
            </a:xfrm>
            <a:prstGeom prst="notchedRightArrow">
              <a:avLst/>
            </a:prstGeom>
            <a:solidFill>
              <a:srgbClr val="FF9300"/>
            </a:solidFill>
            <a:ln w="28575">
              <a:solidFill>
                <a:srgbClr val="FF9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9" name="Rechteck 38"/>
            <p:cNvSpPr/>
            <p:nvPr/>
          </p:nvSpPr>
          <p:spPr>
            <a:xfrm>
              <a:off x="5859739" y="3533907"/>
              <a:ext cx="644397" cy="930165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pic>
          <p:nvPicPr>
            <p:cNvPr id="60" name="Grafik 59">
              <a:extLst>
                <a:ext uri="{FF2B5EF4-FFF2-40B4-BE49-F238E27FC236}">
                  <a16:creationId xmlns:a16="http://schemas.microsoft.com/office/drawing/2014/main" id="{01B98B79-0A9A-7D4E-A6CF-16A002E6927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981510" y="4147701"/>
              <a:ext cx="367003" cy="255373"/>
            </a:xfrm>
            <a:prstGeom prst="rect">
              <a:avLst/>
            </a:prstGeom>
          </p:spPr>
        </p:pic>
      </p:grpSp>
      <p:grpSp>
        <p:nvGrpSpPr>
          <p:cNvPr id="54" name="Gruppieren 53">
            <a:extLst>
              <a:ext uri="{FF2B5EF4-FFF2-40B4-BE49-F238E27FC236}">
                <a16:creationId xmlns:a16="http://schemas.microsoft.com/office/drawing/2014/main" id="{2A10B682-C9B2-C84F-8486-ABA308524305}"/>
              </a:ext>
            </a:extLst>
          </p:cNvPr>
          <p:cNvGrpSpPr/>
          <p:nvPr/>
        </p:nvGrpSpPr>
        <p:grpSpPr>
          <a:xfrm>
            <a:off x="5859739" y="380064"/>
            <a:ext cx="644397" cy="930165"/>
            <a:chOff x="5859739" y="3533907"/>
            <a:chExt cx="644397" cy="930165"/>
          </a:xfrm>
        </p:grpSpPr>
        <p:sp>
          <p:nvSpPr>
            <p:cNvPr id="55" name="Eingebuchteter Pfeil nach rechts 54">
              <a:extLst>
                <a:ext uri="{FF2B5EF4-FFF2-40B4-BE49-F238E27FC236}">
                  <a16:creationId xmlns:a16="http://schemas.microsoft.com/office/drawing/2014/main" id="{43E7AD93-35AC-3F4B-91F1-BE32EB70DB8E}"/>
                </a:ext>
              </a:extLst>
            </p:cNvPr>
            <p:cNvSpPr/>
            <p:nvPr/>
          </p:nvSpPr>
          <p:spPr>
            <a:xfrm rot="5400000" flipV="1">
              <a:off x="5964279" y="3794744"/>
              <a:ext cx="435315" cy="143642"/>
            </a:xfrm>
            <a:prstGeom prst="notchedRightArrow">
              <a:avLst/>
            </a:prstGeom>
            <a:solidFill>
              <a:srgbClr val="FF9300"/>
            </a:solidFill>
            <a:ln w="28575">
              <a:solidFill>
                <a:srgbClr val="FF9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7" name="Rechteck 56">
              <a:extLst>
                <a:ext uri="{FF2B5EF4-FFF2-40B4-BE49-F238E27FC236}">
                  <a16:creationId xmlns:a16="http://schemas.microsoft.com/office/drawing/2014/main" id="{4488B38C-8D42-434D-A456-6374B4BD7173}"/>
                </a:ext>
              </a:extLst>
            </p:cNvPr>
            <p:cNvSpPr/>
            <p:nvPr/>
          </p:nvSpPr>
          <p:spPr>
            <a:xfrm>
              <a:off x="5859739" y="3533907"/>
              <a:ext cx="644397" cy="930165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58" name="Grafik 57">
              <a:extLst>
                <a:ext uri="{FF2B5EF4-FFF2-40B4-BE49-F238E27FC236}">
                  <a16:creationId xmlns:a16="http://schemas.microsoft.com/office/drawing/2014/main" id="{B6833514-F468-EE4B-9035-D7C1B88121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981510" y="4147701"/>
              <a:ext cx="367003" cy="255373"/>
            </a:xfrm>
            <a:prstGeom prst="rect">
              <a:avLst/>
            </a:prstGeom>
          </p:spPr>
        </p:pic>
      </p:grpSp>
      <p:pic>
        <p:nvPicPr>
          <p:cNvPr id="15" name="Grafik 14">
            <a:extLst>
              <a:ext uri="{FF2B5EF4-FFF2-40B4-BE49-F238E27FC236}">
                <a16:creationId xmlns:a16="http://schemas.microsoft.com/office/drawing/2014/main" id="{A549B9C2-AE52-0B4A-925A-43214346F8C2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87682" y="7553957"/>
            <a:ext cx="1429717" cy="684439"/>
          </a:xfrm>
          <a:prstGeom prst="rect">
            <a:avLst/>
          </a:prstGeom>
        </p:spPr>
      </p:pic>
      <p:sp>
        <p:nvSpPr>
          <p:cNvPr id="16" name="Rechteck 15">
            <a:extLst>
              <a:ext uri="{FF2B5EF4-FFF2-40B4-BE49-F238E27FC236}">
                <a16:creationId xmlns:a16="http://schemas.microsoft.com/office/drawing/2014/main" id="{22E4CA3A-04BA-9041-91CE-D6B5F935F7AD}"/>
              </a:ext>
            </a:extLst>
          </p:cNvPr>
          <p:cNvSpPr/>
          <p:nvPr/>
        </p:nvSpPr>
        <p:spPr>
          <a:xfrm>
            <a:off x="371711" y="4877253"/>
            <a:ext cx="38810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Ord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ne </a:t>
            </a:r>
            <a:r>
              <a:rPr lang="de-DE" dirty="0"/>
              <a:t>die Bil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der</a:t>
            </a:r>
            <a:r>
              <a:rPr lang="de-DE" dirty="0"/>
              <a:t> den Wort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kar</a:t>
            </a:r>
            <a:r>
              <a:rPr lang="de-DE" dirty="0"/>
              <a:t>ten zu!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37C8AC73-1D99-E34B-9024-CBEDE1926D8F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7023" y="5654264"/>
            <a:ext cx="1010947" cy="860192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717F4C39-87BD-8541-9F99-2CDDF9656478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5270" y="7629912"/>
            <a:ext cx="624863" cy="999781"/>
          </a:xfrm>
          <a:prstGeom prst="rect">
            <a:avLst/>
          </a:prstGeom>
        </p:spPr>
      </p:pic>
      <p:sp>
        <p:nvSpPr>
          <p:cNvPr id="19" name="Rechteck 18">
            <a:extLst>
              <a:ext uri="{FF2B5EF4-FFF2-40B4-BE49-F238E27FC236}">
                <a16:creationId xmlns:a16="http://schemas.microsoft.com/office/drawing/2014/main" id="{5DD1DD04-D943-8C4C-BC2F-AB50A6D5CFB8}"/>
              </a:ext>
            </a:extLst>
          </p:cNvPr>
          <p:cNvSpPr/>
          <p:nvPr/>
        </p:nvSpPr>
        <p:spPr>
          <a:xfrm>
            <a:off x="2521491" y="8375363"/>
            <a:ext cx="1811711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de-DE" i="1" dirty="0"/>
              <a:t>der</a:t>
            </a:r>
            <a:r>
              <a:rPr lang="de-DE" dirty="0"/>
              <a:t> Po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li</a:t>
            </a:r>
            <a:r>
              <a:rPr lang="de-DE" dirty="0"/>
              <a:t>ti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ker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388EAEC6-4908-A74C-BD75-2451E302B39F}"/>
              </a:ext>
            </a:extLst>
          </p:cNvPr>
          <p:cNvSpPr/>
          <p:nvPr/>
        </p:nvSpPr>
        <p:spPr>
          <a:xfrm>
            <a:off x="2523144" y="5903464"/>
            <a:ext cx="1811711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de-DE" i="1" dirty="0"/>
              <a:t>die</a:t>
            </a:r>
            <a:r>
              <a:rPr lang="de-DE" dirty="0"/>
              <a:t> Re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gier</a:t>
            </a:r>
            <a:r>
              <a:rPr lang="de-DE" dirty="0"/>
              <a:t>ung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2895E1BB-9878-E942-AF11-FE9CA72F413E}"/>
              </a:ext>
            </a:extLst>
          </p:cNvPr>
          <p:cNvSpPr/>
          <p:nvPr/>
        </p:nvSpPr>
        <p:spPr>
          <a:xfrm>
            <a:off x="2523144" y="6523229"/>
            <a:ext cx="1811711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de-DE" dirty="0"/>
              <a:t>wäh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len</a:t>
            </a: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AC8F6530-4AEF-FD49-BC3D-F8A908A581A8}"/>
              </a:ext>
            </a:extLst>
          </p:cNvPr>
          <p:cNvSpPr/>
          <p:nvPr/>
        </p:nvSpPr>
        <p:spPr>
          <a:xfrm>
            <a:off x="2523142" y="7141057"/>
            <a:ext cx="1811711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de-DE" i="1" dirty="0"/>
              <a:t>die </a:t>
            </a:r>
            <a:r>
              <a:rPr lang="de-DE" dirty="0"/>
              <a:t>Ko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a</a:t>
            </a:r>
            <a:r>
              <a:rPr lang="de-DE" dirty="0"/>
              <a:t>li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tion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6AD5730E-2003-074B-8B61-9D22814D347A}"/>
              </a:ext>
            </a:extLst>
          </p:cNvPr>
          <p:cNvSpPr/>
          <p:nvPr/>
        </p:nvSpPr>
        <p:spPr>
          <a:xfrm>
            <a:off x="2523144" y="7760746"/>
            <a:ext cx="1811711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de-DE" dirty="0"/>
              <a:t>frei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AFB5D8BB-8293-624F-9416-A8B2659ADB4D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4827" y="8907484"/>
            <a:ext cx="949432" cy="930816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ACBB86C5-C639-F647-8266-C58636020DC2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29279" y="6427401"/>
            <a:ext cx="735732" cy="832904"/>
          </a:xfrm>
          <a:prstGeom prst="rect">
            <a:avLst/>
          </a:prstGeom>
        </p:spPr>
      </p:pic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84E6C89C-B6BC-DA4A-9B5F-08D0306E3782}"/>
              </a:ext>
            </a:extLst>
          </p:cNvPr>
          <p:cNvCxnSpPr>
            <a:cxnSpLocks/>
          </p:cNvCxnSpPr>
          <p:nvPr/>
        </p:nvCxnSpPr>
        <p:spPr>
          <a:xfrm>
            <a:off x="5158375" y="6100185"/>
            <a:ext cx="350222" cy="44749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>
            <a:extLst>
              <a:ext uri="{FF2B5EF4-FFF2-40B4-BE49-F238E27FC236}">
                <a16:creationId xmlns:a16="http://schemas.microsoft.com/office/drawing/2014/main" id="{24CA9CAA-A2C3-CE4B-ACE6-1F92074429AE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45297" y="8736242"/>
            <a:ext cx="989320" cy="699519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306B6173-B0E4-9945-9613-40D68E7D454D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1818" y="6744045"/>
            <a:ext cx="981354" cy="659192"/>
          </a:xfrm>
          <a:prstGeom prst="rect">
            <a:avLst/>
          </a:prstGeom>
        </p:spPr>
      </p:pic>
      <p:sp>
        <p:nvSpPr>
          <p:cNvPr id="31" name="Rechteck 30">
            <a:extLst>
              <a:ext uri="{FF2B5EF4-FFF2-40B4-BE49-F238E27FC236}">
                <a16:creationId xmlns:a16="http://schemas.microsoft.com/office/drawing/2014/main" id="{5B15DE4C-92BB-F24C-9D4D-B8DDB8C1F76D}"/>
              </a:ext>
            </a:extLst>
          </p:cNvPr>
          <p:cNvSpPr/>
          <p:nvPr/>
        </p:nvSpPr>
        <p:spPr>
          <a:xfrm>
            <a:off x="2540436" y="8989980"/>
            <a:ext cx="1811711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de-DE" dirty="0"/>
              <a:t>gleich</a:t>
            </a:r>
          </a:p>
        </p:txBody>
      </p:sp>
      <p:sp>
        <p:nvSpPr>
          <p:cNvPr id="14" name="Kreuz 13">
            <a:extLst>
              <a:ext uri="{FF2B5EF4-FFF2-40B4-BE49-F238E27FC236}">
                <a16:creationId xmlns:a16="http://schemas.microsoft.com/office/drawing/2014/main" id="{5A2CAF9E-CC4E-1947-AB2F-4D571CE63950}"/>
              </a:ext>
            </a:extLst>
          </p:cNvPr>
          <p:cNvSpPr/>
          <p:nvPr/>
        </p:nvSpPr>
        <p:spPr>
          <a:xfrm rot="2789586">
            <a:off x="732211" y="6621748"/>
            <a:ext cx="920569" cy="914400"/>
          </a:xfrm>
          <a:prstGeom prst="plus">
            <a:avLst>
              <a:gd name="adj" fmla="val 5000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" name="Kreuz 35">
            <a:extLst>
              <a:ext uri="{FF2B5EF4-FFF2-40B4-BE49-F238E27FC236}">
                <a16:creationId xmlns:a16="http://schemas.microsoft.com/office/drawing/2014/main" id="{36FD45D2-6339-EB46-AD00-3B2A89914A93}"/>
              </a:ext>
            </a:extLst>
          </p:cNvPr>
          <p:cNvSpPr/>
          <p:nvPr/>
        </p:nvSpPr>
        <p:spPr>
          <a:xfrm rot="2789586">
            <a:off x="5508632" y="8628801"/>
            <a:ext cx="920569" cy="914400"/>
          </a:xfrm>
          <a:prstGeom prst="plus">
            <a:avLst>
              <a:gd name="adj" fmla="val 5000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6C3537FD-9622-C54F-AF28-B641CA4B47CE}"/>
              </a:ext>
            </a:extLst>
          </p:cNvPr>
          <p:cNvSpPr/>
          <p:nvPr/>
        </p:nvSpPr>
        <p:spPr>
          <a:xfrm>
            <a:off x="2521490" y="5293995"/>
            <a:ext cx="1811711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de-DE" dirty="0"/>
              <a:t>geheim</a:t>
            </a:r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98C5580C-EAD5-CA4F-B04D-852155266F91}"/>
              </a:ext>
            </a:extLst>
          </p:cNvPr>
          <p:cNvCxnSpPr>
            <a:cxnSpLocks/>
          </p:cNvCxnSpPr>
          <p:nvPr/>
        </p:nvCxnSpPr>
        <p:spPr>
          <a:xfrm>
            <a:off x="4333201" y="5559388"/>
            <a:ext cx="1112096" cy="126538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B7701A5E-364D-9C4C-AA51-8463450620F3}"/>
              </a:ext>
            </a:extLst>
          </p:cNvPr>
          <p:cNvCxnSpPr>
            <a:stCxn id="20" idx="1"/>
          </p:cNvCxnSpPr>
          <p:nvPr/>
        </p:nvCxnSpPr>
        <p:spPr>
          <a:xfrm flipH="1">
            <a:off x="1490133" y="6088130"/>
            <a:ext cx="1033011" cy="103950"/>
          </a:xfrm>
          <a:prstGeom prst="line">
            <a:avLst/>
          </a:prstGeom>
          <a:ln>
            <a:solidFill>
              <a:srgbClr val="FF85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Gerade Verbindung 23">
            <a:extLst>
              <a:ext uri="{FF2B5EF4-FFF2-40B4-BE49-F238E27FC236}">
                <a16:creationId xmlns:a16="http://schemas.microsoft.com/office/drawing/2014/main" id="{09DE839A-BD43-914B-BA23-511E66083A0C}"/>
              </a:ext>
            </a:extLst>
          </p:cNvPr>
          <p:cNvCxnSpPr>
            <a:cxnSpLocks/>
            <a:stCxn id="23" idx="3"/>
            <a:endCxn id="10" idx="1"/>
          </p:cNvCxnSpPr>
          <p:nvPr/>
        </p:nvCxnSpPr>
        <p:spPr>
          <a:xfrm>
            <a:off x="4334855" y="7945412"/>
            <a:ext cx="1110442" cy="114059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8" name="Gerade Verbindung 37">
            <a:extLst>
              <a:ext uri="{FF2B5EF4-FFF2-40B4-BE49-F238E27FC236}">
                <a16:creationId xmlns:a16="http://schemas.microsoft.com/office/drawing/2014/main" id="{9ED25BBE-9E7D-C643-A85B-785EC8854150}"/>
              </a:ext>
            </a:extLst>
          </p:cNvPr>
          <p:cNvCxnSpPr>
            <a:cxnSpLocks/>
          </p:cNvCxnSpPr>
          <p:nvPr/>
        </p:nvCxnSpPr>
        <p:spPr>
          <a:xfrm>
            <a:off x="4348402" y="7259795"/>
            <a:ext cx="1079224" cy="685617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1" name="Gerade Verbindung 40">
            <a:extLst>
              <a:ext uri="{FF2B5EF4-FFF2-40B4-BE49-F238E27FC236}">
                <a16:creationId xmlns:a16="http://schemas.microsoft.com/office/drawing/2014/main" id="{955E458A-5CC1-F64C-ADFF-5DF611B0338C}"/>
              </a:ext>
            </a:extLst>
          </p:cNvPr>
          <p:cNvCxnSpPr>
            <a:cxnSpLocks/>
            <a:stCxn id="21" idx="1"/>
          </p:cNvCxnSpPr>
          <p:nvPr/>
        </p:nvCxnSpPr>
        <p:spPr>
          <a:xfrm flipH="1">
            <a:off x="1569384" y="6707895"/>
            <a:ext cx="953760" cy="255911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2" name="Gerade Verbindung 41">
            <a:extLst>
              <a:ext uri="{FF2B5EF4-FFF2-40B4-BE49-F238E27FC236}">
                <a16:creationId xmlns:a16="http://schemas.microsoft.com/office/drawing/2014/main" id="{AAA4E199-0225-494F-A0CE-A19F77278464}"/>
              </a:ext>
            </a:extLst>
          </p:cNvPr>
          <p:cNvCxnSpPr>
            <a:cxnSpLocks/>
            <a:stCxn id="19" idx="1"/>
          </p:cNvCxnSpPr>
          <p:nvPr/>
        </p:nvCxnSpPr>
        <p:spPr>
          <a:xfrm flipH="1" flipV="1">
            <a:off x="1501901" y="8150239"/>
            <a:ext cx="1019590" cy="4097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Gerade Verbindung 42">
            <a:extLst>
              <a:ext uri="{FF2B5EF4-FFF2-40B4-BE49-F238E27FC236}">
                <a16:creationId xmlns:a16="http://schemas.microsoft.com/office/drawing/2014/main" id="{0F09E2E7-9AFE-B94D-BFE9-6115BC9E34CC}"/>
              </a:ext>
            </a:extLst>
          </p:cNvPr>
          <p:cNvCxnSpPr>
            <a:cxnSpLocks/>
            <a:endCxn id="11" idx="3"/>
          </p:cNvCxnSpPr>
          <p:nvPr/>
        </p:nvCxnSpPr>
        <p:spPr>
          <a:xfrm flipH="1" flipV="1">
            <a:off x="1683172" y="7073641"/>
            <a:ext cx="851738" cy="2084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2104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2"/>
          <p:cNvSpPr txBox="1">
            <a:spLocks/>
          </p:cNvSpPr>
          <p:nvPr/>
        </p:nvSpPr>
        <p:spPr>
          <a:xfrm>
            <a:off x="541914" y="250562"/>
            <a:ext cx="5833162" cy="2727581"/>
          </a:xfrm>
          <a:prstGeom prst="rect">
            <a:avLst/>
          </a:prstGeom>
          <a:ln w="57150"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2000" dirty="0"/>
              <a:t>Ad</a:t>
            </a:r>
            <a:r>
              <a:rPr lang="de-DE" sz="2000" dirty="0">
                <a:solidFill>
                  <a:schemeClr val="bg1">
                    <a:lumMod val="75000"/>
                  </a:schemeClr>
                </a:solidFill>
              </a:rPr>
              <a:t>jek</a:t>
            </a:r>
            <a:r>
              <a:rPr lang="de-DE" sz="2000" dirty="0"/>
              <a:t>ti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ve</a:t>
            </a:r>
            <a:r>
              <a:rPr lang="de-DE" sz="2000" dirty="0"/>
              <a:t> rich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tig</a:t>
            </a:r>
            <a:r>
              <a:rPr lang="de-DE" sz="2000" dirty="0"/>
              <a:t> kom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bi</a:t>
            </a:r>
            <a:r>
              <a:rPr lang="de-DE" sz="2000" dirty="0"/>
              <a:t>nie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ren</a:t>
            </a:r>
            <a:r>
              <a:rPr lang="de-DE" sz="2000" dirty="0"/>
              <a:t>!</a:t>
            </a:r>
            <a:br>
              <a:rPr lang="de-DE" sz="2000" dirty="0"/>
            </a:br>
            <a:r>
              <a:rPr lang="de-DE" sz="2000" dirty="0"/>
              <a:t>Suche ein passendes Nomen!		</a:t>
            </a:r>
            <a:br>
              <a:rPr lang="de-DE" sz="2000" dirty="0"/>
            </a:br>
            <a:r>
              <a:rPr lang="de-DE" sz="2000" dirty="0"/>
              <a:t/>
            </a:r>
            <a:br>
              <a:rPr lang="de-DE" sz="2000" dirty="0"/>
            </a:br>
            <a:r>
              <a:rPr lang="de-DE" sz="2000" i="1" dirty="0"/>
              <a:t>z.B.: bekannt – der bekannt</a:t>
            </a:r>
            <a:r>
              <a:rPr lang="de-DE" sz="2000" i="1" u="sng" dirty="0">
                <a:solidFill>
                  <a:srgbClr val="00B050"/>
                </a:solidFill>
              </a:rPr>
              <a:t>e</a:t>
            </a:r>
            <a:r>
              <a:rPr lang="de-DE" sz="2000" i="1" dirty="0">
                <a:solidFill>
                  <a:srgbClr val="00B050"/>
                </a:solidFill>
              </a:rPr>
              <a:t> </a:t>
            </a:r>
            <a:r>
              <a:rPr lang="de-DE" sz="2000" i="1" dirty="0">
                <a:solidFill>
                  <a:srgbClr val="0070C0"/>
                </a:solidFill>
              </a:rPr>
              <a:t> Politiker</a:t>
            </a:r>
            <a:r>
              <a:rPr lang="de-DE" sz="2000" dirty="0">
                <a:solidFill>
                  <a:srgbClr val="0070C0"/>
                </a:solidFill>
              </a:rPr>
              <a:t/>
            </a:r>
            <a:br>
              <a:rPr lang="de-DE" sz="2000" dirty="0">
                <a:solidFill>
                  <a:srgbClr val="0070C0"/>
                </a:solidFill>
              </a:rPr>
            </a:br>
            <a:endParaRPr lang="de-DE" sz="2000" dirty="0">
              <a:solidFill>
                <a:srgbClr val="0070C0"/>
              </a:solidFill>
            </a:endParaRPr>
          </a:p>
          <a:p>
            <a:pPr lvl="1">
              <a:buFont typeface="Courier New" charset="0"/>
              <a:buChar char="o"/>
            </a:pPr>
            <a:r>
              <a:rPr lang="de-DE" dirty="0"/>
              <a:t>geheim			</a:t>
            </a:r>
            <a:r>
              <a:rPr lang="de-DE" dirty="0">
                <a:solidFill>
                  <a:srgbClr val="FF0000"/>
                </a:solidFill>
              </a:rPr>
              <a:t>Hier kontrolliert der Lehrer!</a:t>
            </a:r>
          </a:p>
          <a:p>
            <a:pPr lvl="1">
              <a:buFont typeface="Courier New" charset="0"/>
              <a:buChar char="o"/>
            </a:pPr>
            <a:r>
              <a:rPr lang="de-DE" dirty="0"/>
              <a:t>frei</a:t>
            </a:r>
          </a:p>
          <a:p>
            <a:pPr lvl="1">
              <a:buFont typeface="Courier New" charset="0"/>
              <a:buChar char="o"/>
            </a:pPr>
            <a:r>
              <a:rPr lang="de-DE" dirty="0"/>
              <a:t>gleich</a:t>
            </a:r>
          </a:p>
        </p:txBody>
      </p:sp>
      <p:cxnSp>
        <p:nvCxnSpPr>
          <p:cNvPr id="80" name="Gerade Verbindung 79"/>
          <p:cNvCxnSpPr/>
          <p:nvPr/>
        </p:nvCxnSpPr>
        <p:spPr>
          <a:xfrm>
            <a:off x="456724" y="2978143"/>
            <a:ext cx="60474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reieck 2"/>
          <p:cNvSpPr/>
          <p:nvPr/>
        </p:nvSpPr>
        <p:spPr>
          <a:xfrm flipH="1">
            <a:off x="2936854" y="886263"/>
            <a:ext cx="199118" cy="187512"/>
          </a:xfrm>
          <a:prstGeom prst="triangl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/>
          <p:cNvSpPr/>
          <p:nvPr/>
        </p:nvSpPr>
        <p:spPr>
          <a:xfrm>
            <a:off x="3983136" y="886264"/>
            <a:ext cx="341362" cy="1875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4B246B8E-1B3F-3A4A-8D0F-D11ABC72C0F8}"/>
              </a:ext>
            </a:extLst>
          </p:cNvPr>
          <p:cNvGrpSpPr/>
          <p:nvPr/>
        </p:nvGrpSpPr>
        <p:grpSpPr>
          <a:xfrm>
            <a:off x="5854387" y="395694"/>
            <a:ext cx="644397" cy="930165"/>
            <a:chOff x="5859739" y="222439"/>
            <a:chExt cx="644397" cy="930165"/>
          </a:xfrm>
        </p:grpSpPr>
        <p:sp>
          <p:nvSpPr>
            <p:cNvPr id="14" name="Eingebuchteter Pfeil nach rechts 13"/>
            <p:cNvSpPr/>
            <p:nvPr/>
          </p:nvSpPr>
          <p:spPr>
            <a:xfrm rot="5400000" flipV="1">
              <a:off x="5964279" y="483276"/>
              <a:ext cx="435315" cy="143642"/>
            </a:xfrm>
            <a:prstGeom prst="notchedRightArrow">
              <a:avLst/>
            </a:prstGeom>
            <a:solidFill>
              <a:srgbClr val="FF85FF"/>
            </a:solidFill>
            <a:ln w="28575">
              <a:solidFill>
                <a:srgbClr val="FF85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FF9300"/>
                </a:solidFill>
              </a:endParaRPr>
            </a:p>
          </p:txBody>
        </p:sp>
        <p:sp>
          <p:nvSpPr>
            <p:cNvPr id="10" name="Rechteck 9"/>
            <p:cNvSpPr/>
            <p:nvPr/>
          </p:nvSpPr>
          <p:spPr>
            <a:xfrm>
              <a:off x="5859739" y="222439"/>
              <a:ext cx="644397" cy="930165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59" name="Grafik 58">
              <a:extLst>
                <a:ext uri="{FF2B5EF4-FFF2-40B4-BE49-F238E27FC236}">
                  <a16:creationId xmlns:a16="http://schemas.microsoft.com/office/drawing/2014/main" id="{2AC318AE-878E-E34E-A76B-6B664E380ED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998434" y="830490"/>
              <a:ext cx="367003" cy="255373"/>
            </a:xfrm>
            <a:prstGeom prst="rect">
              <a:avLst/>
            </a:prstGeom>
          </p:spPr>
        </p:pic>
      </p:grpSp>
      <p:sp>
        <p:nvSpPr>
          <p:cNvPr id="2" name="Rechteck 1">
            <a:extLst>
              <a:ext uri="{FF2B5EF4-FFF2-40B4-BE49-F238E27FC236}">
                <a16:creationId xmlns:a16="http://schemas.microsoft.com/office/drawing/2014/main" id="{48DC61DB-A2A8-B84F-9701-FD1F85DF9AE1}"/>
              </a:ext>
            </a:extLst>
          </p:cNvPr>
          <p:cNvSpPr/>
          <p:nvPr/>
        </p:nvSpPr>
        <p:spPr>
          <a:xfrm>
            <a:off x="456723" y="3429177"/>
            <a:ext cx="525896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Fin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de</a:t>
            </a:r>
            <a:r>
              <a:rPr lang="de-DE" dirty="0"/>
              <a:t> die Nach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sil</a:t>
            </a:r>
            <a:r>
              <a:rPr lang="de-DE" dirty="0"/>
              <a:t>ben!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Regier</a:t>
            </a:r>
            <a:r>
              <a:rPr lang="de-DE" dirty="0">
                <a:solidFill>
                  <a:srgbClr val="FF0000"/>
                </a:solidFill>
              </a:rPr>
              <a:t>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Koali</a:t>
            </a:r>
            <a:r>
              <a:rPr lang="de-DE" dirty="0">
                <a:solidFill>
                  <a:srgbClr val="FF0000"/>
                </a:solidFill>
              </a:rPr>
              <a:t>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Opposi</a:t>
            </a:r>
            <a:r>
              <a:rPr lang="de-DE" dirty="0">
                <a:solidFill>
                  <a:srgbClr val="FF0000"/>
                </a:solidFill>
              </a:rPr>
              <a:t>tion</a:t>
            </a:r>
          </a:p>
          <a:p>
            <a:endParaRPr lang="de-DE" dirty="0"/>
          </a:p>
        </p:txBody>
      </p: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F5E9E0CE-B58D-FD4C-B0EB-A1FCA1708B46}"/>
              </a:ext>
            </a:extLst>
          </p:cNvPr>
          <p:cNvGrpSpPr/>
          <p:nvPr/>
        </p:nvGrpSpPr>
        <p:grpSpPr>
          <a:xfrm>
            <a:off x="5854384" y="3208508"/>
            <a:ext cx="644397" cy="930165"/>
            <a:chOff x="5859739" y="222439"/>
            <a:chExt cx="644397" cy="930165"/>
          </a:xfrm>
        </p:grpSpPr>
        <p:sp>
          <p:nvSpPr>
            <p:cNvPr id="17" name="Eingebuchteter Pfeil nach rechts 16">
              <a:extLst>
                <a:ext uri="{FF2B5EF4-FFF2-40B4-BE49-F238E27FC236}">
                  <a16:creationId xmlns:a16="http://schemas.microsoft.com/office/drawing/2014/main" id="{A85EE310-B2B5-8D44-AB5D-EFC02EB352B1}"/>
                </a:ext>
              </a:extLst>
            </p:cNvPr>
            <p:cNvSpPr/>
            <p:nvPr/>
          </p:nvSpPr>
          <p:spPr>
            <a:xfrm rot="5400000" flipV="1">
              <a:off x="5964279" y="483276"/>
              <a:ext cx="435315" cy="143642"/>
            </a:xfrm>
            <a:prstGeom prst="notchedRightArrow">
              <a:avLst/>
            </a:prstGeom>
            <a:solidFill>
              <a:srgbClr val="FF85FF"/>
            </a:solidFill>
            <a:ln w="28575">
              <a:solidFill>
                <a:srgbClr val="FF85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FF9300"/>
                </a:solidFill>
              </a:endParaRPr>
            </a:p>
          </p:txBody>
        </p:sp>
        <p:sp>
          <p:nvSpPr>
            <p:cNvPr id="18" name="Rechteck 17">
              <a:extLst>
                <a:ext uri="{FF2B5EF4-FFF2-40B4-BE49-F238E27FC236}">
                  <a16:creationId xmlns:a16="http://schemas.microsoft.com/office/drawing/2014/main" id="{02B1C3DD-1099-8E4C-ADC1-01DF5F01A656}"/>
                </a:ext>
              </a:extLst>
            </p:cNvPr>
            <p:cNvSpPr/>
            <p:nvPr/>
          </p:nvSpPr>
          <p:spPr>
            <a:xfrm>
              <a:off x="5859739" y="222439"/>
              <a:ext cx="644397" cy="930165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9" name="Grafik 18">
              <a:extLst>
                <a:ext uri="{FF2B5EF4-FFF2-40B4-BE49-F238E27FC236}">
                  <a16:creationId xmlns:a16="http://schemas.microsoft.com/office/drawing/2014/main" id="{FB19EB40-07A1-774D-860A-D250F6F71C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998434" y="830490"/>
              <a:ext cx="367003" cy="255373"/>
            </a:xfrm>
            <a:prstGeom prst="rect">
              <a:avLst/>
            </a:prstGeom>
          </p:spPr>
        </p:pic>
      </p:grpSp>
      <p:sp>
        <p:nvSpPr>
          <p:cNvPr id="20" name="Inhaltsplatzhalter 2">
            <a:extLst>
              <a:ext uri="{FF2B5EF4-FFF2-40B4-BE49-F238E27FC236}">
                <a16:creationId xmlns:a16="http://schemas.microsoft.com/office/drawing/2014/main" id="{752BB327-5E7B-4E44-94DB-4E1804DBF8F1}"/>
              </a:ext>
            </a:extLst>
          </p:cNvPr>
          <p:cNvSpPr txBox="1">
            <a:spLocks/>
          </p:cNvSpPr>
          <p:nvPr/>
        </p:nvSpPr>
        <p:spPr>
          <a:xfrm>
            <a:off x="456723" y="5972182"/>
            <a:ext cx="5420753" cy="1058538"/>
          </a:xfrm>
          <a:prstGeom prst="rect">
            <a:avLst/>
          </a:prstGeom>
          <a:ln w="57150"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2000" dirty="0"/>
              <a:t>Bil</a:t>
            </a:r>
            <a:r>
              <a:rPr lang="de-DE" sz="2000" dirty="0">
                <a:solidFill>
                  <a:schemeClr val="bg1">
                    <a:lumMod val="50000"/>
                  </a:schemeClr>
                </a:solidFill>
              </a:rPr>
              <a:t>de</a:t>
            </a:r>
            <a:r>
              <a:rPr lang="de-DE" sz="2000" dirty="0"/>
              <a:t> Sin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gu</a:t>
            </a:r>
            <a:r>
              <a:rPr lang="de-DE" sz="2000" dirty="0"/>
              <a:t>lar o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der</a:t>
            </a:r>
            <a:r>
              <a:rPr lang="de-DE" sz="2000" dirty="0"/>
              <a:t> Plu</a:t>
            </a:r>
            <a:r>
              <a:rPr lang="de-DE" sz="2000" dirty="0">
                <a:solidFill>
                  <a:schemeClr val="bg1">
                    <a:lumMod val="65000"/>
                  </a:schemeClr>
                </a:solidFill>
              </a:rPr>
              <a:t>ral </a:t>
            </a:r>
            <a:r>
              <a:rPr lang="de-DE" sz="2000" dirty="0"/>
              <a:t>zu allen Nomen! </a:t>
            </a:r>
          </a:p>
          <a:p>
            <a:pPr marL="0" indent="0">
              <a:buNone/>
            </a:pPr>
            <a:r>
              <a:rPr lang="de-DE" sz="2000" dirty="0"/>
              <a:t>Be</a:t>
            </a:r>
            <a:r>
              <a:rPr lang="de-DE" sz="2000" dirty="0">
                <a:solidFill>
                  <a:schemeClr val="bg1">
                    <a:lumMod val="50000"/>
                  </a:schemeClr>
                </a:solidFill>
              </a:rPr>
              <a:t>nutz</a:t>
            </a:r>
            <a:r>
              <a:rPr lang="de-DE" sz="2000" dirty="0"/>
              <a:t>e das Wör</a:t>
            </a:r>
            <a:r>
              <a:rPr lang="de-DE" sz="2000" dirty="0">
                <a:solidFill>
                  <a:schemeClr val="bg1">
                    <a:lumMod val="50000"/>
                  </a:schemeClr>
                </a:solidFill>
              </a:rPr>
              <a:t>ter</a:t>
            </a:r>
            <a:r>
              <a:rPr lang="de-DE" sz="2000" dirty="0"/>
              <a:t>buch als Hil</a:t>
            </a:r>
            <a:r>
              <a:rPr lang="de-DE" sz="2000" dirty="0">
                <a:solidFill>
                  <a:schemeClr val="bg1">
                    <a:lumMod val="50000"/>
                  </a:schemeClr>
                </a:solidFill>
              </a:rPr>
              <a:t>fe</a:t>
            </a:r>
            <a:r>
              <a:rPr lang="de-DE" sz="2000" dirty="0"/>
              <a:t>!</a:t>
            </a:r>
          </a:p>
          <a:p>
            <a:pPr marL="0" indent="0">
              <a:buNone/>
            </a:pPr>
            <a:endParaRPr lang="de-DE" sz="1100" i="1" dirty="0"/>
          </a:p>
          <a:p>
            <a:pPr marL="0" indent="0">
              <a:buNone/>
            </a:pPr>
            <a:endParaRPr lang="de-DE" sz="1100" i="1" dirty="0"/>
          </a:p>
        </p:txBody>
      </p:sp>
      <p:cxnSp>
        <p:nvCxnSpPr>
          <p:cNvPr id="21" name="Gerade Verbindung 20">
            <a:extLst>
              <a:ext uri="{FF2B5EF4-FFF2-40B4-BE49-F238E27FC236}">
                <a16:creationId xmlns:a16="http://schemas.microsoft.com/office/drawing/2014/main" id="{BF213D88-F0DA-944F-A183-98F65D80A3E8}"/>
              </a:ext>
            </a:extLst>
          </p:cNvPr>
          <p:cNvCxnSpPr/>
          <p:nvPr/>
        </p:nvCxnSpPr>
        <p:spPr>
          <a:xfrm>
            <a:off x="541914" y="5639827"/>
            <a:ext cx="60474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3D3602F4-8E3C-484B-B524-8BE040F7A721}"/>
              </a:ext>
            </a:extLst>
          </p:cNvPr>
          <p:cNvGrpSpPr/>
          <p:nvPr/>
        </p:nvGrpSpPr>
        <p:grpSpPr>
          <a:xfrm>
            <a:off x="5782561" y="5870191"/>
            <a:ext cx="644397" cy="930165"/>
            <a:chOff x="5859739" y="222439"/>
            <a:chExt cx="644397" cy="930165"/>
          </a:xfrm>
        </p:grpSpPr>
        <p:sp>
          <p:nvSpPr>
            <p:cNvPr id="24" name="Eingebuchteter Pfeil nach rechts 23">
              <a:extLst>
                <a:ext uri="{FF2B5EF4-FFF2-40B4-BE49-F238E27FC236}">
                  <a16:creationId xmlns:a16="http://schemas.microsoft.com/office/drawing/2014/main" id="{8DCCA631-D6F0-4048-9E7D-C9B357B4248B}"/>
                </a:ext>
              </a:extLst>
            </p:cNvPr>
            <p:cNvSpPr/>
            <p:nvPr/>
          </p:nvSpPr>
          <p:spPr>
            <a:xfrm rot="5400000" flipV="1">
              <a:off x="5964279" y="483276"/>
              <a:ext cx="435315" cy="143642"/>
            </a:xfrm>
            <a:prstGeom prst="notchedRightArrow">
              <a:avLst/>
            </a:prstGeom>
            <a:solidFill>
              <a:srgbClr val="FF85FF"/>
            </a:solidFill>
            <a:ln w="28575">
              <a:solidFill>
                <a:srgbClr val="FF85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FF9300"/>
                </a:solidFill>
              </a:endParaRPr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B01B5AD7-7D01-754C-A4C4-0B3CC3E96CA5}"/>
                </a:ext>
              </a:extLst>
            </p:cNvPr>
            <p:cNvSpPr/>
            <p:nvPr/>
          </p:nvSpPr>
          <p:spPr>
            <a:xfrm>
              <a:off x="5859739" y="222439"/>
              <a:ext cx="644397" cy="930165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40253BC3-65FD-3148-AB4A-488A54B3329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998434" y="830490"/>
              <a:ext cx="367003" cy="255373"/>
            </a:xfrm>
            <a:prstGeom prst="rect">
              <a:avLst/>
            </a:prstGeom>
          </p:spPr>
        </p:pic>
      </p:grp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CE67E54D-19D7-B849-BACE-B9CB93D5BD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331598"/>
              </p:ext>
            </p:extLst>
          </p:nvPr>
        </p:nvGraphicFramePr>
        <p:xfrm>
          <a:off x="515350" y="6800356"/>
          <a:ext cx="5111750" cy="237744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368527">
                  <a:extLst>
                    <a:ext uri="{9D8B030D-6E8A-4147-A177-3AD203B41FA5}">
                      <a16:colId xmlns:a16="http://schemas.microsoft.com/office/drawing/2014/main" val="1055263280"/>
                    </a:ext>
                  </a:extLst>
                </a:gridCol>
                <a:gridCol w="2743223">
                  <a:extLst>
                    <a:ext uri="{9D8B030D-6E8A-4147-A177-3AD203B41FA5}">
                      <a16:colId xmlns:a16="http://schemas.microsoft.com/office/drawing/2014/main" val="75236549"/>
                    </a:ext>
                  </a:extLst>
                </a:gridCol>
              </a:tblGrid>
              <a:tr h="282131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ysClr val="windowText" lastClr="000000"/>
                          </a:solidFill>
                        </a:rPr>
                        <a:t>Singular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ysClr val="windowText" lastClr="000000"/>
                          </a:solidFill>
                        </a:rPr>
                        <a:t>Plural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1685517"/>
                  </a:ext>
                </a:extLst>
              </a:tr>
              <a:tr h="282131">
                <a:tc>
                  <a:txBody>
                    <a:bodyPr/>
                    <a:lstStyle/>
                    <a:p>
                      <a:r>
                        <a:rPr lang="de-DE" dirty="0"/>
                        <a:t>der Politiker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die Politiker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6583170"/>
                  </a:ext>
                </a:extLst>
              </a:tr>
              <a:tr h="282131">
                <a:tc>
                  <a:txBody>
                    <a:bodyPr/>
                    <a:lstStyle/>
                    <a:p>
                      <a:r>
                        <a:rPr lang="de-DE" dirty="0"/>
                        <a:t>das Parteiprogramm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die Parteiprogramme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9141769"/>
                  </a:ext>
                </a:extLst>
              </a:tr>
              <a:tr h="282131">
                <a:tc>
                  <a:txBody>
                    <a:bodyPr/>
                    <a:lstStyle/>
                    <a:p>
                      <a:r>
                        <a:rPr lang="de-DE" dirty="0"/>
                        <a:t>das Wahlversprechen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die Wahlversprechen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2919111"/>
                  </a:ext>
                </a:extLst>
              </a:tr>
              <a:tr h="282131">
                <a:tc>
                  <a:txBody>
                    <a:bodyPr/>
                    <a:lstStyle/>
                    <a:p>
                      <a:r>
                        <a:rPr lang="de-DE" dirty="0"/>
                        <a:t>die Regierung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die Regierungen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8626152"/>
                  </a:ext>
                </a:extLst>
              </a:tr>
              <a:tr h="282131">
                <a:tc>
                  <a:txBody>
                    <a:bodyPr/>
                    <a:lstStyle/>
                    <a:p>
                      <a:r>
                        <a:rPr lang="de-DE" dirty="0"/>
                        <a:t>die Koalition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die Koalitionen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4330055"/>
                  </a:ext>
                </a:extLst>
              </a:tr>
              <a:tr h="282131">
                <a:tc>
                  <a:txBody>
                    <a:bodyPr/>
                    <a:lstStyle/>
                    <a:p>
                      <a:r>
                        <a:rPr lang="de-DE" dirty="0"/>
                        <a:t>die Opposition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die Oppositionen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637341"/>
                  </a:ext>
                </a:extLst>
              </a:tr>
              <a:tr h="282131">
                <a:tc>
                  <a:txBody>
                    <a:bodyPr/>
                    <a:lstStyle/>
                    <a:p>
                      <a:r>
                        <a:rPr lang="de-DE" dirty="0"/>
                        <a:t>die Landtagswahl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die Landtagswahlen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51125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8382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-Desig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Design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Design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744</Words>
  <Application>Microsoft Office PowerPoint</Application>
  <PresentationFormat>A4-Papier (210 x 297 mm)</PresentationFormat>
  <Paragraphs>207</Paragraphs>
  <Slides>11</Slides>
  <Notes>10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Office-Design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 Wortschatzspeicher  Mit dem Wortschatzspeicher kann ich mir Wörter besser merken!</dc:title>
  <dc:creator>Ursula Datzmann</dc:creator>
  <cp:lastModifiedBy>Sebastian Viehbeck</cp:lastModifiedBy>
  <cp:revision>140</cp:revision>
  <cp:lastPrinted>2018-01-06T18:18:55Z</cp:lastPrinted>
  <dcterms:created xsi:type="dcterms:W3CDTF">2017-12-11T15:33:45Z</dcterms:created>
  <dcterms:modified xsi:type="dcterms:W3CDTF">2022-07-26T09:47:08Z</dcterms:modified>
</cp:coreProperties>
</file>