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78" r:id="rId3"/>
    <p:sldId id="277" r:id="rId4"/>
    <p:sldId id="279" r:id="rId5"/>
    <p:sldId id="265" r:id="rId6"/>
    <p:sldId id="264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85FF"/>
    <a:srgbClr val="FF93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770" autoAdjust="0"/>
    <p:restoredTop sz="97639" autoAdjust="0"/>
  </p:normalViewPr>
  <p:slideViewPr>
    <p:cSldViewPr snapToGrid="0" snapToObjects="1" showGuides="1">
      <p:cViewPr>
        <p:scale>
          <a:sx n="150" d="100"/>
          <a:sy n="150" d="100"/>
        </p:scale>
        <p:origin x="-384" y="-88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718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41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45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99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10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62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46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z.B.:</a:t>
            </a:r>
            <a:r>
              <a:rPr lang="de-DE" sz="2000" i="1" dirty="0" smtClean="0"/>
              <a:t> </a:t>
            </a:r>
            <a:r>
              <a:rPr lang="de-DE" sz="2000" i="1" dirty="0" smtClean="0">
                <a:solidFill>
                  <a:schemeClr val="accent6">
                    <a:lumMod val="75000"/>
                  </a:schemeClr>
                </a:solidFill>
              </a:rPr>
              <a:t>sorgfältig</a:t>
            </a:r>
            <a:r>
              <a:rPr lang="de-DE" sz="2000" i="1" dirty="0" smtClean="0"/>
              <a:t>		Seite 393</a:t>
            </a:r>
          </a:p>
          <a:p>
            <a:pPr marL="0" indent="0">
              <a:buNone/>
            </a:pPr>
            <a:endParaRPr lang="de-DE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 smtClean="0">
                <a:solidFill>
                  <a:srgbClr val="0070C0"/>
                </a:solidFill>
              </a:rPr>
              <a:t>der Paragraf			</a:t>
            </a:r>
            <a:r>
              <a:rPr lang="de-DE" sz="2000" i="1" dirty="0" smtClean="0"/>
              <a:t>Seite _____</a:t>
            </a:r>
            <a:endParaRPr lang="de-DE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 smtClean="0">
                <a:solidFill>
                  <a:srgbClr val="0070C0"/>
                </a:solidFill>
              </a:rPr>
              <a:t>der Auszubildende		</a:t>
            </a:r>
            <a:r>
              <a:rPr lang="de-DE" sz="2000" i="1" dirty="0" smtClean="0"/>
              <a:t>Seite _____</a:t>
            </a:r>
            <a:endParaRPr lang="de-DE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 smtClean="0">
                <a:solidFill>
                  <a:schemeClr val="accent6">
                    <a:lumMod val="75000"/>
                  </a:schemeClr>
                </a:solidFill>
              </a:rPr>
              <a:t>verbindlich			</a:t>
            </a:r>
            <a:r>
              <a:rPr lang="de-DE" sz="2000" i="1" dirty="0" smtClean="0"/>
              <a:t>Seite _____</a:t>
            </a:r>
            <a:endParaRPr lang="de-DE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unterzeichnen		</a:t>
            </a:r>
            <a:r>
              <a:rPr lang="de-DE" sz="2000" i="1" dirty="0" smtClean="0"/>
              <a:t>Seite _____</a:t>
            </a:r>
            <a:r>
              <a:rPr lang="de-DE" sz="2000" dirty="0" smtClean="0">
                <a:solidFill>
                  <a:srgbClr val="0070C0"/>
                </a:solidFill>
              </a:rPr>
              <a:t/>
            </a:r>
            <a:br>
              <a:rPr lang="de-DE" sz="2000" dirty="0" smtClean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C08073-0E68-4946-892C-D3C0E110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3147296"/>
              </p:ext>
            </p:extLst>
          </p:nvPr>
        </p:nvGraphicFramePr>
        <p:xfrm>
          <a:off x="584827" y="5075123"/>
          <a:ext cx="561713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Paragraf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Verantwortung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unterzeichnen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Abschnitt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kündigen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Lehrling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Auszubildender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Arbeitsmittel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Weisungsgebundenheit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beenden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verbindlich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Folgsamkeit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Sorgepflicht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unterschreiben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Ausbilder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ordentlich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befolgen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eingehen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sorgfältig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Chef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Ausbildungsmittel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erfüllen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abschließen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verpflichtend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6724" y="4622073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  <a:p>
            <a:r>
              <a:rPr lang="de-DE" sz="2000" i="1" dirty="0"/>
              <a:t>z.B.: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z.B.: _______ – der _______</a:t>
            </a:r>
            <a:r>
              <a:rPr lang="de-DE" sz="2000" i="1" u="sng" dirty="0" err="1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_______</a:t>
            </a:r>
            <a:r>
              <a:rPr lang="de-DE" sz="2000" dirty="0">
                <a:solidFill>
                  <a:srgbClr val="0070C0"/>
                </a:solidFill>
              </a:rPr>
              <a:t/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b="1" dirty="0" err="1"/>
              <a:t>xy</a:t>
            </a:r>
            <a:endParaRPr lang="de-DE" b="1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4789" y="435545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36854" y="8862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661472" y="89835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C3E489-951F-EE41-8DC8-93AB5DD88818}"/>
              </a:ext>
            </a:extLst>
          </p:cNvPr>
          <p:cNvGrpSpPr/>
          <p:nvPr/>
        </p:nvGrpSpPr>
        <p:grpSpPr>
          <a:xfrm>
            <a:off x="5859736" y="4622073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5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3475925" y="2586795"/>
            <a:ext cx="2664343" cy="1536892"/>
            <a:chOff x="-2460768" y="4340789"/>
            <a:chExt cx="2664343" cy="1536892"/>
          </a:xfrm>
        </p:grpSpPr>
        <p:grpSp>
          <p:nvGrpSpPr>
            <p:cNvPr id="79" name="Gruppierung 78"/>
            <p:cNvGrpSpPr/>
            <p:nvPr/>
          </p:nvGrpSpPr>
          <p:grpSpPr>
            <a:xfrm>
              <a:off x="-2460768" y="4340789"/>
              <a:ext cx="2664343" cy="1536892"/>
              <a:chOff x="541914" y="7079647"/>
              <a:chExt cx="3162069" cy="1823999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1586313" y="7697610"/>
                <a:ext cx="1097586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u="sng" dirty="0" err="1"/>
                  <a:t>xy</a:t>
                </a:r>
                <a:endParaRPr lang="de-DE" b="1" u="sng" dirty="0"/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</p:grpSp>
        <p:pic>
          <p:nvPicPr>
            <p:cNvPr id="103" name="Bild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27404" y="4709427"/>
              <a:ext cx="622300" cy="406400"/>
            </a:xfrm>
            <a:prstGeom prst="rect">
              <a:avLst/>
            </a:prstGeom>
          </p:spPr>
        </p:pic>
        <p:sp>
          <p:nvSpPr>
            <p:cNvPr id="106" name="Pfeil nach links und oben 105"/>
            <p:cNvSpPr/>
            <p:nvPr/>
          </p:nvSpPr>
          <p:spPr>
            <a:xfrm flipV="1">
              <a:off x="-732222" y="512782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9" name="Pfeil nach links und oben 108"/>
            <p:cNvSpPr/>
            <p:nvPr/>
          </p:nvSpPr>
          <p:spPr>
            <a:xfrm flipH="1" flipV="1">
              <a:off x="-2157246" y="5093465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1" name="Pfeil nach links und oben 110"/>
            <p:cNvSpPr/>
            <p:nvPr/>
          </p:nvSpPr>
          <p:spPr>
            <a:xfrm flipH="1">
              <a:off x="-2164301" y="4718660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624976" y="1790707"/>
            <a:ext cx="2627452" cy="1520727"/>
            <a:chOff x="-2457646" y="1662586"/>
            <a:chExt cx="2627452" cy="1520727"/>
          </a:xfrm>
        </p:grpSpPr>
        <p:grpSp>
          <p:nvGrpSpPr>
            <p:cNvPr id="88" name="Gruppierung 87"/>
            <p:cNvGrpSpPr/>
            <p:nvPr/>
          </p:nvGrpSpPr>
          <p:grpSpPr>
            <a:xfrm>
              <a:off x="-2457646" y="1662586"/>
              <a:ext cx="2627452" cy="1520727"/>
              <a:chOff x="541914" y="7079647"/>
              <a:chExt cx="3162069" cy="183015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1645375" y="7705025"/>
                <a:ext cx="1098238" cy="444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u="sng" dirty="0" err="1"/>
                  <a:t>xy</a:t>
                </a:r>
                <a:endParaRPr lang="de-DE" b="1" u="sng" dirty="0"/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220827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2222024" y="8465321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</p:grpSp>
        <p:sp>
          <p:nvSpPr>
            <p:cNvPr id="102" name="Pfeil nach links und oben 101"/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5" name="Pfeil nach links und oben 104"/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8" name="Pfeil nach links und oben 107"/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2" name="Pfeil nach links und oben 111"/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630334" y="3895433"/>
            <a:ext cx="2664343" cy="1536892"/>
            <a:chOff x="-2460768" y="7063361"/>
            <a:chExt cx="2664343" cy="1536892"/>
          </a:xfrm>
        </p:grpSpPr>
        <p:grpSp>
          <p:nvGrpSpPr>
            <p:cNvPr id="95" name="Gruppierung 94"/>
            <p:cNvGrpSpPr/>
            <p:nvPr/>
          </p:nvGrpSpPr>
          <p:grpSpPr>
            <a:xfrm>
              <a:off x="-2460768" y="7063361"/>
              <a:ext cx="2664343" cy="1536892"/>
              <a:chOff x="541914" y="7079647"/>
              <a:chExt cx="3162069" cy="182399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1536838" y="7709144"/>
                <a:ext cx="1195925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u="sng" dirty="0" err="1"/>
                  <a:t>xy</a:t>
                </a:r>
                <a:endParaRPr lang="de-DE" b="1" u="sng" dirty="0"/>
              </a:p>
            </p:txBody>
          </p:sp>
          <p:sp>
            <p:nvSpPr>
              <p:cNvPr id="98" name="Textfeld 97"/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99" name="Textfeld 98"/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100" name="Textfeld 99"/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e-DE" b="1" dirty="0"/>
              </a:p>
            </p:txBody>
          </p:sp>
        </p:grpSp>
        <p:sp>
          <p:nvSpPr>
            <p:cNvPr id="104" name="Pfeil nach links und oben 103"/>
            <p:cNvSpPr/>
            <p:nvPr/>
          </p:nvSpPr>
          <p:spPr>
            <a:xfrm>
              <a:off x="-715012" y="7430139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7" name="Pfeil nach links und oben 106"/>
            <p:cNvSpPr/>
            <p:nvPr/>
          </p:nvSpPr>
          <p:spPr>
            <a:xfrm flipV="1">
              <a:off x="-715815" y="7824150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0" name="Pfeil nach links und oben 109"/>
            <p:cNvSpPr/>
            <p:nvPr/>
          </p:nvSpPr>
          <p:spPr>
            <a:xfrm flipH="1" flipV="1">
              <a:off x="-2205988" y="7845367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3" name="Pfeil nach links und oben 112"/>
            <p:cNvSpPr/>
            <p:nvPr/>
          </p:nvSpPr>
          <p:spPr>
            <a:xfrm flipH="1">
              <a:off x="-2198165" y="7458249"/>
              <a:ext cx="583538" cy="365901"/>
            </a:xfrm>
            <a:prstGeom prst="lef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58" name="Inhaltsplatzhalt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6311079"/>
            <a:ext cx="5420753" cy="18730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Schreibe: </a:t>
            </a:r>
            <a:r>
              <a:rPr lang="de-DE" sz="2000" i="1" dirty="0" err="1"/>
              <a:t>xy</a:t>
            </a:r>
            <a:r>
              <a:rPr lang="de-DE" sz="2000" i="1" dirty="0"/>
              <a:t>- die </a:t>
            </a:r>
            <a:r>
              <a:rPr lang="de-DE" sz="2000" i="1" dirty="0" err="1"/>
              <a:t>xy</a:t>
            </a:r>
            <a:r>
              <a:rPr lang="de-DE" sz="2000" i="1" dirty="0" err="1">
                <a:solidFill>
                  <a:srgbClr val="FF0000"/>
                </a:solidFill>
              </a:rPr>
              <a:t>en</a:t>
            </a:r>
            <a:r>
              <a:rPr lang="de-DE" sz="2000" i="1" dirty="0"/>
              <a:t>, ...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23A3B7-8A6C-084F-A0A9-76B5DFF3015E}"/>
              </a:ext>
            </a:extLst>
          </p:cNvPr>
          <p:cNvGrpSpPr/>
          <p:nvPr/>
        </p:nvGrpSpPr>
        <p:grpSpPr>
          <a:xfrm>
            <a:off x="5742958" y="6308341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E9006B-6EF1-DA4E-A1C1-7226FABDBBE2}"/>
              </a:ext>
            </a:extLst>
          </p:cNvPr>
          <p:cNvCxnSpPr/>
          <p:nvPr/>
        </p:nvCxnSpPr>
        <p:spPr>
          <a:xfrm>
            <a:off x="339944" y="591421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le 6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B911C6-C72E-4C4D-8C3C-852A59E6B3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648" y="8019445"/>
          <a:ext cx="2524017" cy="109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32305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30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304438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337729" y="1539260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Dreieck 44"/>
          <p:cNvSpPr/>
          <p:nvPr/>
        </p:nvSpPr>
        <p:spPr>
          <a:xfrm flipH="1">
            <a:off x="1315942" y="1461149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1895137" y="1465141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BAAC8D-8B42-D94A-88F1-D2C3B31C647C}"/>
              </a:ext>
            </a:extLst>
          </p:cNvPr>
          <p:cNvSpPr/>
          <p:nvPr/>
        </p:nvSpPr>
        <p:spPr>
          <a:xfrm>
            <a:off x="426888" y="3315988"/>
            <a:ext cx="57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r>
              <a:rPr lang="de-DE" sz="2000" b="1" dirty="0"/>
              <a:t/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 </a:t>
            </a:r>
            <a:r>
              <a:rPr lang="de-DE" sz="2000" i="1" dirty="0" err="1"/>
              <a:t>xy</a:t>
            </a:r>
            <a:r>
              <a:rPr lang="de-DE" sz="2000" i="1" dirty="0"/>
              <a:t>	–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877AB6-0B62-1A46-88A8-3DA0CD130CA2}"/>
              </a:ext>
            </a:extLst>
          </p:cNvPr>
          <p:cNvGrpSpPr/>
          <p:nvPr/>
        </p:nvGrpSpPr>
        <p:grpSpPr>
          <a:xfrm>
            <a:off x="5817561" y="6241825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0" name="Tabelle 2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7AB738-8A4E-0047-8724-C9F18C1CEA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930" y="4414857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xy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xy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cxnSp>
        <p:nvCxnSpPr>
          <p:cNvPr id="31" name="Gerade Verbindung 3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297FA2-BB61-5A43-860D-52EBAFF01914}"/>
              </a:ext>
            </a:extLst>
          </p:cNvPr>
          <p:cNvCxnSpPr/>
          <p:nvPr/>
        </p:nvCxnSpPr>
        <p:spPr>
          <a:xfrm>
            <a:off x="405293" y="588805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899C07-3DB2-4844-8830-7DA0305A425B}"/>
              </a:ext>
            </a:extLst>
          </p:cNvPr>
          <p:cNvSpPr/>
          <p:nvPr/>
        </p:nvSpPr>
        <p:spPr>
          <a:xfrm>
            <a:off x="349635" y="6159662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r>
              <a:rPr lang="de-DE" sz="2000" b="1" dirty="0"/>
              <a:t/>
            </a:r>
            <a:br>
              <a:rPr lang="de-DE" sz="2000" b="1" dirty="0"/>
            </a:br>
            <a:endParaRPr lang="de-DE" sz="2000" b="1" dirty="0"/>
          </a:p>
        </p:txBody>
      </p:sp>
      <p:graphicFrame>
        <p:nvGraphicFramePr>
          <p:cNvPr id="40" name="Tabelle 3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4CE45C-1DF9-7242-9A42-B152BA4B6C1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293" y="6979698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xy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xy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C8273E-875F-E643-81BD-2DA2CCB7EA08}"/>
              </a:ext>
            </a:extLst>
          </p:cNvPr>
          <p:cNvGrpSpPr/>
          <p:nvPr/>
        </p:nvGrpSpPr>
        <p:grpSpPr>
          <a:xfrm>
            <a:off x="5817561" y="3436496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50" name="Rechteck 4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DD7C8C-BFB1-EC40-BAA9-E17B5070C3D3}"/>
              </a:ext>
            </a:extLst>
          </p:cNvPr>
          <p:cNvSpPr/>
          <p:nvPr/>
        </p:nvSpPr>
        <p:spPr>
          <a:xfrm>
            <a:off x="405293" y="166372"/>
            <a:ext cx="54030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br>
              <a:rPr lang="de-DE" sz="2000" dirty="0"/>
            </a:br>
            <a:endParaRPr lang="de-DE" sz="2000" i="1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 err="1"/>
              <a:t>x</a:t>
            </a:r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sz="2000" i="1" dirty="0"/>
          </a:p>
          <a:p>
            <a:r>
              <a:rPr lang="de-DE" sz="2000" i="1" dirty="0"/>
              <a:t>z.B. </a:t>
            </a:r>
            <a:endParaRPr lang="de-DE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3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48" y="331772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 err="1"/>
              <a:t>xy</a:t>
            </a:r>
            <a:r>
              <a:rPr lang="de-DE" sz="2000" b="1" dirty="0"/>
              <a:t/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</a:t>
            </a:r>
            <a:r>
              <a:rPr lang="de-DE" sz="2000" i="1" u="sng" dirty="0"/>
              <a:t>Singular</a:t>
            </a:r>
            <a:r>
              <a:rPr lang="de-DE" sz="2000" i="1" dirty="0"/>
              <a:t>: </a:t>
            </a:r>
            <a:br>
              <a:rPr lang="de-DE" sz="2000" i="1" dirty="0"/>
            </a:br>
            <a:r>
              <a:rPr lang="de-DE" sz="2000" i="1" dirty="0"/>
              <a:t>         </a:t>
            </a:r>
            <a:r>
              <a:rPr lang="de-DE" sz="2000" i="1" u="sng" dirty="0"/>
              <a:t>Plural:</a:t>
            </a:r>
            <a:r>
              <a:rPr lang="de-DE" sz="2000" i="1" dirty="0"/>
              <a:t> </a:t>
            </a:r>
          </a:p>
        </p:txBody>
      </p:sp>
      <p:cxnSp>
        <p:nvCxnSpPr>
          <p:cNvPr id="91" name="Gerade Verbindung 90"/>
          <p:cNvCxnSpPr/>
          <p:nvPr/>
        </p:nvCxnSpPr>
        <p:spPr>
          <a:xfrm>
            <a:off x="351845" y="667789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383516" y="3522418"/>
            <a:ext cx="5775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i="1" dirty="0"/>
              <a:t>z.B.:</a:t>
            </a:r>
          </a:p>
        </p:txBody>
      </p:sp>
      <p:graphicFrame>
        <p:nvGraphicFramePr>
          <p:cNvPr id="44" name="Tabelle 43"/>
          <p:cNvGraphicFramePr>
            <a:graphicFrameLocks noGrp="1"/>
          </p:cNvGraphicFramePr>
          <p:nvPr>
            <p:extLst/>
          </p:nvPr>
        </p:nvGraphicFramePr>
        <p:xfrm>
          <a:off x="756591" y="3994689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xy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xy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AF8262-248B-8440-A4FC-3A3986902F08}"/>
              </a:ext>
            </a:extLst>
          </p:cNvPr>
          <p:cNvSpPr/>
          <p:nvPr/>
        </p:nvSpPr>
        <p:spPr>
          <a:xfrm>
            <a:off x="351845" y="6879022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41C761-0374-FF4E-88E7-84950E9B0D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845" y="7459320"/>
          <a:ext cx="482979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das Einkommen 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finanzieren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der Ratenkauf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überweisen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mit Geld auskommen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Zahlungsart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7BB2F8-3073-8D46-86D1-5FE6C2749409}"/>
              </a:ext>
            </a:extLst>
          </p:cNvPr>
          <p:cNvGrpSpPr/>
          <p:nvPr/>
        </p:nvGrpSpPr>
        <p:grpSpPr>
          <a:xfrm>
            <a:off x="5814136" y="7079077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7FC3FC-E1A9-0E4E-8184-1C6C4C40793E}"/>
              </a:ext>
            </a:extLst>
          </p:cNvPr>
          <p:cNvGrpSpPr/>
          <p:nvPr/>
        </p:nvGrpSpPr>
        <p:grpSpPr>
          <a:xfrm>
            <a:off x="5808309" y="3704290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74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sie auf!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8380" y="534580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4D29AC-25C9-9242-BDE8-BD0DC7EF574B}"/>
              </a:ext>
            </a:extLst>
          </p:cNvPr>
          <p:cNvGrpSpPr/>
          <p:nvPr/>
        </p:nvGrpSpPr>
        <p:grpSpPr>
          <a:xfrm>
            <a:off x="5831754" y="5739399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" name="Tabel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2978FC-95CD-4147-A850-BE492E39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2677066"/>
              </p:ext>
            </p:extLst>
          </p:nvPr>
        </p:nvGraphicFramePr>
        <p:xfrm>
          <a:off x="584827" y="1475535"/>
          <a:ext cx="48297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69026896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07399454"/>
                    </a:ext>
                  </a:extLst>
                </a:gridCol>
              </a:tblGrid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e-DE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de-DE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e-DE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de-DE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57141301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44549249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87978737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32420384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0F15C2-8E2B-E04D-8731-EEB774140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70610"/>
              </p:ext>
            </p:extLst>
          </p:nvPr>
        </p:nvGraphicFramePr>
        <p:xfrm>
          <a:off x="478380" y="3113428"/>
          <a:ext cx="59481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92622573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4BB572-AC40-BF4A-B54B-8445BC7262D1}"/>
              </a:ext>
            </a:extLst>
          </p:cNvPr>
          <p:cNvSpPr/>
          <p:nvPr/>
        </p:nvSpPr>
        <p:spPr>
          <a:xfrm>
            <a:off x="406498" y="5777499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sp>
        <p:nvSpPr>
          <p:cNvPr id="19" name="Rechteck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4BB572-AC40-BF4A-B54B-8445BC7262D1}"/>
              </a:ext>
            </a:extLst>
          </p:cNvPr>
          <p:cNvSpPr/>
          <p:nvPr/>
        </p:nvSpPr>
        <p:spPr>
          <a:xfrm>
            <a:off x="406498" y="6298199"/>
            <a:ext cx="52696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Die Abschnitte, in die ein Gesetz gegliedert ist.</a:t>
            </a:r>
            <a:endParaRPr lang="de-DE" sz="16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Wenn sich der Ausbilder um dich kümmert und dich fördert, hält er sie ein.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Du tust es, indem du den Vertrag unterschreibst. </a:t>
            </a:r>
            <a:endParaRPr lang="de-DE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Die Pflicht, die Anweisungen des Chefs auszuführen.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Ein anderes Wort für den Chef oder die Chefin.</a:t>
            </a:r>
            <a:endParaRPr lang="de-DE" sz="16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Alle Arbeitsmittel und Werkzeuge, die du für deine Ausbildung brauchst.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Wenn du den Vertrag beendest.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Du erfüllst diese Pflicht, wenn du ordentlich und vorsichtig mit den Arbeitsmitteln umgehst.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</a:rPr>
              <a:t>Du solltest es niemanden verraten.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6724" y="4622073"/>
            <a:ext cx="540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</a:t>
            </a:r>
            <a:r>
              <a:rPr lang="de-DE" sz="2000" dirty="0" smtClean="0"/>
              <a:t>!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dirty="0"/>
              <a:t>	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z.B.</a:t>
            </a:r>
            <a:r>
              <a:rPr lang="de-DE" sz="2000" i="1" dirty="0" smtClean="0"/>
              <a:t>: fleißig – der fleißig</a:t>
            </a:r>
            <a:r>
              <a:rPr lang="de-DE" sz="2000" i="1" u="sng" dirty="0" smtClean="0">
                <a:solidFill>
                  <a:srgbClr val="00B050"/>
                </a:solidFill>
              </a:rPr>
              <a:t>e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smtClean="0">
                <a:solidFill>
                  <a:srgbClr val="0070C0"/>
                </a:solidFill>
              </a:rPr>
              <a:t> Auszubildende</a:t>
            </a:r>
            <a:r>
              <a:rPr lang="de-DE" sz="2000" dirty="0" smtClean="0">
                <a:solidFill>
                  <a:srgbClr val="0070C0"/>
                </a:solidFill>
              </a:rPr>
              <a:t/>
            </a:r>
            <a:br>
              <a:rPr lang="de-DE" sz="2000" dirty="0" smtClean="0">
                <a:solidFill>
                  <a:srgbClr val="0070C0"/>
                </a:solidFill>
              </a:rPr>
            </a:br>
            <a:endParaRPr lang="de-DE" sz="2000" dirty="0" smtClean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b="1" dirty="0" smtClean="0"/>
              <a:t>sorgfältig</a:t>
            </a:r>
          </a:p>
          <a:p>
            <a:pPr lvl="1">
              <a:buFont typeface="Courier New" charset="0"/>
              <a:buChar char="o"/>
            </a:pPr>
            <a:r>
              <a:rPr lang="de-DE" b="1" dirty="0" smtClean="0"/>
              <a:t>verbindlich</a:t>
            </a:r>
          </a:p>
          <a:p>
            <a:pPr lvl="1">
              <a:buFont typeface="Courier New" charset="0"/>
              <a:buChar char="o"/>
            </a:pPr>
            <a:r>
              <a:rPr lang="de-DE" b="1" dirty="0" smtClean="0"/>
              <a:t>ordentlich</a:t>
            </a:r>
          </a:p>
          <a:p>
            <a:pPr lvl="1">
              <a:buFont typeface="Courier New" charset="0"/>
              <a:buChar char="o"/>
            </a:pPr>
            <a:r>
              <a:rPr lang="de-DE" b="1" dirty="0" smtClean="0"/>
              <a:t>gewissenhaft</a:t>
            </a:r>
            <a:endParaRPr lang="de-DE" b="1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4789" y="435545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632054" y="10894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890072" y="110155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C3E489-951F-EE41-8DC8-93AB5DD88818}"/>
              </a:ext>
            </a:extLst>
          </p:cNvPr>
          <p:cNvGrpSpPr/>
          <p:nvPr/>
        </p:nvGrpSpPr>
        <p:grpSpPr>
          <a:xfrm>
            <a:off x="5859736" y="4622073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541914" y="5855342"/>
          <a:ext cx="5833161" cy="368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87"/>
                <a:gridCol w="1944387"/>
                <a:gridCol w="1944387"/>
              </a:tblGrid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Indikativ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Komparativ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(1.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Steigerung)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Superlativ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(2. Steigerung)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/>
                        <a:t>ordentlich</a:t>
                      </a:r>
                      <a:endParaRPr lang="de-DE" sz="1400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/>
                        <a:t>ordentlicher</a:t>
                      </a:r>
                      <a:endParaRPr lang="de-DE" sz="1400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/>
                        <a:t>am ordentlichsten</a:t>
                      </a:r>
                      <a:endParaRPr lang="de-DE" sz="1400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051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verbindlicher</a:t>
                      </a:r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051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am sorgfältigsten</a:t>
                      </a:r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gebunden</a:t>
                      </a:r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051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vorsichtiger</a:t>
                      </a:r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geheim</a:t>
                      </a:r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79" name="Gruppierung 78"/>
          <p:cNvGrpSpPr/>
          <p:nvPr/>
        </p:nvGrpSpPr>
        <p:grpSpPr>
          <a:xfrm>
            <a:off x="3475925" y="2586795"/>
            <a:ext cx="2664343" cy="1536892"/>
            <a:chOff x="541914" y="7079647"/>
            <a:chExt cx="3162069" cy="1823999"/>
          </a:xfrm>
        </p:grpSpPr>
        <p:sp>
          <p:nvSpPr>
            <p:cNvPr id="82" name="Oval 81"/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1563704" y="7757899"/>
              <a:ext cx="1097586" cy="32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u="sng" dirty="0" smtClean="0"/>
                <a:t>Pflicht</a:t>
              </a:r>
              <a:endParaRPr lang="de-DE" sz="1200" b="1" u="sng" dirty="0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541914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541914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2208272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2222025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</p:grpSp>
      <p:grpSp>
        <p:nvGrpSpPr>
          <p:cNvPr id="51" name="Gruppierung 50"/>
          <p:cNvGrpSpPr/>
          <p:nvPr/>
        </p:nvGrpSpPr>
        <p:grpSpPr>
          <a:xfrm>
            <a:off x="5204471" y="2955433"/>
            <a:ext cx="627118" cy="784294"/>
            <a:chOff x="5204471" y="2955433"/>
            <a:chExt cx="627118" cy="784294"/>
          </a:xfrm>
        </p:grpSpPr>
        <p:pic>
          <p:nvPicPr>
            <p:cNvPr id="103" name="Bild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9289" y="2955433"/>
              <a:ext cx="622300" cy="406400"/>
            </a:xfrm>
            <a:prstGeom prst="rect">
              <a:avLst/>
            </a:prstGeom>
          </p:spPr>
        </p:pic>
        <p:sp>
          <p:nvSpPr>
            <p:cNvPr id="106" name="Pfeil nach links und oben 105"/>
            <p:cNvSpPr/>
            <p:nvPr/>
          </p:nvSpPr>
          <p:spPr>
            <a:xfrm flipV="1">
              <a:off x="5204471" y="3373826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88" name="Gruppierung 87"/>
          <p:cNvGrpSpPr/>
          <p:nvPr/>
        </p:nvGrpSpPr>
        <p:grpSpPr>
          <a:xfrm>
            <a:off x="624976" y="1790707"/>
            <a:ext cx="2627452" cy="1520727"/>
            <a:chOff x="541914" y="7079647"/>
            <a:chExt cx="3162069" cy="1830155"/>
          </a:xfrm>
        </p:grpSpPr>
        <p:sp>
          <p:nvSpPr>
            <p:cNvPr id="89" name="Oval 88"/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1538386" y="7781445"/>
              <a:ext cx="1098238" cy="31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u="sng" dirty="0" smtClean="0"/>
                <a:t>Ausbildung</a:t>
              </a:r>
              <a:endParaRPr lang="de-DE" sz="1100" b="1" u="sng" dirty="0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541914" y="7079647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541914" y="8465319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2208274" y="7079647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2222024" y="8465321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</p:grpSp>
      <p:grpSp>
        <p:nvGrpSpPr>
          <p:cNvPr id="95" name="Gruppierung 94"/>
          <p:cNvGrpSpPr/>
          <p:nvPr/>
        </p:nvGrpSpPr>
        <p:grpSpPr>
          <a:xfrm>
            <a:off x="630334" y="3895433"/>
            <a:ext cx="2664343" cy="1536892"/>
            <a:chOff x="541914" y="7079647"/>
            <a:chExt cx="3162069" cy="1823999"/>
          </a:xfrm>
        </p:grpSpPr>
        <p:sp>
          <p:nvSpPr>
            <p:cNvPr id="96" name="Oval 95"/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1499157" y="7754362"/>
              <a:ext cx="1195925" cy="32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u="sng" dirty="0" smtClean="0"/>
                <a:t>Vertrag</a:t>
              </a:r>
              <a:endParaRPr lang="de-DE" sz="1200" b="1" u="sng" dirty="0"/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541914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541914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2208272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2222025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58" name="Inhaltsplatzhalt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6311079"/>
            <a:ext cx="5420753" cy="18730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Schreibe:</a:t>
            </a:r>
            <a:r>
              <a:rPr lang="de-DE" sz="2000" i="1" dirty="0" smtClean="0"/>
              <a:t> der Paragraf –  </a:t>
            </a:r>
            <a:r>
              <a:rPr lang="de-DE" sz="2000" i="1" dirty="0"/>
              <a:t>die</a:t>
            </a:r>
            <a:r>
              <a:rPr lang="de-DE" sz="2000" i="1" dirty="0" smtClean="0"/>
              <a:t> Paragraf</a:t>
            </a:r>
            <a:r>
              <a:rPr lang="de-DE" sz="2000" i="1" dirty="0" smtClean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 ...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23A3B7-8A6C-084F-A0A9-76B5DFF3015E}"/>
              </a:ext>
            </a:extLst>
          </p:cNvPr>
          <p:cNvGrpSpPr/>
          <p:nvPr/>
        </p:nvGrpSpPr>
        <p:grpSpPr>
          <a:xfrm>
            <a:off x="5742958" y="6308341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E9006B-6EF1-DA4E-A1C1-7226FABDBBE2}"/>
              </a:ext>
            </a:extLst>
          </p:cNvPr>
          <p:cNvCxnSpPr/>
          <p:nvPr/>
        </p:nvCxnSpPr>
        <p:spPr>
          <a:xfrm>
            <a:off x="339944" y="591421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le 6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305508"/>
              </p:ext>
            </p:extLst>
          </p:nvPr>
        </p:nvGraphicFramePr>
        <p:xfrm>
          <a:off x="581648" y="8019445"/>
          <a:ext cx="2524017" cy="109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32305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grpSp>
        <p:nvGrpSpPr>
          <p:cNvPr id="52" name="Gruppierung 51"/>
          <p:cNvGrpSpPr/>
          <p:nvPr/>
        </p:nvGrpSpPr>
        <p:grpSpPr>
          <a:xfrm>
            <a:off x="2376947" y="2125981"/>
            <a:ext cx="627118" cy="784294"/>
            <a:chOff x="5204471" y="2955433"/>
            <a:chExt cx="627118" cy="784294"/>
          </a:xfrm>
        </p:grpSpPr>
        <p:pic>
          <p:nvPicPr>
            <p:cNvPr id="55" name="Bild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9289" y="2955433"/>
              <a:ext cx="622300" cy="406400"/>
            </a:xfrm>
            <a:prstGeom prst="rect">
              <a:avLst/>
            </a:prstGeom>
          </p:spPr>
        </p:pic>
        <p:sp>
          <p:nvSpPr>
            <p:cNvPr id="59" name="Pfeil nach links und oben 58"/>
            <p:cNvSpPr/>
            <p:nvPr/>
          </p:nvSpPr>
          <p:spPr>
            <a:xfrm flipV="1">
              <a:off x="5204471" y="3373826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pic>
        <p:nvPicPr>
          <p:cNvPr id="63" name="Bild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365" y="4272281"/>
            <a:ext cx="622300" cy="406400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5797" y="2160039"/>
            <a:ext cx="622300" cy="406400"/>
          </a:xfrm>
          <a:prstGeom prst="rect">
            <a:avLst/>
          </a:prstGeom>
        </p:spPr>
      </p:pic>
      <p:pic>
        <p:nvPicPr>
          <p:cNvPr id="73" name="Bild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5647" y="4259581"/>
            <a:ext cx="622300" cy="406400"/>
          </a:xfrm>
          <a:prstGeom prst="rect">
            <a:avLst/>
          </a:prstGeom>
        </p:spPr>
      </p:pic>
      <p:pic>
        <p:nvPicPr>
          <p:cNvPr id="76" name="Bild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90712" y="2948375"/>
            <a:ext cx="622300" cy="406400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795797" y="1835157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Vertrag</a:t>
            </a:r>
            <a:endParaRPr lang="de-DE" sz="11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2185270" y="2990857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Vergütung</a:t>
            </a:r>
            <a:endParaRPr lang="de-DE" sz="11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2193108" y="1841507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Mittel</a:t>
            </a:r>
            <a:endParaRPr lang="de-DE" sz="1100" b="1" dirty="0"/>
          </a:p>
        </p:txBody>
      </p:sp>
      <p:sp>
        <p:nvSpPr>
          <p:cNvPr id="114" name="Textfeld 113"/>
          <p:cNvSpPr txBox="1"/>
          <p:nvPr/>
        </p:nvSpPr>
        <p:spPr>
          <a:xfrm>
            <a:off x="795797" y="299925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Betrieb</a:t>
            </a:r>
            <a:endParaRPr lang="de-DE" sz="1100" b="1" dirty="0"/>
          </a:p>
        </p:txBody>
      </p:sp>
      <p:sp>
        <p:nvSpPr>
          <p:cNvPr id="117" name="Textfeld 116"/>
          <p:cNvSpPr txBox="1"/>
          <p:nvPr/>
        </p:nvSpPr>
        <p:spPr>
          <a:xfrm>
            <a:off x="2203757" y="3952583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Abschluss</a:t>
            </a:r>
            <a:endParaRPr lang="de-DE" sz="1100" b="1" dirty="0"/>
          </a:p>
        </p:txBody>
      </p:sp>
      <p:sp>
        <p:nvSpPr>
          <p:cNvPr id="118" name="Textfeld 117"/>
          <p:cNvSpPr txBox="1"/>
          <p:nvPr/>
        </p:nvSpPr>
        <p:spPr>
          <a:xfrm>
            <a:off x="795797" y="5113793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Partner</a:t>
            </a:r>
            <a:endParaRPr lang="de-DE" sz="1100" b="1" dirty="0"/>
          </a:p>
        </p:txBody>
      </p:sp>
      <p:sp>
        <p:nvSpPr>
          <p:cNvPr id="119" name="Textfeld 118"/>
          <p:cNvSpPr txBox="1"/>
          <p:nvPr/>
        </p:nvSpPr>
        <p:spPr>
          <a:xfrm>
            <a:off x="3646262" y="3796378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Sorge</a:t>
            </a:r>
            <a:endParaRPr lang="de-DE" sz="1100" b="1" dirty="0"/>
          </a:p>
        </p:txBody>
      </p:sp>
      <p:sp>
        <p:nvSpPr>
          <p:cNvPr id="120" name="Textfeld 119"/>
          <p:cNvSpPr txBox="1"/>
          <p:nvPr/>
        </p:nvSpPr>
        <p:spPr>
          <a:xfrm>
            <a:off x="5039618" y="263546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Sorgfalt</a:t>
            </a:r>
            <a:endParaRPr lang="de-DE" sz="1100" b="1" dirty="0"/>
          </a:p>
        </p:txBody>
      </p:sp>
      <p:sp>
        <p:nvSpPr>
          <p:cNvPr id="121" name="Textfeld 120"/>
          <p:cNvSpPr txBox="1"/>
          <p:nvPr/>
        </p:nvSpPr>
        <p:spPr>
          <a:xfrm>
            <a:off x="3626342" y="263546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Ausbildung</a:t>
            </a:r>
            <a:endParaRPr lang="de-DE" sz="1100" b="1" dirty="0"/>
          </a:p>
        </p:txBody>
      </p:sp>
      <p:sp>
        <p:nvSpPr>
          <p:cNvPr id="122" name="Textfeld 121"/>
          <p:cNvSpPr txBox="1"/>
          <p:nvPr/>
        </p:nvSpPr>
        <p:spPr>
          <a:xfrm>
            <a:off x="5039618" y="3815428"/>
            <a:ext cx="937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Berufsschule</a:t>
            </a:r>
            <a:endParaRPr lang="de-DE" sz="1100" b="1" dirty="0"/>
          </a:p>
        </p:txBody>
      </p:sp>
      <p:sp>
        <p:nvSpPr>
          <p:cNvPr id="123" name="Textfeld 122"/>
          <p:cNvSpPr txBox="1"/>
          <p:nvPr/>
        </p:nvSpPr>
        <p:spPr>
          <a:xfrm>
            <a:off x="783097" y="3952583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Dauer</a:t>
            </a:r>
            <a:endParaRPr lang="de-DE" sz="1100" b="1" dirty="0"/>
          </a:p>
        </p:txBody>
      </p:sp>
      <p:sp>
        <p:nvSpPr>
          <p:cNvPr id="124" name="Textfeld 123"/>
          <p:cNvSpPr txBox="1"/>
          <p:nvPr/>
        </p:nvSpPr>
        <p:spPr>
          <a:xfrm>
            <a:off x="2223370" y="5107443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Dauer</a:t>
            </a:r>
            <a:endParaRPr lang="de-DE" sz="1100" b="1" dirty="0"/>
          </a:p>
        </p:txBody>
      </p:sp>
      <p:pic>
        <p:nvPicPr>
          <p:cNvPr id="102" name="Bild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95797" y="2541039"/>
            <a:ext cx="622300" cy="406400"/>
          </a:xfrm>
          <a:prstGeom prst="rect">
            <a:avLst/>
          </a:prstGeom>
        </p:spPr>
      </p:pic>
      <p:pic>
        <p:nvPicPr>
          <p:cNvPr id="104" name="Bild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865647" y="4650175"/>
            <a:ext cx="622300" cy="406400"/>
          </a:xfrm>
          <a:prstGeom prst="rect">
            <a:avLst/>
          </a:prstGeom>
        </p:spPr>
      </p:pic>
      <p:pic>
        <p:nvPicPr>
          <p:cNvPr id="105" name="Bild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690712" y="3347955"/>
            <a:ext cx="622300" cy="406400"/>
          </a:xfrm>
          <a:prstGeom prst="rect">
            <a:avLst/>
          </a:prstGeom>
        </p:spPr>
      </p:pic>
      <p:sp>
        <p:nvSpPr>
          <p:cNvPr id="107" name="Pfeil nach links und oben 106"/>
          <p:cNvSpPr/>
          <p:nvPr/>
        </p:nvSpPr>
        <p:spPr>
          <a:xfrm flipV="1">
            <a:off x="2395127" y="4690674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367943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156126" y="733823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Dreieck 44"/>
          <p:cNvSpPr/>
          <p:nvPr/>
        </p:nvSpPr>
        <p:spPr>
          <a:xfrm flipH="1">
            <a:off x="1849815" y="733822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BAAC8D-8B42-D94A-88F1-D2C3B31C647C}"/>
              </a:ext>
            </a:extLst>
          </p:cNvPr>
          <p:cNvSpPr/>
          <p:nvPr/>
        </p:nvSpPr>
        <p:spPr>
          <a:xfrm>
            <a:off x="426888" y="3951040"/>
            <a:ext cx="57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r>
              <a:rPr lang="de-DE" sz="2000" b="1" dirty="0"/>
              <a:t/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</a:t>
            </a:r>
            <a:r>
              <a:rPr lang="de-DE" sz="2000" i="1" dirty="0" smtClean="0"/>
              <a:t> Ausbildungsmittel – </a:t>
            </a:r>
            <a:r>
              <a:rPr lang="de-DE" sz="2000" i="1" dirty="0" err="1" smtClean="0"/>
              <a:t>Aus-bil-dungs-mi-ttel</a:t>
            </a:r>
            <a:endParaRPr lang="de-DE" sz="2000" i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877AB6-0B62-1A46-88A8-3DA0CD130CA2}"/>
              </a:ext>
            </a:extLst>
          </p:cNvPr>
          <p:cNvGrpSpPr/>
          <p:nvPr/>
        </p:nvGrpSpPr>
        <p:grpSpPr>
          <a:xfrm>
            <a:off x="5817561" y="6876877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0" name="Tabelle 2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7AB738-8A4E-0047-8724-C9F18C1CE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04700"/>
              </p:ext>
            </p:extLst>
          </p:nvPr>
        </p:nvGraphicFramePr>
        <p:xfrm>
          <a:off x="489930" y="5049909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Auszubildender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verbindlich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Weisungsgebundenheit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abschließen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Ausbilder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/>
                        <a:t>Paragraf</a:t>
                      </a:r>
                      <a:endParaRPr lang="de-DE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Sorgfaltspflicht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sorgfältig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cxnSp>
        <p:nvCxnSpPr>
          <p:cNvPr id="31" name="Gerade Verbindung 3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297FA2-BB61-5A43-860D-52EBAFF01914}"/>
              </a:ext>
            </a:extLst>
          </p:cNvPr>
          <p:cNvCxnSpPr/>
          <p:nvPr/>
        </p:nvCxnSpPr>
        <p:spPr>
          <a:xfrm>
            <a:off x="405293" y="663318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899C07-3DB2-4844-8830-7DA0305A425B}"/>
              </a:ext>
            </a:extLst>
          </p:cNvPr>
          <p:cNvSpPr/>
          <p:nvPr/>
        </p:nvSpPr>
        <p:spPr>
          <a:xfrm>
            <a:off x="349635" y="6794714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r>
              <a:rPr lang="de-DE" sz="2000" b="1" dirty="0"/>
              <a:t/>
            </a:r>
            <a:br>
              <a:rPr lang="de-DE" sz="2000" b="1" dirty="0"/>
            </a:br>
            <a:endParaRPr lang="de-DE" sz="2000" b="1" dirty="0"/>
          </a:p>
        </p:txBody>
      </p:sp>
      <p:sp>
        <p:nvSpPr>
          <p:cNvPr id="50" name="Rechteck 4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DD7C8C-BFB1-EC40-BAA9-E17B5070C3D3}"/>
              </a:ext>
            </a:extLst>
          </p:cNvPr>
          <p:cNvSpPr/>
          <p:nvPr/>
        </p:nvSpPr>
        <p:spPr>
          <a:xfrm>
            <a:off x="349635" y="256723"/>
            <a:ext cx="540301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 smtClean="0"/>
              <a:t>:</a:t>
            </a:r>
          </a:p>
          <a:p>
            <a:endParaRPr lang="de-DE" sz="2000" i="1" dirty="0" smtClean="0"/>
          </a:p>
          <a:p>
            <a:r>
              <a:rPr lang="de-DE" sz="2000" i="1" dirty="0" smtClean="0"/>
              <a:t>z.B.	 </a:t>
            </a:r>
            <a:r>
              <a:rPr lang="de-DE" sz="2000" b="1" dirty="0" smtClean="0"/>
              <a:t>sorgfältig – die Sorgfalt</a:t>
            </a:r>
          </a:p>
          <a:p>
            <a:endParaRPr lang="de-DE" sz="2000" b="1" dirty="0" smtClean="0"/>
          </a:p>
          <a:p>
            <a:pPr marL="457200" lvl="2">
              <a:buFont typeface="Courier New"/>
              <a:buChar char="o"/>
            </a:pP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kündigen</a:t>
            </a:r>
          </a:p>
          <a:p>
            <a:pPr marL="457200" lvl="2"/>
            <a:endParaRPr lang="de-DE" b="1" dirty="0" smtClean="0"/>
          </a:p>
          <a:p>
            <a:pPr marL="457200" lvl="2">
              <a:buFont typeface="Courier New"/>
              <a:buChar char="o"/>
            </a:pPr>
            <a:r>
              <a:rPr lang="de-DE" b="1" dirty="0" smtClean="0"/>
              <a:t> </a:t>
            </a:r>
            <a:r>
              <a:rPr lang="de-DE" b="1" dirty="0" smtClean="0">
                <a:solidFill>
                  <a:srgbClr val="008000"/>
                </a:solidFill>
              </a:rPr>
              <a:t>verbindlich</a:t>
            </a:r>
          </a:p>
          <a:p>
            <a:pPr marL="457200" lvl="2"/>
            <a:endParaRPr lang="de-DE" b="1" dirty="0" smtClean="0"/>
          </a:p>
          <a:p>
            <a:pPr marL="457200" lvl="2">
              <a:buFont typeface="Courier New"/>
              <a:buChar char="o"/>
            </a:pP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unterschreiben</a:t>
            </a:r>
          </a:p>
          <a:p>
            <a:pPr marL="457200" lvl="2"/>
            <a:endParaRPr lang="de-DE" b="1" dirty="0" smtClean="0"/>
          </a:p>
          <a:p>
            <a:pPr marL="457200" lvl="2">
              <a:buFont typeface="Courier New"/>
              <a:buChar char="o"/>
            </a:pPr>
            <a:r>
              <a:rPr lang="de-DE" b="1" dirty="0" smtClean="0"/>
              <a:t> </a:t>
            </a:r>
            <a:r>
              <a:rPr lang="de-DE" b="1" dirty="0" smtClean="0">
                <a:solidFill>
                  <a:srgbClr val="008000"/>
                </a:solidFill>
              </a:rPr>
              <a:t>betrieblich</a:t>
            </a:r>
          </a:p>
        </p:txBody>
      </p:sp>
      <p:graphicFrame>
        <p:nvGraphicFramePr>
          <p:cNvPr id="40" name="Tabelle 3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4CE45C-1DF9-7242-9A42-B152BA4B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6635441"/>
              </p:ext>
            </p:extLst>
          </p:nvPr>
        </p:nvGraphicFramePr>
        <p:xfrm>
          <a:off x="405293" y="7614750"/>
          <a:ext cx="4829790" cy="142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der Auszubildende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</a:rPr>
                        <a:t> Sorgfaltspflicht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sorgfältig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verbindlich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ausbildungsbezogen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/>
                        <a:t>abschließen</a:t>
                      </a:r>
                      <a:endParaRPr lang="de-DE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 Weisungsgebundenheit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unterzeichnen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C8273E-875F-E643-81BD-2DA2CCB7EA08}"/>
              </a:ext>
            </a:extLst>
          </p:cNvPr>
          <p:cNvGrpSpPr/>
          <p:nvPr/>
        </p:nvGrpSpPr>
        <p:grpSpPr>
          <a:xfrm>
            <a:off x="5817561" y="4071548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48" y="370718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 smtClean="0"/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 smtClean="0"/>
              <a:t>Ausbilder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 smtClean="0"/>
              <a:t>Betriebsgeheimnis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 smtClean="0"/>
              <a:t>Berufsausbildungsvertrag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smtClean="0"/>
              <a:t>Ausbildungsmittel</a:t>
            </a:r>
            <a:endParaRPr lang="de-DE" sz="2000" b="1" smtClean="0"/>
          </a:p>
          <a:p>
            <a:pPr marL="800100" lvl="1" indent="-342900">
              <a:buFont typeface="Courier New" charset="0"/>
              <a:buChar char="o"/>
            </a:pPr>
            <a:endParaRPr lang="de-DE" sz="2000" b="1" dirty="0" smtClean="0"/>
          </a:p>
          <a:p>
            <a:pPr>
              <a:spcAft>
                <a:spcPts val="600"/>
              </a:spcAft>
            </a:pPr>
            <a:r>
              <a:rPr lang="de-DE" sz="1600" i="1" dirty="0" smtClean="0"/>
              <a:t>z.B.	 </a:t>
            </a:r>
            <a:r>
              <a:rPr lang="de-DE" sz="1600" i="1" u="sng" dirty="0"/>
              <a:t>Singular</a:t>
            </a:r>
            <a:r>
              <a:rPr lang="de-DE" sz="1600" i="1" dirty="0" smtClean="0"/>
              <a:t>: Der Ausbilder </a:t>
            </a:r>
            <a:r>
              <a:rPr lang="de-DE" sz="1600" i="1" u="sng" dirty="0" smtClean="0"/>
              <a:t>unterrichte</a:t>
            </a:r>
            <a:r>
              <a:rPr lang="de-DE" sz="1600" i="1" dirty="0" smtClean="0"/>
              <a:t>t die Auszubildenden.</a:t>
            </a:r>
          </a:p>
          <a:p>
            <a:r>
              <a:rPr lang="de-DE" sz="1600" i="1" dirty="0" smtClean="0"/>
              <a:t>	 </a:t>
            </a:r>
            <a:r>
              <a:rPr lang="de-DE" sz="1600" i="1" u="sng" dirty="0"/>
              <a:t>Plural</a:t>
            </a:r>
            <a:r>
              <a:rPr lang="de-DE" sz="1600" i="1" dirty="0" smtClean="0"/>
              <a:t>: Der Ausbilder </a:t>
            </a:r>
            <a:r>
              <a:rPr lang="de-DE" sz="1600" i="1" u="sng" dirty="0" smtClean="0"/>
              <a:t>unterrichtete</a:t>
            </a:r>
            <a:r>
              <a:rPr lang="de-DE" sz="1600" i="1" dirty="0" smtClean="0"/>
              <a:t> die Auszubildenden.</a:t>
            </a:r>
            <a:endParaRPr lang="de-DE" sz="1600" i="1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351845" y="706735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383516" y="3911877"/>
            <a:ext cx="5775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 smtClean="0"/>
          </a:p>
          <a:p>
            <a:r>
              <a:rPr lang="de-DE" sz="2000" i="1" dirty="0" smtClean="0"/>
              <a:t>z.B</a:t>
            </a:r>
            <a:r>
              <a:rPr lang="de-DE" sz="2000" i="1" dirty="0"/>
              <a:t>.</a:t>
            </a:r>
            <a:r>
              <a:rPr lang="de-DE" sz="2000" i="1" dirty="0" smtClean="0"/>
              <a:t>: Der Ausbilder erfüllt die Sorgepflicht</a:t>
            </a:r>
            <a:endParaRPr lang="de-DE" sz="2000" i="1" dirty="0"/>
          </a:p>
        </p:txBody>
      </p:sp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715729"/>
              </p:ext>
            </p:extLst>
          </p:nvPr>
        </p:nvGraphicFramePr>
        <p:xfrm>
          <a:off x="756591" y="4739741"/>
          <a:ext cx="482979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Sorgfaltspflicht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Berufsausbildungsvertrag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400" b="1" dirty="0" smtClean="0"/>
                        <a:t>Weisungsgebundenheit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 smtClean="0"/>
                        <a:t>Ausbildungsmittel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AF8262-248B-8440-A4FC-3A3986902F08}"/>
              </a:ext>
            </a:extLst>
          </p:cNvPr>
          <p:cNvSpPr/>
          <p:nvPr/>
        </p:nvSpPr>
        <p:spPr>
          <a:xfrm>
            <a:off x="351845" y="7268481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7BB2F8-3073-8D46-86D1-5FE6C2749409}"/>
              </a:ext>
            </a:extLst>
          </p:cNvPr>
          <p:cNvGrpSpPr/>
          <p:nvPr/>
        </p:nvGrpSpPr>
        <p:grpSpPr>
          <a:xfrm>
            <a:off x="5814136" y="7468536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7FC3FC-E1A9-0E4E-8184-1C6C4C40793E}"/>
              </a:ext>
            </a:extLst>
          </p:cNvPr>
          <p:cNvGrpSpPr/>
          <p:nvPr/>
        </p:nvGrpSpPr>
        <p:grpSpPr>
          <a:xfrm>
            <a:off x="5808309" y="4093749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21" name="Tabelle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4371128"/>
              </p:ext>
            </p:extLst>
          </p:nvPr>
        </p:nvGraphicFramePr>
        <p:xfrm>
          <a:off x="351845" y="7848779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Auszubildender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Ausbildungsmittel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sorgfältig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abschließen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Sorgfaltspflicht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betrieblich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4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6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z.B.: </a:t>
            </a:r>
            <a:r>
              <a:rPr lang="de-DE" sz="2000" i="1" dirty="0" err="1"/>
              <a:t>xy</a:t>
            </a:r>
            <a:r>
              <a:rPr lang="de-DE" sz="2000" i="1" dirty="0"/>
              <a:t>		Seite _____</a:t>
            </a:r>
            <a:r>
              <a:rPr lang="de-DE" sz="2000" dirty="0">
                <a:solidFill>
                  <a:srgbClr val="0070C0"/>
                </a:solidFill>
              </a:rPr>
              <a:t/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C08073-0E68-4946-892C-D3C0E11071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4827" y="5075123"/>
          <a:ext cx="561713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18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sie auf!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8380" y="534580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4D29AC-25C9-9242-BDE8-BD0DC7EF574B}"/>
              </a:ext>
            </a:extLst>
          </p:cNvPr>
          <p:cNvGrpSpPr/>
          <p:nvPr/>
        </p:nvGrpSpPr>
        <p:grpSpPr>
          <a:xfrm>
            <a:off x="5831754" y="5739399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" name="Tabel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2978FC-95CD-4147-A850-BE492E395860}"/>
              </a:ext>
            </a:extLst>
          </p:cNvPr>
          <p:cNvGraphicFramePr>
            <a:graphicFrameLocks noGrp="1"/>
          </p:cNvGraphicFramePr>
          <p:nvPr/>
        </p:nvGraphicFramePr>
        <p:xfrm>
          <a:off x="584827" y="1475535"/>
          <a:ext cx="48297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69026896"/>
                    </a:ext>
                  </a:extLst>
                </a:gridCol>
                <a:gridCol w="241489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07399454"/>
                    </a:ext>
                  </a:extLst>
                </a:gridCol>
              </a:tblGrid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e-DE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de-DE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e-DE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de-DE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57141301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44549249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87978737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32420384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0F15C2-8E2B-E04D-8731-EEB7741405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380" y="3113428"/>
          <a:ext cx="59481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92622573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4BB572-AC40-BF4A-B54B-8445BC7262D1}"/>
              </a:ext>
            </a:extLst>
          </p:cNvPr>
          <p:cNvSpPr/>
          <p:nvPr/>
        </p:nvSpPr>
        <p:spPr>
          <a:xfrm>
            <a:off x="406498" y="5739399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sp>
        <p:nvSpPr>
          <p:cNvPr id="16" name="Rechteck 15"/>
          <p:cNvSpPr/>
          <p:nvPr/>
        </p:nvSpPr>
        <p:spPr>
          <a:xfrm>
            <a:off x="478380" y="6279209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Paragrafen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verbindlich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Sorgepflicht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abschließen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Weisungsgebundenheit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Auszubildender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sorgfältig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Ausbildungsmittel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Kündigen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Sorgfaltspflicht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Betriebsgeheimnis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36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719</Words>
  <Application>Microsoft Macintosh PowerPoint</Application>
  <PresentationFormat>A4-Papier (210x297 mm)</PresentationFormat>
  <Paragraphs>236</Paragraphs>
  <Slides>13</Slides>
  <Notes>12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</cp:lastModifiedBy>
  <cp:revision>156</cp:revision>
  <cp:lastPrinted>2018-04-16T14:36:38Z</cp:lastPrinted>
  <dcterms:created xsi:type="dcterms:W3CDTF">2018-04-16T14:31:06Z</dcterms:created>
  <dcterms:modified xsi:type="dcterms:W3CDTF">2018-04-16T14:39:33Z</dcterms:modified>
</cp:coreProperties>
</file>