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3" r:id="rId2"/>
    <p:sldId id="278" r:id="rId3"/>
    <p:sldId id="277" r:id="rId4"/>
    <p:sldId id="279" r:id="rId5"/>
    <p:sldId id="265" r:id="rId6"/>
    <p:sldId id="264" r:id="rId7"/>
    <p:sldId id="271" r:id="rId8"/>
    <p:sldId id="280" r:id="rId9"/>
    <p:sldId id="281" r:id="rId10"/>
    <p:sldId id="282" r:id="rId11"/>
    <p:sldId id="283" r:id="rId12"/>
    <p:sldId id="284" r:id="rId13"/>
    <p:sldId id="285" r:id="rId1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BDBFF"/>
    <a:srgbClr val="FFEDFC"/>
    <a:srgbClr val="CDC9FF"/>
    <a:srgbClr val="FFD3A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122"/>
  </p:normalViewPr>
  <p:slideViewPr>
    <p:cSldViewPr snapToGrid="0" snapToObjects="1" showGuides="1">
      <p:cViewPr>
        <p:scale>
          <a:sx n="93" d="100"/>
          <a:sy n="93" d="100"/>
        </p:scale>
        <p:origin x="880" y="144"/>
      </p:cViewPr>
      <p:guideLst>
        <p:guide orient="horz" pos="341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t>20.02.19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96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37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8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3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416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3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t>20.02.19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t>20.02.19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t>20.02.19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t>20.02.19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t>20.02.19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t>20.02.19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t>20.02.19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t>20.02.19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t>20.02.19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t>20.02.19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t>20.02.19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t>20.02.19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72245" y="2970911"/>
            <a:ext cx="6113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</a:t>
            </a:r>
          </a:p>
          <a:p>
            <a:r>
              <a:rPr lang="de-DE" sz="2000" dirty="0"/>
              <a:t>einem Synonym in der anderen Spalte zu! Schreibe auf!</a:t>
            </a:r>
          </a:p>
          <a:p>
            <a:endParaRPr lang="de-DE" sz="20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</a:p>
          <a:p>
            <a:endParaRPr lang="de-DE" sz="20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i="1" dirty="0"/>
              <a:t> </a:t>
            </a:r>
            <a:r>
              <a:rPr lang="de-DE" sz="2000" dirty="0"/>
              <a:t>international</a:t>
            </a:r>
            <a:r>
              <a:rPr lang="de-DE" sz="2000" i="1" dirty="0"/>
              <a:t>		 Seite 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demonstrieren		</a:t>
            </a:r>
            <a:r>
              <a:rPr lang="de-DE" sz="2000" i="1" dirty="0"/>
              <a:t> Seite _____</a:t>
            </a: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die Alliierten		</a:t>
            </a:r>
            <a:r>
              <a:rPr lang="de-DE" sz="2000" i="1" dirty="0"/>
              <a:t> Seite _____ 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262706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75241" y="2847860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797E852-661C-1742-906F-C68D8037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24244"/>
              </p:ext>
            </p:extLst>
          </p:nvPr>
        </p:nvGraphicFramePr>
        <p:xfrm>
          <a:off x="508484" y="4573285"/>
          <a:ext cx="58650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verbleibend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jemandem die Schuld geben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unzufrieden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Verbündeten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verurteilen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vorübergehen/vorüberfahren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demonstrieren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Gewinner eines Krieges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ablehnen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übrig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Siegermächte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Demonstrationen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passieren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schlecht finden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Alliierten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unglücklich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Proteste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protestieren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29347" y="2850215"/>
            <a:ext cx="5403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Stei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dirty="0"/>
              <a:t>re die Ad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dirty="0"/>
              <a:t>tive!</a:t>
            </a:r>
          </a:p>
          <a:p>
            <a:br>
              <a:rPr lang="de-DE" dirty="0"/>
            </a:br>
            <a:r>
              <a:rPr lang="de-DE" dirty="0"/>
              <a:t>geschwächt  – </a:t>
            </a:r>
            <a:r>
              <a:rPr lang="de-DE" dirty="0">
                <a:solidFill>
                  <a:srgbClr val="FF0000"/>
                </a:solidFill>
              </a:rPr>
              <a:t>geschwächter</a:t>
            </a:r>
            <a:r>
              <a:rPr lang="de-DE" dirty="0"/>
              <a:t>	– </a:t>
            </a:r>
            <a:r>
              <a:rPr lang="de-DE" dirty="0">
                <a:solidFill>
                  <a:srgbClr val="FF0000"/>
                </a:solidFill>
              </a:rPr>
              <a:t>am </a:t>
            </a:r>
            <a:r>
              <a:rPr lang="de-DE" dirty="0" err="1">
                <a:solidFill>
                  <a:srgbClr val="FF0000"/>
                </a:solidFill>
              </a:rPr>
              <a:t>geschwächtesten</a:t>
            </a:r>
            <a:endParaRPr lang="de-DE" dirty="0"/>
          </a:p>
          <a:p>
            <a:endParaRPr lang="de-DE" dirty="0"/>
          </a:p>
          <a:p>
            <a:r>
              <a:rPr lang="de-DE" dirty="0"/>
              <a:t>unzufrieden – </a:t>
            </a:r>
            <a:r>
              <a:rPr lang="de-DE" dirty="0">
                <a:solidFill>
                  <a:srgbClr val="FF0000"/>
                </a:solidFill>
              </a:rPr>
              <a:t>unzufriedener</a:t>
            </a:r>
            <a:r>
              <a:rPr lang="de-DE" dirty="0"/>
              <a:t>	 –  </a:t>
            </a:r>
            <a:r>
              <a:rPr lang="de-DE" dirty="0">
                <a:solidFill>
                  <a:srgbClr val="FF0000"/>
                </a:solidFill>
              </a:rPr>
              <a:t>am unzufriedensten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29347" y="263499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32362" y="111618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18258" y="2842978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9A3CA55-DDC3-BE4A-A48B-7FE900C73DAA}"/>
              </a:ext>
            </a:extLst>
          </p:cNvPr>
          <p:cNvSpPr txBox="1">
            <a:spLocks/>
          </p:cNvSpPr>
          <p:nvPr/>
        </p:nvSpPr>
        <p:spPr>
          <a:xfrm>
            <a:off x="415244" y="265848"/>
            <a:ext cx="5833162" cy="84170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					Lösungsvorschlag</a:t>
            </a:r>
            <a:r>
              <a:rPr lang="de-DE" sz="2000" dirty="0"/>
              <a:t>	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451490-99FC-A14B-BE27-9C034EBD0EFA}"/>
              </a:ext>
            </a:extLst>
          </p:cNvPr>
          <p:cNvSpPr/>
          <p:nvPr/>
        </p:nvSpPr>
        <p:spPr>
          <a:xfrm>
            <a:off x="320114" y="4887862"/>
            <a:ext cx="6156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Bil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dirty="0"/>
              <a:t> zu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dirty="0"/>
              <a:t>men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dirty="0"/>
              <a:t>setz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dirty="0"/>
              <a:t> 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dirty="0"/>
              <a:t>(Kom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dirty="0"/>
              <a:t>si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dirty="0"/>
              <a:t>)!</a:t>
            </a:r>
            <a:br>
              <a:rPr lang="de-DE" dirty="0"/>
            </a:br>
            <a:endParaRPr lang="de-DE" i="1" dirty="0"/>
          </a:p>
          <a:p>
            <a:r>
              <a:rPr lang="de-DE" sz="1600" i="1" dirty="0"/>
              <a:t>Schreibe mit Artikel: </a:t>
            </a:r>
            <a:r>
              <a:rPr lang="de-DE" sz="1600" i="1" dirty="0">
                <a:solidFill>
                  <a:srgbClr val="FF0000"/>
                </a:solidFill>
              </a:rPr>
              <a:t>die Machtergreifung</a:t>
            </a:r>
          </a:p>
          <a:p>
            <a:endParaRPr lang="de-DE" sz="1600" i="1" dirty="0">
              <a:solidFill>
                <a:srgbClr val="FF0000"/>
              </a:solidFill>
            </a:endParaRPr>
          </a:p>
          <a:p>
            <a:r>
              <a:rPr lang="de-DE" sz="1600" i="1" dirty="0">
                <a:solidFill>
                  <a:srgbClr val="FF0000"/>
                </a:solidFill>
              </a:rPr>
              <a:t>Wirtschaft:</a:t>
            </a:r>
          </a:p>
          <a:p>
            <a:r>
              <a:rPr lang="de-DE" sz="1600" i="1" dirty="0">
                <a:solidFill>
                  <a:srgbClr val="FF0000"/>
                </a:solidFill>
              </a:rPr>
              <a:t>die Wirtschaftskrise, die Marktwirtschaft, die Planwirtschaft, die Wirtschaftszeitung</a:t>
            </a:r>
          </a:p>
          <a:p>
            <a:endParaRPr lang="de-DE" sz="1600" i="1" dirty="0">
              <a:solidFill>
                <a:srgbClr val="FF0000"/>
              </a:solidFill>
            </a:endParaRPr>
          </a:p>
          <a:p>
            <a:r>
              <a:rPr lang="de-DE" sz="1600" i="1" dirty="0">
                <a:solidFill>
                  <a:srgbClr val="FF0000"/>
                </a:solidFill>
              </a:rPr>
              <a:t>Macht:</a:t>
            </a:r>
          </a:p>
          <a:p>
            <a:r>
              <a:rPr lang="de-DE" sz="1600" i="1" dirty="0">
                <a:solidFill>
                  <a:srgbClr val="FF0000"/>
                </a:solidFill>
              </a:rPr>
              <a:t>die Siegermacht, die Besatzungsmacht, der Machtkampf, die Machtübernahme, ...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DBEC335-8E44-154B-B645-20FE15E60B47}"/>
              </a:ext>
            </a:extLst>
          </p:cNvPr>
          <p:cNvGrpSpPr/>
          <p:nvPr/>
        </p:nvGrpSpPr>
        <p:grpSpPr>
          <a:xfrm>
            <a:off x="5818258" y="4930200"/>
            <a:ext cx="644397" cy="930165"/>
            <a:chOff x="5859739" y="222439"/>
            <a:chExt cx="644397" cy="930165"/>
          </a:xfrm>
        </p:grpSpPr>
        <p:sp>
          <p:nvSpPr>
            <p:cNvPr id="18" name="Eingebuchteter Pfeil nach rechts 17">
              <a:extLst>
                <a:ext uri="{FF2B5EF4-FFF2-40B4-BE49-F238E27FC236}">
                  <a16:creationId xmlns:a16="http://schemas.microsoft.com/office/drawing/2014/main" id="{3F68D1FE-5E12-F847-B3CA-3FFA032F93D5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C7D33BF-BCFA-124A-B877-DB6BF772E93E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67180B3-F2BF-2246-8E1D-421C96D0F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057B03A0-8228-C347-A75E-468DFD543435}"/>
              </a:ext>
            </a:extLst>
          </p:cNvPr>
          <p:cNvCxnSpPr/>
          <p:nvPr/>
        </p:nvCxnSpPr>
        <p:spPr>
          <a:xfrm>
            <a:off x="429347" y="459426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DA98DA4-7BE7-9D4F-957B-C7DB586CA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19929"/>
              </p:ext>
            </p:extLst>
          </p:nvPr>
        </p:nvGraphicFramePr>
        <p:xfrm>
          <a:off x="160056" y="1340941"/>
          <a:ext cx="6537887" cy="121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118">
                  <a:extLst>
                    <a:ext uri="{9D8B030D-6E8A-4147-A177-3AD203B41FA5}">
                      <a16:colId xmlns:a16="http://schemas.microsoft.com/office/drawing/2014/main" val="4191006324"/>
                    </a:ext>
                  </a:extLst>
                </a:gridCol>
                <a:gridCol w="3233769">
                  <a:extLst>
                    <a:ext uri="{9D8B030D-6E8A-4147-A177-3AD203B41FA5}">
                      <a16:colId xmlns:a16="http://schemas.microsoft.com/office/drawing/2014/main" val="1758126332"/>
                    </a:ext>
                  </a:extLst>
                </a:gridCol>
              </a:tblGrid>
              <a:tr h="1215655">
                <a:tc>
                  <a:txBody>
                    <a:bodyPr/>
                    <a:lstStyle/>
                    <a:p>
                      <a:pPr marL="312738" lvl="1" indent="-258763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geschwächt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e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Regierung</a:t>
                      </a:r>
                    </a:p>
                    <a:p>
                      <a:pPr marL="312738" lvl="1" indent="-258763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international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Versammlung</a:t>
                      </a:r>
                    </a:p>
                    <a:p>
                      <a:pPr marL="312738" lvl="1" indent="-258763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verbleibend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Gebiete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lvl="1" indent="-219075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das unzufrieden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Volk</a:t>
                      </a:r>
                    </a:p>
                    <a:p>
                      <a:pPr marL="231775" lvl="1" indent="-219075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das wiedervereinigt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Deutschland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44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27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495858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37196"/>
              </p:ext>
            </p:extLst>
          </p:nvPr>
        </p:nvGraphicFramePr>
        <p:xfrm>
          <a:off x="322205" y="1563578"/>
          <a:ext cx="6065150" cy="3073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2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2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Notunterkunft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Notunterkünfte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Siegermacht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Siegermächte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Alliierte/ der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Aliierte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Alliierten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3363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Besatzungszone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Besatzungszonen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47664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Besatzungsmacht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Besatzungsmächte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851897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der Protest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Proteste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13893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Grenzsoldat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Grenzsoldaten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78472"/>
                  </a:ext>
                </a:extLst>
              </a:tr>
            </a:tbl>
          </a:graphicData>
        </a:graphic>
      </p:graphicFrame>
      <p:sp>
        <p:nvSpPr>
          <p:cNvPr id="130" name="Inhaltsplatzhalter 2">
            <a:extLst>
              <a:ext uri="{FF2B5EF4-FFF2-40B4-BE49-F238E27FC236}">
                <a16:creationId xmlns:a16="http://schemas.microsoft.com/office/drawing/2014/main" id="{F1C048B8-A1EA-BE45-A009-03E335C15D71}"/>
              </a:ext>
            </a:extLst>
          </p:cNvPr>
          <p:cNvSpPr txBox="1">
            <a:spLocks/>
          </p:cNvSpPr>
          <p:nvPr/>
        </p:nvSpPr>
        <p:spPr>
          <a:xfrm>
            <a:off x="322201" y="495858"/>
            <a:ext cx="5420753" cy="100837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C733F7-4884-6C46-9245-B903C8810882}"/>
              </a:ext>
            </a:extLst>
          </p:cNvPr>
          <p:cNvSpPr/>
          <p:nvPr/>
        </p:nvSpPr>
        <p:spPr>
          <a:xfrm>
            <a:off x="256402" y="4987919"/>
            <a:ext cx="5625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1600" dirty="0"/>
              <a:t>Aus welchen Wörtern bestehen die zu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1600" dirty="0"/>
              <a:t>men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1600" dirty="0"/>
              <a:t>setz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ten</a:t>
            </a:r>
            <a:r>
              <a:rPr lang="de-DE" sz="1600" dirty="0"/>
              <a:t> 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1600" dirty="0"/>
              <a:t>?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C1A3B41-105D-A644-BB0C-2C037FEE3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16573"/>
              </p:ext>
            </p:extLst>
          </p:nvPr>
        </p:nvGraphicFramePr>
        <p:xfrm>
          <a:off x="322200" y="5731785"/>
          <a:ext cx="560315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064">
                  <a:extLst>
                    <a:ext uri="{9D8B030D-6E8A-4147-A177-3AD203B41FA5}">
                      <a16:colId xmlns:a16="http://schemas.microsoft.com/office/drawing/2014/main" val="1551319743"/>
                    </a:ext>
                  </a:extLst>
                </a:gridCol>
                <a:gridCol w="201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8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Komposita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Wort - Wortart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Wort - Wortart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1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 Grenzsoldat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die Grenze - 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der Soldat - 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1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Notunterkunft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die Not - 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die Unterkunft - 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977E88F-EDC1-074F-89E6-9A51D623B9ED}"/>
              </a:ext>
            </a:extLst>
          </p:cNvPr>
          <p:cNvGrpSpPr/>
          <p:nvPr/>
        </p:nvGrpSpPr>
        <p:grpSpPr>
          <a:xfrm>
            <a:off x="5925358" y="5021511"/>
            <a:ext cx="644397" cy="930165"/>
            <a:chOff x="5859739" y="222439"/>
            <a:chExt cx="644397" cy="930165"/>
          </a:xfrm>
        </p:grpSpPr>
        <p:sp>
          <p:nvSpPr>
            <p:cNvPr id="11" name="Eingebuchteter Pfeil nach rechts 10">
              <a:extLst>
                <a:ext uri="{FF2B5EF4-FFF2-40B4-BE49-F238E27FC236}">
                  <a16:creationId xmlns:a16="http://schemas.microsoft.com/office/drawing/2014/main" id="{A7C10A18-6990-D64A-9DE9-0D2D3EA61E2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E29A9E6-A545-F64D-9E39-056B430CA8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CBF5F32-50B6-454B-8F6B-AD38A3A1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71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36141" y="357160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11685" y="3994391"/>
            <a:ext cx="622464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	die </a:t>
            </a:r>
            <a:r>
              <a:rPr lang="de-DE" sz="2000" dirty="0"/>
              <a:t>Entnazifizierung</a:t>
            </a:r>
            <a:r>
              <a:rPr lang="de-DE" sz="2000" i="1" dirty="0"/>
              <a:t> – 	</a:t>
            </a:r>
          </a:p>
          <a:p>
            <a:r>
              <a:rPr lang="de-DE" sz="2000" i="1" dirty="0"/>
              <a:t>	</a:t>
            </a:r>
            <a:r>
              <a:rPr lang="de-DE" sz="2000" i="1" dirty="0" err="1"/>
              <a:t>Ent</a:t>
            </a:r>
            <a:r>
              <a:rPr lang="de-DE" sz="2000" i="1" dirty="0"/>
              <a:t> – na – </a:t>
            </a:r>
            <a:r>
              <a:rPr lang="de-DE" sz="2000" i="1" dirty="0" err="1"/>
              <a:t>zi</a:t>
            </a:r>
            <a:r>
              <a:rPr lang="de-DE" sz="2000" i="1" dirty="0"/>
              <a:t> – </a:t>
            </a:r>
            <a:r>
              <a:rPr lang="de-DE" sz="2000" i="1" dirty="0" err="1"/>
              <a:t>fi</a:t>
            </a:r>
            <a:r>
              <a:rPr lang="de-DE" sz="2000" i="1" dirty="0"/>
              <a:t> – zier – </a:t>
            </a:r>
            <a:r>
              <a:rPr lang="de-DE" sz="2000" i="1" dirty="0" err="1"/>
              <a:t>ung</a:t>
            </a:r>
            <a:endParaRPr lang="de-DE" sz="2000" i="1" dirty="0"/>
          </a:p>
          <a:p>
            <a:endParaRPr lang="de-DE" sz="2000" i="1" dirty="0"/>
          </a:p>
          <a:p>
            <a:pPr>
              <a:lnSpc>
                <a:spcPct val="150000"/>
              </a:lnSpc>
            </a:pPr>
            <a:r>
              <a:rPr lang="de-DE" i="1" dirty="0"/>
              <a:t>die Besatzungszone:	Be – satz- </a:t>
            </a:r>
            <a:r>
              <a:rPr lang="de-DE" i="1" dirty="0" err="1"/>
              <a:t>ung</a:t>
            </a:r>
            <a:r>
              <a:rPr lang="de-DE" i="1" dirty="0"/>
              <a:t> – s – </a:t>
            </a:r>
            <a:r>
              <a:rPr lang="de-DE" i="1" dirty="0" err="1"/>
              <a:t>zo</a:t>
            </a:r>
            <a:r>
              <a:rPr lang="de-DE" i="1" dirty="0"/>
              <a:t> - ne</a:t>
            </a:r>
          </a:p>
          <a:p>
            <a:pPr>
              <a:lnSpc>
                <a:spcPct val="150000"/>
              </a:lnSpc>
            </a:pPr>
            <a:r>
              <a:rPr lang="de-DE" i="1" dirty="0"/>
              <a:t>der Arbeitskräftemangel:	Ar– </a:t>
            </a:r>
            <a:r>
              <a:rPr lang="de-DE" i="1" dirty="0" err="1"/>
              <a:t>beit</a:t>
            </a:r>
            <a:r>
              <a:rPr lang="de-DE" i="1" dirty="0"/>
              <a:t> – s – </a:t>
            </a:r>
            <a:r>
              <a:rPr lang="de-DE" i="1" dirty="0" err="1"/>
              <a:t>kräf</a:t>
            </a:r>
            <a:r>
              <a:rPr lang="de-DE" i="1" dirty="0"/>
              <a:t> - </a:t>
            </a:r>
            <a:r>
              <a:rPr lang="de-DE" i="1" dirty="0" err="1"/>
              <a:t>te</a:t>
            </a:r>
            <a:r>
              <a:rPr lang="de-DE" i="1" dirty="0"/>
              <a:t> – man - </a:t>
            </a:r>
            <a:r>
              <a:rPr lang="de-DE" i="1" dirty="0" err="1"/>
              <a:t>gel</a:t>
            </a:r>
            <a:endParaRPr lang="de-DE" i="1" dirty="0"/>
          </a:p>
          <a:p>
            <a:pPr>
              <a:lnSpc>
                <a:spcPct val="150000"/>
              </a:lnSpc>
            </a:pPr>
            <a:r>
              <a:rPr lang="de-DE" i="1" dirty="0"/>
              <a:t>die Wiedervereinigung: 	Wie- der – </a:t>
            </a:r>
            <a:r>
              <a:rPr lang="de-DE" i="1" dirty="0" err="1"/>
              <a:t>ver</a:t>
            </a:r>
            <a:r>
              <a:rPr lang="de-DE" i="1" dirty="0"/>
              <a:t> – ei – </a:t>
            </a:r>
            <a:r>
              <a:rPr lang="de-DE" i="1" dirty="0" err="1"/>
              <a:t>nig</a:t>
            </a:r>
            <a:r>
              <a:rPr lang="de-DE" i="1" dirty="0"/>
              <a:t> - </a:t>
            </a:r>
            <a:r>
              <a:rPr lang="de-DE" i="1" dirty="0" err="1"/>
              <a:t>ung</a:t>
            </a:r>
            <a:endParaRPr lang="de-DE" i="1" dirty="0"/>
          </a:p>
          <a:p>
            <a:pPr>
              <a:lnSpc>
                <a:spcPct val="150000"/>
              </a:lnSpc>
            </a:pPr>
            <a:r>
              <a:rPr lang="de-DE" i="1" dirty="0"/>
              <a:t>demonstrieren:		de – </a:t>
            </a:r>
            <a:r>
              <a:rPr lang="de-DE" i="1" dirty="0" err="1"/>
              <a:t>mon</a:t>
            </a:r>
            <a:r>
              <a:rPr lang="de-DE" i="1" dirty="0"/>
              <a:t> – </a:t>
            </a:r>
            <a:r>
              <a:rPr lang="de-DE" i="1" dirty="0" err="1"/>
              <a:t>strier</a:t>
            </a:r>
            <a:r>
              <a:rPr lang="de-DE" i="1" dirty="0"/>
              <a:t> - en</a:t>
            </a:r>
          </a:p>
          <a:p>
            <a:pPr>
              <a:lnSpc>
                <a:spcPct val="150000"/>
              </a:lnSpc>
            </a:pPr>
            <a:r>
              <a:rPr lang="de-DE" i="1" dirty="0"/>
              <a:t>blockieren:		</a:t>
            </a:r>
            <a:r>
              <a:rPr lang="de-DE" i="1" dirty="0" err="1"/>
              <a:t>blo</a:t>
            </a:r>
            <a:r>
              <a:rPr lang="de-DE" i="1" dirty="0" err="1">
                <a:solidFill>
                  <a:srgbClr val="FF0000"/>
                </a:solidFill>
              </a:rPr>
              <a:t>k</a:t>
            </a:r>
            <a:r>
              <a:rPr lang="de-DE" i="1" dirty="0"/>
              <a:t> – </a:t>
            </a:r>
            <a:r>
              <a:rPr lang="de-DE" i="1" dirty="0" err="1">
                <a:solidFill>
                  <a:srgbClr val="FF0000"/>
                </a:solidFill>
              </a:rPr>
              <a:t>k</a:t>
            </a:r>
            <a:r>
              <a:rPr lang="de-DE" i="1" dirty="0" err="1"/>
              <a:t>ier</a:t>
            </a:r>
            <a:r>
              <a:rPr lang="de-DE" i="1" dirty="0"/>
              <a:t> - en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passieren:		</a:t>
            </a:r>
            <a:r>
              <a:rPr lang="de-DE" sz="2000" i="1" dirty="0" err="1"/>
              <a:t>pas</a:t>
            </a:r>
            <a:r>
              <a:rPr lang="de-DE" sz="2000" i="1" dirty="0"/>
              <a:t> – </a:t>
            </a:r>
            <a:r>
              <a:rPr lang="de-DE" sz="2000" i="1" dirty="0" err="1"/>
              <a:t>sier</a:t>
            </a:r>
            <a:r>
              <a:rPr lang="de-DE" sz="2000" i="1" dirty="0"/>
              <a:t> - en</a:t>
            </a:r>
          </a:p>
          <a:p>
            <a:endParaRPr lang="de-DE" sz="2000" i="1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37818" y="8550966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57189" y="842891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432580" y="8561937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36089" y="3781883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8686BB1A-3F88-1545-A4ED-E9C3F1E6EFCC}"/>
              </a:ext>
            </a:extLst>
          </p:cNvPr>
          <p:cNvSpPr/>
          <p:nvPr/>
        </p:nvSpPr>
        <p:spPr>
          <a:xfrm>
            <a:off x="405293" y="166372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B050"/>
                </a:solidFill>
              </a:rPr>
              <a:t>Adjektiv</a:t>
            </a:r>
            <a:r>
              <a:rPr lang="de-DE" sz="2000" dirty="0"/>
              <a:t> oder </a:t>
            </a:r>
            <a:r>
              <a:rPr lang="de-DE" sz="2000" b="1" dirty="0">
                <a:solidFill>
                  <a:srgbClr val="FF0000"/>
                </a:solidFill>
              </a:rPr>
              <a:t>Verb</a:t>
            </a:r>
            <a:r>
              <a:rPr lang="de-DE" sz="2000" dirty="0"/>
              <a:t>? </a:t>
            </a:r>
          </a:p>
          <a:p>
            <a:r>
              <a:rPr lang="de-DE" sz="2000" dirty="0"/>
              <a:t>Unterstreiche mit der passenden Farbe.</a:t>
            </a:r>
          </a:p>
          <a:p>
            <a:endParaRPr lang="de-DE" sz="2000" dirty="0"/>
          </a:p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nun zu diesen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 </a:t>
            </a:r>
            <a:r>
              <a:rPr lang="de-DE" sz="2000" dirty="0"/>
              <a:t>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: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A8BF45CE-8B6A-E54A-8B23-A89A03B4D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06293"/>
              </p:ext>
            </p:extLst>
          </p:nvPr>
        </p:nvGraphicFramePr>
        <p:xfrm>
          <a:off x="737393" y="1590748"/>
          <a:ext cx="5604394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23850" lvl="1" indent="-311150">
                        <a:buFont typeface="Courier New" charset="0"/>
                        <a:buChar char="o"/>
                        <a:tabLst/>
                      </a:pPr>
                      <a:r>
                        <a:rPr lang="de-DE" sz="1800" b="0" i="0" dirty="0">
                          <a:solidFill>
                            <a:srgbClr val="FF0000"/>
                          </a:solidFill>
                        </a:rPr>
                        <a:t>die Schwäche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rgbClr val="FF0000"/>
                          </a:solidFill>
                        </a:rPr>
                        <a:t>die Versorgung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rgbClr val="FF0000"/>
                          </a:solidFill>
                        </a:rPr>
                        <a:t>die Station/Stationierung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i="0" dirty="0">
                          <a:solidFill>
                            <a:srgbClr val="FF0000"/>
                          </a:solidFill>
                        </a:rPr>
                        <a:t>die Verweigerung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rgbClr val="FF0000"/>
                          </a:solidFill>
                        </a:rPr>
                        <a:t>die Unzufriedenheit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rgbClr val="FF0000"/>
                          </a:solidFill>
                        </a:rPr>
                        <a:t>die Wiedervereinigung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Blockade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Demonstration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54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87830" y="378380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405295" y="667746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405295" y="6799262"/>
            <a:ext cx="5775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>
              <a:solidFill>
                <a:srgbClr val="FF0000"/>
              </a:solidFill>
            </a:endParaRPr>
          </a:p>
          <a:p>
            <a:endParaRPr lang="de-DE" sz="2000" b="1" i="1" dirty="0">
              <a:solidFill>
                <a:srgbClr val="FF0000"/>
              </a:solidFill>
            </a:endParaRPr>
          </a:p>
          <a:p>
            <a:r>
              <a:rPr lang="de-DE" sz="2000" b="1" i="1" dirty="0">
                <a:solidFill>
                  <a:srgbClr val="FF0000"/>
                </a:solidFill>
              </a:rPr>
              <a:t>Hier kontrolliert die Lehrkraft!</a:t>
            </a:r>
            <a:endParaRPr lang="de-DE" sz="2000" b="1" i="1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79349" y="4096094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55206"/>
              </p:ext>
            </p:extLst>
          </p:nvPr>
        </p:nvGraphicFramePr>
        <p:xfrm>
          <a:off x="479349" y="4811648"/>
          <a:ext cx="5328956" cy="17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Entnaz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ie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blo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ckie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/>
                        <a:t>die A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lliie</a:t>
                      </a:r>
                      <a:r>
                        <a:rPr lang="de-DE" sz="1800" b="0" dirty="0"/>
                        <a:t>rten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pa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ss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Arbeit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kr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ä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ftemangel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nn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erdeutsch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08309" y="4155942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764942" y="6883595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C9222AD5-1E62-4B4F-864F-E6FB18ED8379}"/>
              </a:ext>
            </a:extLst>
          </p:cNvPr>
          <p:cNvSpPr/>
          <p:nvPr/>
        </p:nvSpPr>
        <p:spPr>
          <a:xfrm>
            <a:off x="487830" y="371952"/>
            <a:ext cx="5993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>
                <a:solidFill>
                  <a:srgbClr val="FF0000"/>
                </a:solidFill>
              </a:rPr>
              <a:t>die Notunterkunft/die Notunterkünfte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>
                <a:solidFill>
                  <a:srgbClr val="FF0000"/>
                </a:solidFill>
              </a:rPr>
              <a:t>die Siegermacht/die Siegermächte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>
                <a:solidFill>
                  <a:srgbClr val="FF0000"/>
                </a:solidFill>
              </a:rPr>
              <a:t>die Besatzungszone/die Besatzungszonen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D3A55E6-66D8-AA46-B9B7-15990493E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72052"/>
              </p:ext>
            </p:extLst>
          </p:nvPr>
        </p:nvGraphicFramePr>
        <p:xfrm>
          <a:off x="390423" y="7369621"/>
          <a:ext cx="518178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versorgen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blockieren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verweigern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organisieren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verurteilen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ablehnen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demonstrieren         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BDC585C-C101-0744-86EB-7E707F2626B9}"/>
              </a:ext>
            </a:extLst>
          </p:cNvPr>
          <p:cNvSpPr txBox="1"/>
          <p:nvPr/>
        </p:nvSpPr>
        <p:spPr>
          <a:xfrm>
            <a:off x="390423" y="2263175"/>
            <a:ext cx="6382901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z.B.: 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Singular</a:t>
            </a:r>
            <a:r>
              <a:rPr lang="de-DE" i="1" dirty="0"/>
              <a:t>: Es war </a:t>
            </a:r>
            <a:r>
              <a:rPr lang="de-DE" b="1" i="1" dirty="0"/>
              <a:t>der</a:t>
            </a:r>
            <a:r>
              <a:rPr lang="de-DE" i="1" dirty="0"/>
              <a:t> erste </a:t>
            </a:r>
            <a:r>
              <a:rPr lang="de-DE" b="1" i="1" dirty="0"/>
              <a:t>Protest</a:t>
            </a:r>
            <a:r>
              <a:rPr lang="de-DE" i="1" dirty="0"/>
              <a:t> gegen die innerdeutsche Grenze.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Plural:</a:t>
            </a:r>
            <a:r>
              <a:rPr lang="de-DE" i="1" dirty="0"/>
              <a:t> </a:t>
            </a:r>
            <a:r>
              <a:rPr lang="de-DE" b="1" i="1" dirty="0"/>
              <a:t>Die Proteste </a:t>
            </a:r>
            <a:r>
              <a:rPr lang="de-DE" i="1" dirty="0"/>
              <a:t>gegen die innerdeutsche Grenze nahmen zu.</a:t>
            </a:r>
          </a:p>
        </p:txBody>
      </p:sp>
    </p:spTree>
    <p:extLst>
      <p:ext uri="{BB962C8B-B14F-4D97-AF65-F5344CB8AC3E}">
        <p14:creationId xmlns:p14="http://schemas.microsoft.com/office/powerpoint/2010/main" val="371481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9567" y="483918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055311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562118" y="5388927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BAA27AF-CC8C-5247-8E46-ECDD27F8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25930"/>
              </p:ext>
            </p:extLst>
          </p:nvPr>
        </p:nvGraphicFramePr>
        <p:xfrm>
          <a:off x="782040" y="1379455"/>
          <a:ext cx="5536873" cy="185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76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sowjetische Zone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französische Zone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6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Demonstrationen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das Volk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4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britische Zone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Wiedervereinigung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632"/>
                  </a:ext>
                </a:extLst>
              </a:tr>
              <a:tr h="361767">
                <a:tc gridSpan="2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1AE6F6F9-3D6A-A146-9818-8D3F247F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70010"/>
              </p:ext>
            </p:extLst>
          </p:nvPr>
        </p:nvGraphicFramePr>
        <p:xfrm>
          <a:off x="416122" y="3035243"/>
          <a:ext cx="6025756" cy="16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63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Besatzungszonen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Mauerfall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B04D82DA-1ED5-384B-8AE7-5100299D847D}"/>
              </a:ext>
            </a:extLst>
          </p:cNvPr>
          <p:cNvSpPr/>
          <p:nvPr/>
        </p:nvSpPr>
        <p:spPr>
          <a:xfrm>
            <a:off x="268930" y="6038508"/>
            <a:ext cx="643212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Nach dem 2. Weltkrieg begann Deutschland mit der ... . Die Kriegsverbrecher verloren ihre Ämter und mussten vor Gericht.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Die vier Siegermächte teilten Deutschland in vier ... ein.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Bei der ... entschieden die Alliierten die Aufteilung Deutschlands.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Die ... Grenze verlief auch durch Berlin.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Deutschland wurde im Jahr 1989 ... 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29347" y="2850215"/>
            <a:ext cx="5403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Stei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dirty="0"/>
              <a:t>re die Ad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dirty="0"/>
              <a:t>tive!</a:t>
            </a:r>
          </a:p>
          <a:p>
            <a:br>
              <a:rPr lang="de-DE" dirty="0"/>
            </a:br>
            <a:r>
              <a:rPr lang="de-DE" dirty="0"/>
              <a:t>geschwächt  –			–</a:t>
            </a:r>
          </a:p>
          <a:p>
            <a:endParaRPr lang="de-DE" dirty="0"/>
          </a:p>
          <a:p>
            <a:r>
              <a:rPr lang="de-DE" dirty="0"/>
              <a:t>unzufrieden – 			 –  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29347" y="263499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618416" y="915735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001550" y="929829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18258" y="2842978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9A3CA55-DDC3-BE4A-A48B-7FE900C73DAA}"/>
              </a:ext>
            </a:extLst>
          </p:cNvPr>
          <p:cNvSpPr txBox="1">
            <a:spLocks/>
          </p:cNvSpPr>
          <p:nvPr/>
        </p:nvSpPr>
        <p:spPr>
          <a:xfrm>
            <a:off x="415244" y="265848"/>
            <a:ext cx="5833162" cy="167641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r>
              <a:rPr lang="de-DE" sz="1800" i="1" dirty="0"/>
              <a:t>z.B.: britisch – die britisch</a:t>
            </a:r>
            <a:r>
              <a:rPr lang="de-DE" sz="1800" i="1" u="sng" dirty="0">
                <a:solidFill>
                  <a:srgbClr val="00B050"/>
                </a:solidFill>
              </a:rPr>
              <a:t>e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>
                <a:solidFill>
                  <a:srgbClr val="0070C0"/>
                </a:solidFill>
              </a:rPr>
              <a:t>Besatzungszone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451490-99FC-A14B-BE27-9C034EBD0EFA}"/>
              </a:ext>
            </a:extLst>
          </p:cNvPr>
          <p:cNvSpPr/>
          <p:nvPr/>
        </p:nvSpPr>
        <p:spPr>
          <a:xfrm>
            <a:off x="320114" y="4887862"/>
            <a:ext cx="5403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Bil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dirty="0"/>
              <a:t> zu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dirty="0"/>
              <a:t>men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dirty="0"/>
              <a:t>setz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dirty="0"/>
              <a:t> 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dirty="0"/>
              <a:t>(Kom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dirty="0"/>
              <a:t>si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dirty="0"/>
              <a:t>)!</a:t>
            </a:r>
            <a:br>
              <a:rPr lang="de-DE" dirty="0"/>
            </a:br>
            <a:endParaRPr lang="de-DE" i="1" dirty="0"/>
          </a:p>
          <a:p>
            <a:r>
              <a:rPr lang="de-DE" sz="1600" i="1" dirty="0"/>
              <a:t>Schreibe mit Artikel: </a:t>
            </a:r>
            <a:r>
              <a:rPr lang="de-DE" sz="1600" i="1" dirty="0">
                <a:solidFill>
                  <a:srgbClr val="FF0000"/>
                </a:solidFill>
              </a:rPr>
              <a:t>die Machtergreifung</a:t>
            </a: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r>
              <a:rPr lang="de-DE" sz="1600" i="1" dirty="0">
                <a:solidFill>
                  <a:srgbClr val="FF0000"/>
                </a:solidFill>
              </a:rPr>
              <a:t>Finde jeweils weitere zusammengesetzte Nomen.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DBEC335-8E44-154B-B645-20FE15E60B47}"/>
              </a:ext>
            </a:extLst>
          </p:cNvPr>
          <p:cNvGrpSpPr/>
          <p:nvPr/>
        </p:nvGrpSpPr>
        <p:grpSpPr>
          <a:xfrm>
            <a:off x="5818258" y="4930200"/>
            <a:ext cx="644397" cy="930165"/>
            <a:chOff x="5859739" y="222439"/>
            <a:chExt cx="644397" cy="930165"/>
          </a:xfrm>
        </p:grpSpPr>
        <p:sp>
          <p:nvSpPr>
            <p:cNvPr id="18" name="Eingebuchteter Pfeil nach rechts 17">
              <a:extLst>
                <a:ext uri="{FF2B5EF4-FFF2-40B4-BE49-F238E27FC236}">
                  <a16:creationId xmlns:a16="http://schemas.microsoft.com/office/drawing/2014/main" id="{3F68D1FE-5E12-F847-B3CA-3FFA032F93D5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C7D33BF-BCFA-124A-B877-DB6BF772E93E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67180B3-F2BF-2246-8E1D-421C96D0F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21" name="Gruppierung 5">
            <a:extLst>
              <a:ext uri="{FF2B5EF4-FFF2-40B4-BE49-F238E27FC236}">
                <a16:creationId xmlns:a16="http://schemas.microsoft.com/office/drawing/2014/main" id="{273F1A3D-F788-6A42-AB55-9804B9C6187F}"/>
              </a:ext>
            </a:extLst>
          </p:cNvPr>
          <p:cNvGrpSpPr/>
          <p:nvPr/>
        </p:nvGrpSpPr>
        <p:grpSpPr>
          <a:xfrm>
            <a:off x="415244" y="6138512"/>
            <a:ext cx="2670266" cy="1520725"/>
            <a:chOff x="-2457646" y="1662585"/>
            <a:chExt cx="2670266" cy="1520725"/>
          </a:xfrm>
        </p:grpSpPr>
        <p:grpSp>
          <p:nvGrpSpPr>
            <p:cNvPr id="22" name="Gruppierung 87">
              <a:extLst>
                <a:ext uri="{FF2B5EF4-FFF2-40B4-BE49-F238E27FC236}">
                  <a16:creationId xmlns:a16="http://schemas.microsoft.com/office/drawing/2014/main" id="{8F2A1F20-DFD0-3D4C-A6EE-8BA4712F6F7B}"/>
                </a:ext>
              </a:extLst>
            </p:cNvPr>
            <p:cNvGrpSpPr/>
            <p:nvPr/>
          </p:nvGrpSpPr>
          <p:grpSpPr>
            <a:xfrm>
              <a:off x="-2457646" y="1662585"/>
              <a:ext cx="2670266" cy="1520725"/>
              <a:chOff x="541914" y="7079647"/>
              <a:chExt cx="3213595" cy="183015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9C19EBE-66E9-DC42-8EE7-E3A0A09D8345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EDD3176-A2C7-5047-A964-18DE379D493F}"/>
                  </a:ext>
                </a:extLst>
              </p:cNvPr>
              <p:cNvSpPr txBox="1"/>
              <p:nvPr/>
            </p:nvSpPr>
            <p:spPr>
              <a:xfrm>
                <a:off x="1485303" y="7784619"/>
                <a:ext cx="1217447" cy="37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Wirtschaf</a:t>
                </a:r>
                <a:r>
                  <a:rPr lang="de-DE" sz="1200" b="1" dirty="0"/>
                  <a:t>t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47067FF-4110-0F46-8472-8B2D3BBD9A65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Krise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F61C479-BD37-C84B-A915-851485B7C83F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Plan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DCF3182-C1B4-C048-95F4-7EE36E54C964}"/>
                  </a:ext>
                </a:extLst>
              </p:cNvPr>
              <p:cNvSpPr txBox="1"/>
              <p:nvPr/>
            </p:nvSpPr>
            <p:spPr>
              <a:xfrm>
                <a:off x="2208274" y="7079647"/>
                <a:ext cx="1481959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Markt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2014249A-9C94-6043-A56E-C8B37B1AF312}"/>
                  </a:ext>
                </a:extLst>
              </p:cNvPr>
              <p:cNvSpPr txBox="1"/>
              <p:nvPr/>
            </p:nvSpPr>
            <p:spPr>
              <a:xfrm>
                <a:off x="2222024" y="8465321"/>
                <a:ext cx="1533485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Zeitung</a:t>
                </a:r>
              </a:p>
            </p:txBody>
          </p:sp>
        </p:grpSp>
        <p:sp>
          <p:nvSpPr>
            <p:cNvPr id="24" name="Pfeil nach links und oben 23">
              <a:extLst>
                <a:ext uri="{FF2B5EF4-FFF2-40B4-BE49-F238E27FC236}">
                  <a16:creationId xmlns:a16="http://schemas.microsoft.com/office/drawing/2014/main" id="{1DA5E703-0566-E541-BD01-71CA957C8B49}"/>
                </a:ext>
              </a:extLst>
            </p:cNvPr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5" name="Pfeil nach links und oben 24">
              <a:extLst>
                <a:ext uri="{FF2B5EF4-FFF2-40B4-BE49-F238E27FC236}">
                  <a16:creationId xmlns:a16="http://schemas.microsoft.com/office/drawing/2014/main" id="{DD40A1F6-6B7A-C74C-90AB-D2F55F5FEDE9}"/>
                </a:ext>
              </a:extLst>
            </p:cNvPr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6" name="Pfeil nach links und oben 25">
              <a:extLst>
                <a:ext uri="{FF2B5EF4-FFF2-40B4-BE49-F238E27FC236}">
                  <a16:creationId xmlns:a16="http://schemas.microsoft.com/office/drawing/2014/main" id="{4E8AE622-CDA6-DE4B-AC48-4A2CCFDCBB18}"/>
                </a:ext>
              </a:extLst>
            </p:cNvPr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7" name="Pfeil nach links und oben 26">
              <a:extLst>
                <a:ext uri="{FF2B5EF4-FFF2-40B4-BE49-F238E27FC236}">
                  <a16:creationId xmlns:a16="http://schemas.microsoft.com/office/drawing/2014/main" id="{6FD31AC6-3853-BA4A-92C2-692AAD3EAC4E}"/>
                </a:ext>
              </a:extLst>
            </p:cNvPr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34" name="Gruppierung 7">
            <a:extLst>
              <a:ext uri="{FF2B5EF4-FFF2-40B4-BE49-F238E27FC236}">
                <a16:creationId xmlns:a16="http://schemas.microsoft.com/office/drawing/2014/main" id="{6072258A-254E-C44F-9283-3174BDD67028}"/>
              </a:ext>
            </a:extLst>
          </p:cNvPr>
          <p:cNvGrpSpPr/>
          <p:nvPr/>
        </p:nvGrpSpPr>
        <p:grpSpPr>
          <a:xfrm>
            <a:off x="3302347" y="6111844"/>
            <a:ext cx="2766287" cy="1536892"/>
            <a:chOff x="-2460768" y="4340789"/>
            <a:chExt cx="2766287" cy="1536892"/>
          </a:xfrm>
        </p:grpSpPr>
        <p:grpSp>
          <p:nvGrpSpPr>
            <p:cNvPr id="35" name="Gruppierung 78">
              <a:extLst>
                <a:ext uri="{FF2B5EF4-FFF2-40B4-BE49-F238E27FC236}">
                  <a16:creationId xmlns:a16="http://schemas.microsoft.com/office/drawing/2014/main" id="{2E919738-270D-EF42-9B3E-9309D57C1B0F}"/>
                </a:ext>
              </a:extLst>
            </p:cNvPr>
            <p:cNvGrpSpPr/>
            <p:nvPr/>
          </p:nvGrpSpPr>
          <p:grpSpPr>
            <a:xfrm>
              <a:off x="-2460768" y="4340789"/>
              <a:ext cx="2766287" cy="1536892"/>
              <a:chOff x="541914" y="7079647"/>
              <a:chExt cx="3283057" cy="182399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E952D59-10F1-F647-B4D8-AF84134704BF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58A2DD00-924C-CD49-9837-FCF18AAF9436}"/>
                  </a:ext>
                </a:extLst>
              </p:cNvPr>
              <p:cNvSpPr txBox="1"/>
              <p:nvPr/>
            </p:nvSpPr>
            <p:spPr>
              <a:xfrm>
                <a:off x="1536862" y="7761761"/>
                <a:ext cx="1097586" cy="401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Macht</a:t>
                </a: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D15329F4-3885-B440-B017-BED35365BF4A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Sieger</a:t>
                </a:r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51029600-992F-3B48-9B4A-846609CBC39D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Kampf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0C6DA53C-1CD0-B74A-B078-F1455E6D02CB}"/>
                  </a:ext>
                </a:extLst>
              </p:cNvPr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Besatzung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DD4C455-FB6A-1948-AD2D-3BA303C919E4}"/>
                  </a:ext>
                </a:extLst>
              </p:cNvPr>
              <p:cNvSpPr txBox="1"/>
              <p:nvPr/>
            </p:nvSpPr>
            <p:spPr>
              <a:xfrm>
                <a:off x="2222024" y="8465318"/>
                <a:ext cx="1602947" cy="40179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Übernahme</a:t>
                </a:r>
              </a:p>
            </p:txBody>
          </p:sp>
        </p:grpSp>
        <p:pic>
          <p:nvPicPr>
            <p:cNvPr id="36" name="Bild 102">
              <a:extLst>
                <a:ext uri="{FF2B5EF4-FFF2-40B4-BE49-F238E27FC236}">
                  <a16:creationId xmlns:a16="http://schemas.microsoft.com/office/drawing/2014/main" id="{02E5E36D-5C71-F24B-B167-51EA05A8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27404" y="4709427"/>
              <a:ext cx="622300" cy="406400"/>
            </a:xfrm>
            <a:prstGeom prst="rect">
              <a:avLst/>
            </a:prstGeom>
          </p:spPr>
        </p:pic>
        <p:sp>
          <p:nvSpPr>
            <p:cNvPr id="37" name="Pfeil nach links und oben 36">
              <a:extLst>
                <a:ext uri="{FF2B5EF4-FFF2-40B4-BE49-F238E27FC236}">
                  <a16:creationId xmlns:a16="http://schemas.microsoft.com/office/drawing/2014/main" id="{28508894-E2BA-B746-B7D2-1D57F36A7907}"/>
                </a:ext>
              </a:extLst>
            </p:cNvPr>
            <p:cNvSpPr/>
            <p:nvPr/>
          </p:nvSpPr>
          <p:spPr>
            <a:xfrm flipV="1">
              <a:off x="-732222" y="512782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8" name="Pfeil nach links und oben 37">
              <a:extLst>
                <a:ext uri="{FF2B5EF4-FFF2-40B4-BE49-F238E27FC236}">
                  <a16:creationId xmlns:a16="http://schemas.microsoft.com/office/drawing/2014/main" id="{D886E6ED-675C-0A49-8D14-92B7C1C9538A}"/>
                </a:ext>
              </a:extLst>
            </p:cNvPr>
            <p:cNvSpPr/>
            <p:nvPr/>
          </p:nvSpPr>
          <p:spPr>
            <a:xfrm flipH="1" flipV="1">
              <a:off x="-2157246" y="5093465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9" name="Pfeil nach links und oben 38">
              <a:extLst>
                <a:ext uri="{FF2B5EF4-FFF2-40B4-BE49-F238E27FC236}">
                  <a16:creationId xmlns:a16="http://schemas.microsoft.com/office/drawing/2014/main" id="{03CD164E-B4FB-7440-B4FA-DC95A2DC7D4C}"/>
                </a:ext>
              </a:extLst>
            </p:cNvPr>
            <p:cNvSpPr/>
            <p:nvPr/>
          </p:nvSpPr>
          <p:spPr>
            <a:xfrm flipH="1">
              <a:off x="-2164301" y="4718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057B03A0-8228-C347-A75E-468DFD543435}"/>
              </a:ext>
            </a:extLst>
          </p:cNvPr>
          <p:cNvCxnSpPr/>
          <p:nvPr/>
        </p:nvCxnSpPr>
        <p:spPr>
          <a:xfrm>
            <a:off x="429347" y="459426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DA98DA4-7BE7-9D4F-957B-C7DB586CA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00366"/>
              </p:ext>
            </p:extLst>
          </p:nvPr>
        </p:nvGraphicFramePr>
        <p:xfrm>
          <a:off x="400995" y="1604474"/>
          <a:ext cx="5239828" cy="9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914">
                  <a:extLst>
                    <a:ext uri="{9D8B030D-6E8A-4147-A177-3AD203B41FA5}">
                      <a16:colId xmlns:a16="http://schemas.microsoft.com/office/drawing/2014/main" val="4191006324"/>
                    </a:ext>
                  </a:extLst>
                </a:gridCol>
                <a:gridCol w="2619914">
                  <a:extLst>
                    <a:ext uri="{9D8B030D-6E8A-4147-A177-3AD203B41FA5}">
                      <a16:colId xmlns:a16="http://schemas.microsoft.com/office/drawing/2014/main" val="1758126332"/>
                    </a:ext>
                  </a:extLst>
                </a:gridCol>
              </a:tblGrid>
              <a:tr h="918760">
                <a:tc>
                  <a:txBody>
                    <a:bodyPr/>
                    <a:lstStyle/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geschwächt</a:t>
                      </a:r>
                    </a:p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international</a:t>
                      </a:r>
                    </a:p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verbleibend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4688" lvl="1" indent="-33178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unzufrieden</a:t>
                      </a:r>
                    </a:p>
                    <a:p>
                      <a:pPr marL="674688" lvl="1" indent="-33178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wiedervereinigt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44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495858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45754"/>
              </p:ext>
            </p:extLst>
          </p:nvPr>
        </p:nvGraphicFramePr>
        <p:xfrm>
          <a:off x="322205" y="1563578"/>
          <a:ext cx="6065150" cy="3073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2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2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Notunterkunft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Siegermächte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Alliierten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3363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Besatzungszone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47664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Besatzungsmächte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851897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Proteste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13893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Grenzsoldat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78472"/>
                  </a:ext>
                </a:extLst>
              </a:tr>
            </a:tbl>
          </a:graphicData>
        </a:graphic>
      </p:graphicFrame>
      <p:sp>
        <p:nvSpPr>
          <p:cNvPr id="130" name="Inhaltsplatzhalter 2">
            <a:extLst>
              <a:ext uri="{FF2B5EF4-FFF2-40B4-BE49-F238E27FC236}">
                <a16:creationId xmlns:a16="http://schemas.microsoft.com/office/drawing/2014/main" id="{F1C048B8-A1EA-BE45-A009-03E335C15D71}"/>
              </a:ext>
            </a:extLst>
          </p:cNvPr>
          <p:cNvSpPr txBox="1">
            <a:spLocks/>
          </p:cNvSpPr>
          <p:nvPr/>
        </p:nvSpPr>
        <p:spPr>
          <a:xfrm>
            <a:off x="322201" y="495858"/>
            <a:ext cx="5420753" cy="100837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C733F7-4884-6C46-9245-B903C8810882}"/>
              </a:ext>
            </a:extLst>
          </p:cNvPr>
          <p:cNvSpPr/>
          <p:nvPr/>
        </p:nvSpPr>
        <p:spPr>
          <a:xfrm>
            <a:off x="256402" y="4987919"/>
            <a:ext cx="5625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1600" dirty="0"/>
              <a:t>Aus welchen Wörtern bestehen die zu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1600" dirty="0"/>
              <a:t>men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1600" dirty="0"/>
              <a:t>setz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ten</a:t>
            </a:r>
            <a:r>
              <a:rPr lang="de-DE" sz="1600" dirty="0"/>
              <a:t> 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1600" dirty="0"/>
              <a:t>?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C1A3B41-105D-A644-BB0C-2C037FEE3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00944"/>
              </p:ext>
            </p:extLst>
          </p:nvPr>
        </p:nvGraphicFramePr>
        <p:xfrm>
          <a:off x="322201" y="5731785"/>
          <a:ext cx="522220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35">
                  <a:extLst>
                    <a:ext uri="{9D8B030D-6E8A-4147-A177-3AD203B41FA5}">
                      <a16:colId xmlns:a16="http://schemas.microsoft.com/office/drawing/2014/main" val="1551319743"/>
                    </a:ext>
                  </a:extLst>
                </a:gridCol>
                <a:gridCol w="174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8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Komposita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Wort - Wortart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Wort - Wortart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1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 Grenzsoldat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1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Notunterkunft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977E88F-EDC1-074F-89E6-9A51D623B9ED}"/>
              </a:ext>
            </a:extLst>
          </p:cNvPr>
          <p:cNvGrpSpPr/>
          <p:nvPr/>
        </p:nvGrpSpPr>
        <p:grpSpPr>
          <a:xfrm>
            <a:off x="5925358" y="5021511"/>
            <a:ext cx="644397" cy="930165"/>
            <a:chOff x="5859739" y="222439"/>
            <a:chExt cx="644397" cy="930165"/>
          </a:xfrm>
        </p:grpSpPr>
        <p:sp>
          <p:nvSpPr>
            <p:cNvPr id="11" name="Eingebuchteter Pfeil nach rechts 10">
              <a:extLst>
                <a:ext uri="{FF2B5EF4-FFF2-40B4-BE49-F238E27FC236}">
                  <a16:creationId xmlns:a16="http://schemas.microsoft.com/office/drawing/2014/main" id="{A7C10A18-6990-D64A-9DE9-0D2D3EA61E2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E29A9E6-A545-F64D-9E39-056B430CA8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CBF5F32-50B6-454B-8F6B-AD38A3A1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3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36141" y="357160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11685" y="3994391"/>
            <a:ext cx="57754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	die </a:t>
            </a:r>
            <a:r>
              <a:rPr lang="de-DE" sz="2000" dirty="0"/>
              <a:t>Entnazifizierung</a:t>
            </a:r>
            <a:r>
              <a:rPr lang="de-DE" sz="2000" i="1" dirty="0"/>
              <a:t> – 	</a:t>
            </a:r>
          </a:p>
          <a:p>
            <a:r>
              <a:rPr lang="de-DE" sz="2000" i="1" dirty="0"/>
              <a:t>	</a:t>
            </a:r>
            <a:r>
              <a:rPr lang="de-DE" sz="2000" i="1" dirty="0" err="1"/>
              <a:t>Ent</a:t>
            </a:r>
            <a:r>
              <a:rPr lang="de-DE" sz="2000" i="1" dirty="0"/>
              <a:t> – na – </a:t>
            </a:r>
            <a:r>
              <a:rPr lang="de-DE" sz="2000" i="1" dirty="0" err="1"/>
              <a:t>zi</a:t>
            </a:r>
            <a:r>
              <a:rPr lang="de-DE" sz="2000" i="1" dirty="0"/>
              <a:t> – </a:t>
            </a:r>
            <a:r>
              <a:rPr lang="de-DE" sz="2000" i="1" dirty="0" err="1"/>
              <a:t>fi</a:t>
            </a:r>
            <a:r>
              <a:rPr lang="de-DE" sz="2000" i="1" dirty="0"/>
              <a:t> – zier – </a:t>
            </a:r>
            <a:r>
              <a:rPr lang="de-DE" sz="2000" i="1" dirty="0" err="1"/>
              <a:t>ung</a:t>
            </a:r>
            <a:endParaRPr lang="de-DE" sz="2000" i="1" dirty="0"/>
          </a:p>
          <a:p>
            <a:endParaRPr lang="de-DE" sz="2000" i="1" dirty="0"/>
          </a:p>
          <a:p>
            <a:pPr>
              <a:lnSpc>
                <a:spcPct val="150000"/>
              </a:lnSpc>
            </a:pPr>
            <a:r>
              <a:rPr lang="de-DE" sz="2000" i="1" dirty="0"/>
              <a:t>die Besatzungszone: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der Arbeitskräftemangel: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die Wiedervereinigung: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demonstrieren: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blockieren: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passieren:</a:t>
            </a:r>
          </a:p>
          <a:p>
            <a:endParaRPr lang="de-DE" sz="2000" i="1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37818" y="8550966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57189" y="842891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432580" y="8561937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36089" y="3781883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8686BB1A-3F88-1545-A4ED-E9C3F1E6EFCC}"/>
              </a:ext>
            </a:extLst>
          </p:cNvPr>
          <p:cNvSpPr/>
          <p:nvPr/>
        </p:nvSpPr>
        <p:spPr>
          <a:xfrm>
            <a:off x="405293" y="166372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B050"/>
                </a:solidFill>
              </a:rPr>
              <a:t>Adjektiv</a:t>
            </a:r>
            <a:r>
              <a:rPr lang="de-DE" sz="2000" dirty="0"/>
              <a:t> oder </a:t>
            </a:r>
            <a:r>
              <a:rPr lang="de-DE" sz="2000" b="1" dirty="0">
                <a:solidFill>
                  <a:srgbClr val="FF0000"/>
                </a:solidFill>
              </a:rPr>
              <a:t>Verb</a:t>
            </a:r>
            <a:r>
              <a:rPr lang="de-DE" sz="2000" dirty="0"/>
              <a:t>? </a:t>
            </a:r>
          </a:p>
          <a:p>
            <a:r>
              <a:rPr lang="de-DE" sz="2000" dirty="0"/>
              <a:t>Unterstreiche mit der passenden Farbe.</a:t>
            </a:r>
          </a:p>
          <a:p>
            <a:endParaRPr lang="de-DE" sz="2000" dirty="0"/>
          </a:p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nun zu diesen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 </a:t>
            </a:r>
            <a:r>
              <a:rPr lang="de-DE" sz="2000" dirty="0"/>
              <a:t>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: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A8BF45CE-8B6A-E54A-8B23-A89A03B4D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88018"/>
              </p:ext>
            </p:extLst>
          </p:nvPr>
        </p:nvGraphicFramePr>
        <p:xfrm>
          <a:off x="737393" y="1590748"/>
          <a:ext cx="482979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23850" lvl="1" indent="-311150">
                        <a:buFont typeface="Courier New" charset="0"/>
                        <a:buChar char="o"/>
                        <a:tabLst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geschwächt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versorgen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stationieren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verweigern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unzufrieden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wiedervereinigt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blockieren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demonstrieren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6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87830" y="378380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405295" y="667746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405295" y="6799262"/>
            <a:ext cx="5775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r>
              <a:rPr lang="de-DE" sz="2000" i="1" dirty="0"/>
              <a:t>z.B.: Die Amerikaner versorgten die Menschen in Berlin mit Carepaketen.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79349" y="4096094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81464"/>
              </p:ext>
            </p:extLst>
          </p:nvPr>
        </p:nvGraphicFramePr>
        <p:xfrm>
          <a:off x="479349" y="4811648"/>
          <a:ext cx="5328956" cy="17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Entnazifizierung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blockieren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/>
                        <a:t>die Alliierten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passieren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Arbeitskräftemangel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innerdeutsch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08309" y="4155942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764942" y="6883595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C9222AD5-1E62-4B4F-864F-E6FB18ED8379}"/>
              </a:ext>
            </a:extLst>
          </p:cNvPr>
          <p:cNvSpPr/>
          <p:nvPr/>
        </p:nvSpPr>
        <p:spPr>
          <a:xfrm>
            <a:off x="487830" y="371952"/>
            <a:ext cx="5993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die Notunterkunft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die Siegermacht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die Besatzungszone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D3A55E6-66D8-AA46-B9B7-15990493E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37433"/>
              </p:ext>
            </p:extLst>
          </p:nvPr>
        </p:nvGraphicFramePr>
        <p:xfrm>
          <a:off x="390423" y="7369621"/>
          <a:ext cx="518178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versorgen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blockieren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verweigern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organisieren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verurteilen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ablehnen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demonstrieren         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BDC585C-C101-0744-86EB-7E707F2626B9}"/>
              </a:ext>
            </a:extLst>
          </p:cNvPr>
          <p:cNvSpPr txBox="1"/>
          <p:nvPr/>
        </p:nvSpPr>
        <p:spPr>
          <a:xfrm>
            <a:off x="390423" y="2263175"/>
            <a:ext cx="6382901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z.B.: 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Singular</a:t>
            </a:r>
            <a:r>
              <a:rPr lang="de-DE" i="1" dirty="0"/>
              <a:t>: Es war </a:t>
            </a:r>
            <a:r>
              <a:rPr lang="de-DE" b="1" i="1" dirty="0"/>
              <a:t>der</a:t>
            </a:r>
            <a:r>
              <a:rPr lang="de-DE" i="1" dirty="0"/>
              <a:t> erste </a:t>
            </a:r>
            <a:r>
              <a:rPr lang="de-DE" b="1" i="1" dirty="0"/>
              <a:t>Protest</a:t>
            </a:r>
            <a:r>
              <a:rPr lang="de-DE" i="1" dirty="0"/>
              <a:t> gegen die innerdeutsche Grenze.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Plural:</a:t>
            </a:r>
            <a:r>
              <a:rPr lang="de-DE" i="1" dirty="0"/>
              <a:t> </a:t>
            </a:r>
            <a:r>
              <a:rPr lang="de-DE" b="1" i="1" dirty="0"/>
              <a:t>Die Proteste </a:t>
            </a:r>
            <a:r>
              <a:rPr lang="de-DE" i="1" dirty="0"/>
              <a:t>gegen die innerdeutsche Grenze nahmen zu.</a:t>
            </a:r>
          </a:p>
        </p:txBody>
      </p:sp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6836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72245" y="2970911"/>
            <a:ext cx="6113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</a:t>
            </a:r>
          </a:p>
          <a:p>
            <a:r>
              <a:rPr lang="de-DE" sz="2000" dirty="0"/>
              <a:t>einem Synonym in der anderen Spalte zu! Schreibe auf!</a:t>
            </a:r>
          </a:p>
          <a:p>
            <a:endParaRPr lang="de-DE" sz="20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</a:p>
          <a:p>
            <a:endParaRPr lang="de-DE" sz="20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i="1" dirty="0"/>
              <a:t> </a:t>
            </a:r>
            <a:r>
              <a:rPr lang="de-DE" sz="2000" dirty="0"/>
              <a:t>international</a:t>
            </a:r>
            <a:r>
              <a:rPr lang="de-DE" sz="2000" i="1" dirty="0"/>
              <a:t>		 Seite 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demonstrieren		</a:t>
            </a:r>
            <a:r>
              <a:rPr lang="de-DE" sz="2000" i="1" dirty="0"/>
              <a:t> Seite _____</a:t>
            </a: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die Alliierten		</a:t>
            </a:r>
            <a:r>
              <a:rPr lang="de-DE" sz="2000" i="1" dirty="0"/>
              <a:t> Seite _____ 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262706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75241" y="2847860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797E852-661C-1742-906F-C68D8037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22131"/>
              </p:ext>
            </p:extLst>
          </p:nvPr>
        </p:nvGraphicFramePr>
        <p:xfrm>
          <a:off x="508484" y="4573285"/>
          <a:ext cx="58650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verbleibend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jemandem die Schuld geben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unzufrieden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Verbündeten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verurteilen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vorübergehen/vorüberfahren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demonstrieren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Gewinner eines Krieges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ablehnen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übrig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Siegermächte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Demonstrationen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passieren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schlecht finden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Alliierten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unglücklich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Proteste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protestieren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27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9567" y="483918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055311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562118" y="5388927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BAA27AF-CC8C-5247-8E46-ECDD27F86E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2040" y="1379455"/>
          <a:ext cx="5536873" cy="185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76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sowjetische Zone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französische Zone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6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Demonstrationen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das Volk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4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britische Zone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Wiedervereinigung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632"/>
                  </a:ext>
                </a:extLst>
              </a:tr>
              <a:tr h="361767">
                <a:tc gridSpan="2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1AE6F6F9-3D6A-A146-9818-8D3F247F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46901"/>
              </p:ext>
            </p:extLst>
          </p:nvPr>
        </p:nvGraphicFramePr>
        <p:xfrm>
          <a:off x="416122" y="3035243"/>
          <a:ext cx="6025756" cy="130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63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Besatzungszonen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Mauerfall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französische Zone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Demonstrationen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sowjetische Zone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das Volk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britische Zone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Wiedervereinigung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B04D82DA-1ED5-384B-8AE7-5100299D847D}"/>
              </a:ext>
            </a:extLst>
          </p:cNvPr>
          <p:cNvSpPr/>
          <p:nvPr/>
        </p:nvSpPr>
        <p:spPr>
          <a:xfrm>
            <a:off x="268930" y="6038508"/>
            <a:ext cx="65890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Nach dem 2. Weltkrieg begann Deutschland mit der </a:t>
            </a:r>
            <a:r>
              <a:rPr lang="de-DE" sz="1600" dirty="0">
                <a:solidFill>
                  <a:srgbClr val="FF0000"/>
                </a:solidFill>
              </a:rPr>
              <a:t>Entnazifizierung</a:t>
            </a:r>
            <a:r>
              <a:rPr lang="de-DE" sz="1600" dirty="0"/>
              <a:t> . Die Kriegsverbrecher verloren ihre Ämter und mussten vor Gericht.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Die vier Siegermächte teilten Deutschland in vier </a:t>
            </a:r>
            <a:r>
              <a:rPr lang="de-DE" sz="1600" dirty="0">
                <a:solidFill>
                  <a:srgbClr val="FF0000"/>
                </a:solidFill>
              </a:rPr>
              <a:t>Besatzungszonen</a:t>
            </a:r>
            <a:r>
              <a:rPr lang="de-DE" sz="1600" dirty="0"/>
              <a:t> ein.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Bei der </a:t>
            </a:r>
            <a:r>
              <a:rPr lang="de-DE" sz="1600" dirty="0">
                <a:solidFill>
                  <a:srgbClr val="FF0000"/>
                </a:solidFill>
              </a:rPr>
              <a:t>Potsdamer Konferenz</a:t>
            </a:r>
            <a:r>
              <a:rPr lang="de-DE" sz="1600" dirty="0"/>
              <a:t> entschieden die Alliierten die Aufteilung Deutschlands.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Die </a:t>
            </a:r>
            <a:r>
              <a:rPr lang="de-DE" sz="1600" dirty="0">
                <a:solidFill>
                  <a:srgbClr val="FF0000"/>
                </a:solidFill>
              </a:rPr>
              <a:t>innerdeutsche</a:t>
            </a:r>
            <a:r>
              <a:rPr lang="de-DE" sz="1600" dirty="0"/>
              <a:t> Grenze verlief auch durch Berlin.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Deutschland wurde im Jahr 1989 </a:t>
            </a:r>
            <a:r>
              <a:rPr lang="de-DE" sz="1600" dirty="0">
                <a:solidFill>
                  <a:srgbClr val="FF0000"/>
                </a:solidFill>
              </a:rPr>
              <a:t>wiedervereinigt</a:t>
            </a:r>
            <a:r>
              <a:rPr lang="de-DE" sz="1600" dirty="0"/>
              <a:t> 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7217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764</Words>
  <Application>Microsoft Macintosh PowerPoint</Application>
  <PresentationFormat>A4-Papier (210 x 297 mm)</PresentationFormat>
  <Paragraphs>308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155</cp:revision>
  <cp:lastPrinted>2018-01-06T18:18:55Z</cp:lastPrinted>
  <dcterms:created xsi:type="dcterms:W3CDTF">2017-12-11T15:33:45Z</dcterms:created>
  <dcterms:modified xsi:type="dcterms:W3CDTF">2019-02-20T17:40:03Z</dcterms:modified>
</cp:coreProperties>
</file>