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63" r:id="rId2"/>
    <p:sldId id="278" r:id="rId3"/>
    <p:sldId id="277" r:id="rId4"/>
    <p:sldId id="279" r:id="rId5"/>
    <p:sldId id="264" r:id="rId6"/>
    <p:sldId id="271" r:id="rId7"/>
    <p:sldId id="280" r:id="rId8"/>
    <p:sldId id="281" r:id="rId9"/>
    <p:sldId id="282" r:id="rId10"/>
    <p:sldId id="283" r:id="rId11"/>
    <p:sldId id="284" r:id="rId1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50000" autoAdjust="0"/>
  </p:normalViewPr>
  <p:slideViewPr>
    <p:cSldViewPr snapToGrid="0" snapToObjects="1" showGuides="1">
      <p:cViewPr>
        <p:scale>
          <a:sx n="175" d="100"/>
          <a:sy n="175" d="100"/>
        </p:scale>
        <p:origin x="888" y="144"/>
      </p:cViewPr>
      <p:guideLst>
        <p:guide orient="horz" pos="355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pPr/>
              <a:t>21.11.18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9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8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1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66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00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77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pPr/>
              <a:t>21.11.18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9676" y="3682356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</a:t>
            </a:r>
            <a:r>
              <a:rPr lang="de-DE" sz="2000" i="1" dirty="0">
                <a:solidFill>
                  <a:schemeClr val="accent6">
                    <a:lumMod val="75000"/>
                  </a:schemeClr>
                </a:solidFill>
              </a:rPr>
              <a:t>sorgfältig</a:t>
            </a:r>
            <a:r>
              <a:rPr lang="de-DE" sz="2000" i="1" dirty="0"/>
              <a:t>		Seite 393</a:t>
            </a:r>
          </a:p>
          <a:p>
            <a:pPr marL="0" indent="0">
              <a:buNone/>
            </a:pPr>
            <a:endParaRPr lang="de-DE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rgbClr val="0070C0"/>
                </a:solidFill>
              </a:rPr>
              <a:t>das Einschreiben		</a:t>
            </a:r>
            <a:r>
              <a:rPr lang="de-DE" sz="2000" i="1" dirty="0"/>
              <a:t>Seite _____</a:t>
            </a:r>
            <a:endParaRPr lang="de-DE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rgbClr val="0070C0"/>
                </a:solidFill>
              </a:rPr>
              <a:t>die Frist			</a:t>
            </a:r>
            <a:r>
              <a:rPr lang="de-DE" sz="2000" i="1" dirty="0"/>
              <a:t>Seite _____</a:t>
            </a:r>
            <a:endParaRPr lang="de-DE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chemeClr val="accent6">
                    <a:lumMod val="75000"/>
                  </a:schemeClr>
                </a:solidFill>
              </a:rPr>
              <a:t>beschäftigt			</a:t>
            </a:r>
            <a:r>
              <a:rPr lang="de-DE" sz="2000" i="1" dirty="0"/>
              <a:t>Seite _____</a:t>
            </a:r>
            <a:endParaRPr lang="de-DE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einreichen			</a:t>
            </a:r>
            <a:r>
              <a:rPr lang="de-DE" sz="2000" i="1" dirty="0"/>
              <a:t>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7702" y="32920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59739" y="364944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C08073-0E68-4946-892C-D3C0E110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04215"/>
              </p:ext>
            </p:extLst>
          </p:nvPr>
        </p:nvGraphicFramePr>
        <p:xfrm>
          <a:off x="800856" y="5437568"/>
          <a:ext cx="561713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i="1" dirty="0">
                          <a:solidFill>
                            <a:schemeClr val="tx1"/>
                          </a:solidFill>
                        </a:rPr>
                        <a:t>beschäftigt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sofortig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fristgerecht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aufheben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fristlos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zusammen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jemanden freistellen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abgeben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entlassen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mit beider Einverständnis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gemeinsam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pünktlich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auflösen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solidFill>
                            <a:schemeClr val="tx1"/>
                          </a:solidFill>
                        </a:rPr>
                        <a:t>angestellt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einreichen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freigeben, suspendieren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beidseitiges 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</a:rPr>
                        <a:t>Einvernehmen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kündigen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524429"/>
            <a:ext cx="5420753" cy="38318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der Aufhebungsvertrag – die Aufhebungsverträg</a:t>
            </a:r>
            <a:r>
              <a:rPr lang="de-DE" sz="2000" i="1" dirty="0">
                <a:solidFill>
                  <a:srgbClr val="FF0000"/>
                </a:solidFill>
              </a:rPr>
              <a:t>e</a:t>
            </a:r>
            <a:endParaRPr lang="de-DE" sz="2000" i="1" dirty="0"/>
          </a:p>
          <a:p>
            <a:pPr marL="0" indent="0">
              <a:buNone/>
            </a:pPr>
            <a:r>
              <a:rPr lang="de-DE" sz="2000" i="1" dirty="0"/>
              <a:t>der Kündigungsgrund 	– die Kündigungsgründ</a:t>
            </a:r>
            <a:r>
              <a:rPr lang="de-DE" sz="2000" i="1" dirty="0">
                <a:solidFill>
                  <a:srgbClr val="FF0000"/>
                </a:solidFill>
              </a:rPr>
              <a:t>e</a:t>
            </a:r>
            <a:endParaRPr lang="de-DE" sz="2000" i="1" dirty="0"/>
          </a:p>
          <a:p>
            <a:pPr marL="0" indent="0">
              <a:buNone/>
            </a:pPr>
            <a:r>
              <a:rPr lang="de-DE" sz="2000" i="1" dirty="0"/>
              <a:t>die Probezeit 		– die Probezeit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endParaRPr lang="de-DE" sz="2000" i="1" dirty="0"/>
          </a:p>
          <a:p>
            <a:pPr marL="0" indent="0">
              <a:buNone/>
            </a:pPr>
            <a:r>
              <a:rPr lang="de-DE" sz="2000" i="1" dirty="0"/>
              <a:t>das Einschreiben 	– die Einschreib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endParaRPr lang="de-DE" sz="2000" i="1" dirty="0"/>
          </a:p>
          <a:p>
            <a:pPr marL="0" indent="0">
              <a:buNone/>
            </a:pPr>
            <a:r>
              <a:rPr lang="de-DE" sz="2000" i="1" dirty="0"/>
              <a:t>die Kündigungsfrist 	– die Kündigungsfrist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</a:p>
          <a:p>
            <a:pPr marL="0" indent="0">
              <a:buNone/>
            </a:pPr>
            <a:r>
              <a:rPr lang="de-DE" sz="2000" i="1" dirty="0"/>
              <a:t>das Arbeitszeugnis 	– die Arbeitszeugnis</a:t>
            </a:r>
            <a:r>
              <a:rPr lang="de-DE" sz="2000" i="1" dirty="0">
                <a:solidFill>
                  <a:srgbClr val="FF0000"/>
                </a:solidFill>
              </a:rPr>
              <a:t>se</a:t>
            </a:r>
            <a:endParaRPr lang="de-DE" sz="2000" i="1" dirty="0"/>
          </a:p>
          <a:p>
            <a:pPr marL="0" indent="0">
              <a:buNone/>
            </a:pPr>
            <a:r>
              <a:rPr lang="de-DE" sz="2000" i="1" dirty="0"/>
              <a:t>das Einvernehmen 	– die Einvernehmen</a:t>
            </a:r>
          </a:p>
          <a:p>
            <a:pPr marL="0" indent="0">
              <a:buNone/>
            </a:pPr>
            <a:r>
              <a:rPr lang="de-DE" sz="2000" i="1" dirty="0"/>
              <a:t>das Einverständnis 	– die Einverständnis</a:t>
            </a:r>
            <a:r>
              <a:rPr lang="de-DE" sz="2000" i="1" dirty="0">
                <a:solidFill>
                  <a:srgbClr val="FF0000"/>
                </a:solidFill>
              </a:rPr>
              <a:t>se</a:t>
            </a:r>
          </a:p>
          <a:p>
            <a:pPr marL="0" indent="0">
              <a:buNone/>
            </a:pPr>
            <a:r>
              <a:rPr lang="de-DE" sz="2000" i="1" dirty="0"/>
              <a:t>der Reha-Berufsberater	– die Reha-Berufsberater</a:t>
            </a:r>
          </a:p>
          <a:p>
            <a:pPr marL="0" indent="0">
              <a:buNone/>
            </a:pPr>
            <a:r>
              <a:rPr lang="de-DE" sz="2000" i="1" dirty="0"/>
              <a:t>Agentur für Arbeit 	– die Agentur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 für Arbeit</a:t>
            </a:r>
          </a:p>
          <a:p>
            <a:pPr marL="0" indent="0">
              <a:buNone/>
            </a:pPr>
            <a:endParaRPr lang="de-DE" sz="2000" i="1" dirty="0"/>
          </a:p>
          <a:p>
            <a:pPr marL="0" indent="0">
              <a:buNone/>
            </a:pPr>
            <a:endParaRPr lang="de-DE" sz="2000" i="1" dirty="0"/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881518" y="349890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478504" y="451698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0E5BB682-0433-184F-B7FB-FC41DCC236F2}"/>
              </a:ext>
            </a:extLst>
          </p:cNvPr>
          <p:cNvSpPr/>
          <p:nvPr/>
        </p:nvSpPr>
        <p:spPr>
          <a:xfrm>
            <a:off x="464191" y="4741124"/>
            <a:ext cx="5403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</a:p>
          <a:p>
            <a:endParaRPr lang="de-DE" sz="2000" dirty="0"/>
          </a:p>
          <a:p>
            <a:endParaRPr lang="de-DE" sz="2000" i="1" dirty="0"/>
          </a:p>
          <a:p>
            <a:r>
              <a:rPr lang="de-DE" sz="2000" i="1" dirty="0"/>
              <a:t>z.B. 	fristlos	–    die Frist</a:t>
            </a:r>
          </a:p>
          <a:p>
            <a:endParaRPr lang="de-DE" sz="2000" b="1" dirty="0"/>
          </a:p>
          <a:p>
            <a:endParaRPr lang="de-DE" sz="2000" b="1" dirty="0"/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D66AD356-E4AA-AC45-97F1-BFCE63E2D131}"/>
              </a:ext>
            </a:extLst>
          </p:cNvPr>
          <p:cNvGrpSpPr/>
          <p:nvPr/>
        </p:nvGrpSpPr>
        <p:grpSpPr>
          <a:xfrm>
            <a:off x="5511601" y="4880487"/>
            <a:ext cx="644397" cy="930165"/>
            <a:chOff x="5859739" y="222439"/>
            <a:chExt cx="644397" cy="930165"/>
          </a:xfrm>
        </p:grpSpPr>
        <p:sp>
          <p:nvSpPr>
            <p:cNvPr id="109" name="Eingebuchteter Pfeil nach rechts 108">
              <a:extLst>
                <a:ext uri="{FF2B5EF4-FFF2-40B4-BE49-F238E27FC236}">
                  <a16:creationId xmlns:a16="http://schemas.microsoft.com/office/drawing/2014/main" id="{7336F81E-8DEA-3148-AAA4-7E8073ED2D3A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92D284C8-385B-CF4D-B60A-4804C9C274D7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78A1434B-3019-824B-8885-F14AA785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C8ADAD3D-1C8D-6749-AF3B-14362165C63C}"/>
              </a:ext>
            </a:extLst>
          </p:cNvPr>
          <p:cNvSpPr/>
          <p:nvPr/>
        </p:nvSpPr>
        <p:spPr>
          <a:xfrm>
            <a:off x="3022148" y="5449702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Dreieck 112">
            <a:extLst>
              <a:ext uri="{FF2B5EF4-FFF2-40B4-BE49-F238E27FC236}">
                <a16:creationId xmlns:a16="http://schemas.microsoft.com/office/drawing/2014/main" id="{67A44480-AD7A-3A48-8A8E-685D4E179D32}"/>
              </a:ext>
            </a:extLst>
          </p:cNvPr>
          <p:cNvSpPr/>
          <p:nvPr/>
        </p:nvSpPr>
        <p:spPr>
          <a:xfrm flipH="1">
            <a:off x="1663833" y="5463851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CF0947C-5275-C44A-B4B1-72FD5C1C1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31756"/>
              </p:ext>
            </p:extLst>
          </p:nvPr>
        </p:nvGraphicFramePr>
        <p:xfrm>
          <a:off x="372549" y="6343286"/>
          <a:ext cx="5981922" cy="188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399">
                  <a:extLst>
                    <a:ext uri="{9D8B030D-6E8A-4147-A177-3AD203B41FA5}">
                      <a16:colId xmlns:a16="http://schemas.microsoft.com/office/drawing/2014/main" val="1759928994"/>
                    </a:ext>
                  </a:extLst>
                </a:gridCol>
                <a:gridCol w="2796523">
                  <a:extLst>
                    <a:ext uri="{9D8B030D-6E8A-4147-A177-3AD203B41FA5}">
                      <a16:colId xmlns:a16="http://schemas.microsoft.com/office/drawing/2014/main" val="2916600933"/>
                    </a:ext>
                  </a:extLst>
                </a:gridCol>
              </a:tblGrid>
              <a:tr h="124795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Adjektive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beschäftigt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Beschäftigung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ordentlich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Ordnung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regelmäßig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Regel,      </a:t>
                      </a:r>
                      <a:r>
                        <a:rPr lang="de-DE" sz="1600" b="0" dirty="0">
                          <a:solidFill>
                            <a:schemeClr val="bg1"/>
                          </a:solidFill>
                        </a:rPr>
                        <a:t>......................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Regelmäßigkeit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Verben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kündigen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Kündigung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auflösen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Auflösung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verdienen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der Verdienst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freistellen – </a:t>
                      </a:r>
                      <a:r>
                        <a:rPr lang="de-DE" sz="1600" b="0" dirty="0">
                          <a:solidFill>
                            <a:srgbClr val="FF0000"/>
                          </a:solidFill>
                        </a:rPr>
                        <a:t>die Freistellung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50961"/>
                  </a:ext>
                </a:extLst>
              </a:tr>
            </a:tbl>
          </a:graphicData>
        </a:graphic>
      </p:graphicFrame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CC91E814-C3B2-6D44-A6A4-E94F80B8F89D}"/>
              </a:ext>
            </a:extLst>
          </p:cNvPr>
          <p:cNvGrpSpPr/>
          <p:nvPr/>
        </p:nvGrpSpPr>
        <p:grpSpPr>
          <a:xfrm>
            <a:off x="5808308" y="8605316"/>
            <a:ext cx="644397" cy="1092776"/>
            <a:chOff x="5808309" y="439918"/>
            <a:chExt cx="644397" cy="1092776"/>
          </a:xfrm>
        </p:grpSpPr>
        <p:sp>
          <p:nvSpPr>
            <p:cNvPr id="116" name="Eingebuchteter Pfeil nach rechts 115">
              <a:extLst>
                <a:ext uri="{FF2B5EF4-FFF2-40B4-BE49-F238E27FC236}">
                  <a16:creationId xmlns:a16="http://schemas.microsoft.com/office/drawing/2014/main" id="{7824E8D9-0CF1-084F-9172-860F7655027B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FEBCBC2-D0BB-094A-B8F2-31E35E4EAAC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20BF653A-272C-1E43-BCAF-9FCABCF2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127" name="Rechteck 126">
            <a:extLst>
              <a:ext uri="{FF2B5EF4-FFF2-40B4-BE49-F238E27FC236}">
                <a16:creationId xmlns:a16="http://schemas.microsoft.com/office/drawing/2014/main" id="{C8883B01-BE4B-534A-B686-F1026BB41EB4}"/>
              </a:ext>
            </a:extLst>
          </p:cNvPr>
          <p:cNvSpPr/>
          <p:nvPr/>
        </p:nvSpPr>
        <p:spPr>
          <a:xfrm>
            <a:off x="405294" y="8605316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folgenden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r>
              <a:rPr lang="de-DE" sz="2000" i="1" dirty="0">
                <a:solidFill>
                  <a:srgbClr val="FF0000"/>
                </a:solidFill>
              </a:rPr>
              <a:t>Dein Partner kontrolliert!</a:t>
            </a:r>
          </a:p>
        </p:txBody>
      </p:sp>
      <p:cxnSp>
        <p:nvCxnSpPr>
          <p:cNvPr id="129" name="Gerade Verbindung 128">
            <a:extLst>
              <a:ext uri="{FF2B5EF4-FFF2-40B4-BE49-F238E27FC236}">
                <a16:creationId xmlns:a16="http://schemas.microsoft.com/office/drawing/2014/main" id="{160AC43B-5FB2-0D44-89EE-AC78A3AB4530}"/>
              </a:ext>
            </a:extLst>
          </p:cNvPr>
          <p:cNvCxnSpPr/>
          <p:nvPr/>
        </p:nvCxnSpPr>
        <p:spPr>
          <a:xfrm>
            <a:off x="339805" y="830167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5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51" y="338380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Präsens und Präteritum </a:t>
            </a:r>
          </a:p>
          <a:p>
            <a:r>
              <a:rPr lang="de-DE" sz="2000" dirty="0"/>
              <a:t>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verdienen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entlassen		</a:t>
            </a:r>
            <a:r>
              <a:rPr lang="de-DE" sz="1600" dirty="0">
                <a:solidFill>
                  <a:srgbClr val="FF0000"/>
                </a:solidFill>
              </a:rPr>
              <a:t>Hier kontrolliert die Lehrkraft!</a:t>
            </a:r>
            <a:endParaRPr lang="de-DE" sz="16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kündigen</a:t>
            </a:r>
          </a:p>
          <a:p>
            <a:pPr marL="800100" lvl="1" indent="-342900">
              <a:buFont typeface="Courier New" charset="0"/>
              <a:buChar char="o"/>
            </a:pPr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1600" i="1" dirty="0"/>
              <a:t>z.B.	 </a:t>
            </a:r>
            <a:r>
              <a:rPr lang="de-DE" sz="1600" i="1" u="sng" dirty="0"/>
              <a:t>Singular</a:t>
            </a:r>
            <a:r>
              <a:rPr lang="de-DE" sz="1600" i="1" dirty="0"/>
              <a:t>: Der Ausbilder </a:t>
            </a:r>
            <a:r>
              <a:rPr lang="de-DE" sz="1600" i="1" u="sng" dirty="0"/>
              <a:t>unterrichte</a:t>
            </a:r>
            <a:r>
              <a:rPr lang="de-DE" sz="1600" i="1" dirty="0"/>
              <a:t>t die Auszubildenden.</a:t>
            </a:r>
          </a:p>
          <a:p>
            <a:r>
              <a:rPr lang="de-DE" sz="1600" i="1" dirty="0"/>
              <a:t>	 </a:t>
            </a:r>
            <a:r>
              <a:rPr lang="de-DE" sz="1600" i="1" u="sng" dirty="0"/>
              <a:t>Plural</a:t>
            </a:r>
            <a:r>
              <a:rPr lang="de-DE" sz="1600" i="1" dirty="0"/>
              <a:t>: Der Ausbilder </a:t>
            </a:r>
            <a:r>
              <a:rPr lang="de-DE" sz="1600" i="1" u="sng" dirty="0"/>
              <a:t>unterrichtete</a:t>
            </a:r>
            <a:r>
              <a:rPr lang="de-DE" sz="1600" i="1" dirty="0"/>
              <a:t> die Auszubildenden.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8B6808F0-37A1-464A-99CB-646196F25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9515"/>
          <a:stretch/>
        </p:blipFill>
        <p:spPr>
          <a:xfrm>
            <a:off x="934624" y="4340337"/>
            <a:ext cx="1231948" cy="7446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CAC2B0-7AFC-204D-B448-3ED63725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10" y="4243922"/>
            <a:ext cx="1328714" cy="9965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01BEC4-D74B-8243-8A6B-680103D62C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400" t="28692" b="17101"/>
          <a:stretch/>
        </p:blipFill>
        <p:spPr>
          <a:xfrm>
            <a:off x="3375550" y="4459029"/>
            <a:ext cx="382411" cy="8097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4E1FC2-B663-9445-A892-1DB6AD8EB2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38034">
            <a:off x="2770650" y="4494192"/>
            <a:ext cx="743178" cy="616294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937137F-2DCC-7144-AB9A-F7C6A79E889C}"/>
              </a:ext>
            </a:extLst>
          </p:cNvPr>
          <p:cNvSpPr/>
          <p:nvPr/>
        </p:nvSpPr>
        <p:spPr>
          <a:xfrm>
            <a:off x="487832" y="3570955"/>
            <a:ext cx="540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Welches Adjektiv passt zu welchem Bild?</a:t>
            </a:r>
          </a:p>
          <a:p>
            <a:r>
              <a:rPr lang="de-DE" sz="2000" dirty="0"/>
              <a:t>Verbinde!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AC48ACF-BC43-C646-AFD8-B2D3E6965B87}"/>
              </a:ext>
            </a:extLst>
          </p:cNvPr>
          <p:cNvGrpSpPr/>
          <p:nvPr/>
        </p:nvGrpSpPr>
        <p:grpSpPr>
          <a:xfrm>
            <a:off x="5845169" y="3527105"/>
            <a:ext cx="644397" cy="930165"/>
            <a:chOff x="5859739" y="3533907"/>
            <a:chExt cx="644397" cy="930165"/>
          </a:xfrm>
        </p:grpSpPr>
        <p:sp>
          <p:nvSpPr>
            <p:cNvPr id="30" name="Eingebuchteter Pfeil nach rechts 29">
              <a:extLst>
                <a:ext uri="{FF2B5EF4-FFF2-40B4-BE49-F238E27FC236}">
                  <a16:creationId xmlns:a16="http://schemas.microsoft.com/office/drawing/2014/main" id="{4882133A-8727-564B-999C-9B144343990F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7A964955-D3F6-B246-9E35-6E1AB6F875EC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1F638FD-9FF7-A443-ADE0-A6DB8F2A6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F20A463-370B-514F-9FA0-4562B106889D}"/>
              </a:ext>
            </a:extLst>
          </p:cNvPr>
          <p:cNvSpPr txBox="1"/>
          <p:nvPr/>
        </p:nvSpPr>
        <p:spPr>
          <a:xfrm>
            <a:off x="895034" y="5862176"/>
            <a:ext cx="13111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fristlose </a:t>
            </a:r>
          </a:p>
          <a:p>
            <a:pPr algn="ctr"/>
            <a:r>
              <a:rPr lang="de-DE" sz="1600" dirty="0"/>
              <a:t>Kündigung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070F849-A049-384C-A481-92DE3C19A8AE}"/>
              </a:ext>
            </a:extLst>
          </p:cNvPr>
          <p:cNvSpPr txBox="1"/>
          <p:nvPr/>
        </p:nvSpPr>
        <p:spPr>
          <a:xfrm>
            <a:off x="2865755" y="5869961"/>
            <a:ext cx="11834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ordentliche </a:t>
            </a:r>
          </a:p>
          <a:p>
            <a:pPr algn="ctr"/>
            <a:r>
              <a:rPr lang="de-DE" sz="1600" dirty="0"/>
              <a:t>Kündigung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D9BAEB8-9F08-0941-9494-0981D2484C84}"/>
              </a:ext>
            </a:extLst>
          </p:cNvPr>
          <p:cNvSpPr txBox="1"/>
          <p:nvPr/>
        </p:nvSpPr>
        <p:spPr>
          <a:xfrm>
            <a:off x="4705031" y="5869961"/>
            <a:ext cx="12442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Aufhebungs-</a:t>
            </a:r>
          </a:p>
          <a:p>
            <a:pPr algn="ctr"/>
            <a:r>
              <a:rPr lang="de-DE" sz="1600" dirty="0"/>
              <a:t>vertrag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D5BA508-7387-664E-B36A-8BB2323880A8}"/>
              </a:ext>
            </a:extLst>
          </p:cNvPr>
          <p:cNvSpPr/>
          <p:nvPr/>
        </p:nvSpPr>
        <p:spPr>
          <a:xfrm>
            <a:off x="433751" y="7012761"/>
            <a:ext cx="5775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1200" b="1" dirty="0"/>
          </a:p>
          <a:p>
            <a:r>
              <a:rPr lang="de-DE" sz="2000" i="1" dirty="0"/>
              <a:t>z.B.: die Probezeit: Pro – be – zeit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FF4C82A-0225-F349-944E-67A456FB2B19}"/>
              </a:ext>
            </a:extLst>
          </p:cNvPr>
          <p:cNvGrpSpPr/>
          <p:nvPr/>
        </p:nvGrpSpPr>
        <p:grpSpPr>
          <a:xfrm>
            <a:off x="5824424" y="7133269"/>
            <a:ext cx="644397" cy="1092776"/>
            <a:chOff x="5808309" y="439918"/>
            <a:chExt cx="644397" cy="1092776"/>
          </a:xfrm>
        </p:grpSpPr>
        <p:sp>
          <p:nvSpPr>
            <p:cNvPr id="41" name="Eingebuchteter Pfeil nach rechts 40">
              <a:extLst>
                <a:ext uri="{FF2B5EF4-FFF2-40B4-BE49-F238E27FC236}">
                  <a16:creationId xmlns:a16="http://schemas.microsoft.com/office/drawing/2014/main" id="{FBD634F3-7025-164F-908D-AD29584D649D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5E6A42C-B103-C44D-ACD6-65E6965CC27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6158E86C-7438-9B46-A8CD-ABC72A274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47" name="Tabelle 46">
            <a:extLst>
              <a:ext uri="{FF2B5EF4-FFF2-40B4-BE49-F238E27FC236}">
                <a16:creationId xmlns:a16="http://schemas.microsoft.com/office/drawing/2014/main" id="{6FE4BE12-21ED-464F-BC7E-FA28343B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05430"/>
              </p:ext>
            </p:extLst>
          </p:nvPr>
        </p:nvGraphicFramePr>
        <p:xfrm>
          <a:off x="393029" y="7942816"/>
          <a:ext cx="5322408" cy="172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608">
                  <a:extLst>
                    <a:ext uri="{9D8B030D-6E8A-4147-A177-3AD203B41FA5}">
                      <a16:colId xmlns:a16="http://schemas.microsoft.com/office/drawing/2014/main" val="70811352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16796537"/>
                    </a:ext>
                  </a:extLst>
                </a:gridCol>
              </a:tblGrid>
              <a:tr h="172226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Auf-heb-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ung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-s-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-trag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das Ein-schreib-en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Kün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dig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ung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-s-frist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das Ar-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beit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-s-zeug-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nis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Be-ruf-s-be-rat-er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frist-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-recht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-gel-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mäs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sig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-mein-sam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-las-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sen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schäf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tig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-en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43274"/>
                  </a:ext>
                </a:extLst>
              </a:tr>
            </a:tbl>
          </a:graphicData>
        </a:graphic>
      </p:graphicFrame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EE666951-54FC-1E40-AAA4-795A1C3D2EA4}"/>
              </a:ext>
            </a:extLst>
          </p:cNvPr>
          <p:cNvCxnSpPr/>
          <p:nvPr/>
        </p:nvCxnSpPr>
        <p:spPr>
          <a:xfrm>
            <a:off x="487832" y="682581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CD2DE38-1280-0042-B9D0-3E09EFA915B8}"/>
              </a:ext>
            </a:extLst>
          </p:cNvPr>
          <p:cNvCxnSpPr>
            <a:endCxn id="38" idx="0"/>
          </p:cNvCxnSpPr>
          <p:nvPr/>
        </p:nvCxnSpPr>
        <p:spPr>
          <a:xfrm>
            <a:off x="1757363" y="5084974"/>
            <a:ext cx="3569794" cy="7849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12035957-7DBF-194E-97D0-6B9E6FB316A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550598" y="5084974"/>
            <a:ext cx="3776559" cy="7772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585D4D8-696A-224A-A067-71846763992F}"/>
              </a:ext>
            </a:extLst>
          </p:cNvPr>
          <p:cNvCxnSpPr/>
          <p:nvPr/>
        </p:nvCxnSpPr>
        <p:spPr>
          <a:xfrm>
            <a:off x="3446987" y="5268780"/>
            <a:ext cx="0" cy="62950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0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715293" y="373880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495368" y="842717"/>
            <a:ext cx="52087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Während der ... können Azubi und Betrieb jederzeit fristlos kündigen.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8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Azubi und Ausbilder unterschreiben einen ...., sofern sie sich über die Beendigung der Ausbildung einig sind.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In jedem Fall steht dem Arbeitnehmer nach dem Ende der Beschäftigung ein ... zu.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Das Kündigungsschreiben musst du rechtzeitig beim Arbeitgeber ... 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Die ... schützt den Arbeitnehmer davor sofort ohne Gehalt auskommen zu müssen.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Nach einer Kündigung steht der Reha-Berufsberater der ... dem Auszubildenden zur Verfügung.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Regelmäßiges Zuspätkommen ist ein häufiger ... 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Der Auszubildende ist seit 2 Jahren im Betrieb ... 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Der Jugendliche wurde wegen seines unfreundlichen Tonfalls gegenüber den Kunden ... 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6677191-1CC7-EE4D-8E6C-FB249C4F4B5A}"/>
              </a:ext>
            </a:extLst>
          </p:cNvPr>
          <p:cNvSpPr/>
          <p:nvPr/>
        </p:nvSpPr>
        <p:spPr>
          <a:xfrm>
            <a:off x="456724" y="6829095"/>
            <a:ext cx="540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8897528D-7538-4C46-8ED5-7750F4492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42996"/>
              </p:ext>
            </p:extLst>
          </p:nvPr>
        </p:nvGraphicFramePr>
        <p:xfrm>
          <a:off x="495368" y="7719277"/>
          <a:ext cx="5833161" cy="157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Indikativ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Komparativ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(1.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</a:rPr>
                        <a:t> Steigerung)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Superlativ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(2. Steigerung)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51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beschäftigter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regelmäßig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DE98104-8698-B245-A953-B58E30F4E532}"/>
              </a:ext>
            </a:extLst>
          </p:cNvPr>
          <p:cNvCxnSpPr/>
          <p:nvPr/>
        </p:nvCxnSpPr>
        <p:spPr>
          <a:xfrm>
            <a:off x="405294" y="634019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61431E4-E036-3640-AF57-EEA679BC974C}"/>
              </a:ext>
            </a:extLst>
          </p:cNvPr>
          <p:cNvGrpSpPr/>
          <p:nvPr/>
        </p:nvGrpSpPr>
        <p:grpSpPr>
          <a:xfrm>
            <a:off x="5704116" y="6496588"/>
            <a:ext cx="644397" cy="930165"/>
            <a:chOff x="5859739" y="222439"/>
            <a:chExt cx="644397" cy="930165"/>
          </a:xfrm>
        </p:grpSpPr>
        <p:sp>
          <p:nvSpPr>
            <p:cNvPr id="28" name="Eingebuchteter Pfeil nach rechts 27">
              <a:extLst>
                <a:ext uri="{FF2B5EF4-FFF2-40B4-BE49-F238E27FC236}">
                  <a16:creationId xmlns:a16="http://schemas.microsoft.com/office/drawing/2014/main" id="{16FA615B-AF31-E74B-A22E-25DDF651A943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87147B1B-D442-4B47-A783-39F82D7D81FF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AB821A4-69A7-8140-A0A9-9E88CF3C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40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3134083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</a:t>
            </a:r>
          </a:p>
          <a:p>
            <a:pPr marL="0" indent="0">
              <a:buNone/>
            </a:pP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fleißig – der fleißig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 Auszubildende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fristlos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fristgerecht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beidseitig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beschäftig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ordnungsgemäß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90735" y="363212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632054" y="10894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890072" y="110155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17" name="Gruppierung 87">
            <a:extLst>
              <a:ext uri="{FF2B5EF4-FFF2-40B4-BE49-F238E27FC236}">
                <a16:creationId xmlns:a16="http://schemas.microsoft.com/office/drawing/2014/main" id="{2500CA7A-F5C7-A242-AF96-0779AD4CF691}"/>
              </a:ext>
            </a:extLst>
          </p:cNvPr>
          <p:cNvGrpSpPr/>
          <p:nvPr/>
        </p:nvGrpSpPr>
        <p:grpSpPr>
          <a:xfrm>
            <a:off x="759299" y="5864325"/>
            <a:ext cx="2627452" cy="1520727"/>
            <a:chOff x="541914" y="7079647"/>
            <a:chExt cx="3162069" cy="18301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ADC004-19A4-574C-9A58-8B9959B04D3E}"/>
                </a:ext>
              </a:extLst>
            </p:cNvPr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093FD97-EFDF-B84E-A822-C850B43731C5}"/>
                </a:ext>
              </a:extLst>
            </p:cNvPr>
            <p:cNvSpPr txBox="1"/>
            <p:nvPr/>
          </p:nvSpPr>
          <p:spPr>
            <a:xfrm>
              <a:off x="1538386" y="7781445"/>
              <a:ext cx="1098238" cy="31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u="sng" dirty="0"/>
                <a:t>Kündigung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B11E9E2-53C1-6040-B387-644F6259F29A}"/>
                </a:ext>
              </a:extLst>
            </p:cNvPr>
            <p:cNvSpPr txBox="1"/>
            <p:nvPr/>
          </p:nvSpPr>
          <p:spPr>
            <a:xfrm>
              <a:off x="541914" y="7079647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56422D0-1426-AA47-9A5B-5BFD34ACB846}"/>
                </a:ext>
              </a:extLst>
            </p:cNvPr>
            <p:cNvSpPr txBox="1"/>
            <p:nvPr/>
          </p:nvSpPr>
          <p:spPr>
            <a:xfrm>
              <a:off x="541914" y="8465319"/>
              <a:ext cx="1481959" cy="31484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Schreiben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A75D655-CB0D-A442-9967-C55B117EEA5B}"/>
                </a:ext>
              </a:extLst>
            </p:cNvPr>
            <p:cNvSpPr txBox="1"/>
            <p:nvPr/>
          </p:nvSpPr>
          <p:spPr>
            <a:xfrm>
              <a:off x="2208274" y="7079647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CAE8FE8-236E-2E43-8496-C354726F58D3}"/>
                </a:ext>
              </a:extLst>
            </p:cNvPr>
            <p:cNvSpPr txBox="1"/>
            <p:nvPr/>
          </p:nvSpPr>
          <p:spPr>
            <a:xfrm>
              <a:off x="2222024" y="8465321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...</a:t>
              </a:r>
            </a:p>
          </p:txBody>
        </p:sp>
      </p:grpSp>
      <p:grpSp>
        <p:nvGrpSpPr>
          <p:cNvPr id="25" name="Gruppierung 94">
            <a:extLst>
              <a:ext uri="{FF2B5EF4-FFF2-40B4-BE49-F238E27FC236}">
                <a16:creationId xmlns:a16="http://schemas.microsoft.com/office/drawing/2014/main" id="{44CD9794-D4EB-A444-980B-ADB57A219088}"/>
              </a:ext>
            </a:extLst>
          </p:cNvPr>
          <p:cNvGrpSpPr/>
          <p:nvPr/>
        </p:nvGrpSpPr>
        <p:grpSpPr>
          <a:xfrm>
            <a:off x="764657" y="7969051"/>
            <a:ext cx="2664343" cy="1536892"/>
            <a:chOff x="541914" y="7079647"/>
            <a:chExt cx="3162069" cy="18239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687ADE-7A2E-DA4B-B2D8-92F4EFFA28E4}"/>
                </a:ext>
              </a:extLst>
            </p:cNvPr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F214212-24E0-8642-8F1E-D789AB5B2856}"/>
                </a:ext>
              </a:extLst>
            </p:cNvPr>
            <p:cNvSpPr txBox="1"/>
            <p:nvPr/>
          </p:nvSpPr>
          <p:spPr>
            <a:xfrm>
              <a:off x="1499157" y="7754362"/>
              <a:ext cx="1195925" cy="32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u="sng" dirty="0"/>
                <a:t>Vertrag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77DBBFE-A894-EE46-905E-C46A5B4A9FFE}"/>
                </a:ext>
              </a:extLst>
            </p:cNvPr>
            <p:cNvSpPr txBox="1"/>
            <p:nvPr/>
          </p:nvSpPr>
          <p:spPr>
            <a:xfrm>
              <a:off x="541914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57FA9A4-9446-B248-8D78-DDAD4843E517}"/>
                </a:ext>
              </a:extLst>
            </p:cNvPr>
            <p:cNvSpPr txBox="1"/>
            <p:nvPr/>
          </p:nvSpPr>
          <p:spPr>
            <a:xfrm>
              <a:off x="541914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D975DDE-D7DD-994B-AD49-E8B8DCD3E448}"/>
                </a:ext>
              </a:extLst>
            </p:cNvPr>
            <p:cNvSpPr txBox="1"/>
            <p:nvPr/>
          </p:nvSpPr>
          <p:spPr>
            <a:xfrm>
              <a:off x="2208272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ADD15ED-3CDA-6748-B247-0A1C59282C06}"/>
                </a:ext>
              </a:extLst>
            </p:cNvPr>
            <p:cNvSpPr txBox="1"/>
            <p:nvPr/>
          </p:nvSpPr>
          <p:spPr>
            <a:xfrm>
              <a:off x="2222025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</p:grpSp>
      <p:grpSp>
        <p:nvGrpSpPr>
          <p:cNvPr id="32" name="Gruppierung 51">
            <a:extLst>
              <a:ext uri="{FF2B5EF4-FFF2-40B4-BE49-F238E27FC236}">
                <a16:creationId xmlns:a16="http://schemas.microsoft.com/office/drawing/2014/main" id="{63B46D9C-A2D5-8A42-B759-2EAF95720AE0}"/>
              </a:ext>
            </a:extLst>
          </p:cNvPr>
          <p:cNvGrpSpPr/>
          <p:nvPr/>
        </p:nvGrpSpPr>
        <p:grpSpPr>
          <a:xfrm>
            <a:off x="2511270" y="6199599"/>
            <a:ext cx="627118" cy="784294"/>
            <a:chOff x="5204471" y="2955433"/>
            <a:chExt cx="627118" cy="784294"/>
          </a:xfrm>
        </p:grpSpPr>
        <p:pic>
          <p:nvPicPr>
            <p:cNvPr id="33" name="Bild 54">
              <a:extLst>
                <a:ext uri="{FF2B5EF4-FFF2-40B4-BE49-F238E27FC236}">
                  <a16:creationId xmlns:a16="http://schemas.microsoft.com/office/drawing/2014/main" id="{F7883CFA-4724-B04A-99E7-38E2307F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9289" y="2955433"/>
              <a:ext cx="622300" cy="406400"/>
            </a:xfrm>
            <a:prstGeom prst="rect">
              <a:avLst/>
            </a:prstGeom>
          </p:spPr>
        </p:pic>
        <p:sp>
          <p:nvSpPr>
            <p:cNvPr id="34" name="Pfeil nach links und oben 33">
              <a:extLst>
                <a:ext uri="{FF2B5EF4-FFF2-40B4-BE49-F238E27FC236}">
                  <a16:creationId xmlns:a16="http://schemas.microsoft.com/office/drawing/2014/main" id="{A8B38D31-F3F7-8848-B228-06FB23EDE438}"/>
                </a:ext>
              </a:extLst>
            </p:cNvPr>
            <p:cNvSpPr/>
            <p:nvPr/>
          </p:nvSpPr>
          <p:spPr>
            <a:xfrm flipV="1">
              <a:off x="5204471" y="3373826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pic>
        <p:nvPicPr>
          <p:cNvPr id="35" name="Bild 62">
            <a:extLst>
              <a:ext uri="{FF2B5EF4-FFF2-40B4-BE49-F238E27FC236}">
                <a16:creationId xmlns:a16="http://schemas.microsoft.com/office/drawing/2014/main" id="{5B73F3DC-2E00-4848-A53D-6216194B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688" y="8345899"/>
            <a:ext cx="622300" cy="406400"/>
          </a:xfrm>
          <a:prstGeom prst="rect">
            <a:avLst/>
          </a:prstGeom>
        </p:spPr>
      </p:pic>
      <p:pic>
        <p:nvPicPr>
          <p:cNvPr id="36" name="Bild 69">
            <a:extLst>
              <a:ext uri="{FF2B5EF4-FFF2-40B4-BE49-F238E27FC236}">
                <a16:creationId xmlns:a16="http://schemas.microsoft.com/office/drawing/2014/main" id="{10440951-FE5E-6E43-9651-D4C6EC0C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0120" y="6233657"/>
            <a:ext cx="622300" cy="406400"/>
          </a:xfrm>
          <a:prstGeom prst="rect">
            <a:avLst/>
          </a:prstGeom>
        </p:spPr>
      </p:pic>
      <p:pic>
        <p:nvPicPr>
          <p:cNvPr id="37" name="Bild 72">
            <a:extLst>
              <a:ext uri="{FF2B5EF4-FFF2-40B4-BE49-F238E27FC236}">
                <a16:creationId xmlns:a16="http://schemas.microsoft.com/office/drawing/2014/main" id="{55BFA7B7-F410-BB45-BFBD-C37F38A7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9970" y="8333199"/>
            <a:ext cx="622300" cy="4064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3F78DEC2-CC42-7445-8199-B1FFD040711E}"/>
              </a:ext>
            </a:extLst>
          </p:cNvPr>
          <p:cNvSpPr txBox="1"/>
          <p:nvPr/>
        </p:nvSpPr>
        <p:spPr>
          <a:xfrm>
            <a:off x="930120" y="5908775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Frist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675A0F-4561-B04E-91A9-F688144311B3}"/>
              </a:ext>
            </a:extLst>
          </p:cNvPr>
          <p:cNvSpPr txBox="1"/>
          <p:nvPr/>
        </p:nvSpPr>
        <p:spPr>
          <a:xfrm>
            <a:off x="2327431" y="5915125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Grund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44F9863-5577-F449-8F8C-01D499EFA603}"/>
              </a:ext>
            </a:extLst>
          </p:cNvPr>
          <p:cNvSpPr txBox="1"/>
          <p:nvPr/>
        </p:nvSpPr>
        <p:spPr>
          <a:xfrm>
            <a:off x="2338080" y="802620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Aufhebung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D43E3B1-DD95-3948-8894-0C113DB3680A}"/>
              </a:ext>
            </a:extLst>
          </p:cNvPr>
          <p:cNvSpPr txBox="1"/>
          <p:nvPr/>
        </p:nvSpPr>
        <p:spPr>
          <a:xfrm>
            <a:off x="930120" y="918741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Partner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168EFA0-4E73-6E42-8A41-03757A7FE83F}"/>
              </a:ext>
            </a:extLst>
          </p:cNvPr>
          <p:cNvSpPr txBox="1"/>
          <p:nvPr/>
        </p:nvSpPr>
        <p:spPr>
          <a:xfrm>
            <a:off x="917420" y="802620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Dauer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C944976-3E6C-A745-AC75-A12FF7FC2918}"/>
              </a:ext>
            </a:extLst>
          </p:cNvPr>
          <p:cNvSpPr txBox="1"/>
          <p:nvPr/>
        </p:nvSpPr>
        <p:spPr>
          <a:xfrm>
            <a:off x="2357693" y="9181061"/>
            <a:ext cx="1029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Verlängerung</a:t>
            </a:r>
          </a:p>
        </p:txBody>
      </p:sp>
      <p:pic>
        <p:nvPicPr>
          <p:cNvPr id="44" name="Bild 101">
            <a:extLst>
              <a:ext uri="{FF2B5EF4-FFF2-40B4-BE49-F238E27FC236}">
                <a16:creationId xmlns:a16="http://schemas.microsoft.com/office/drawing/2014/main" id="{EE4D6742-AE60-F24C-ACAD-A9D3EEB26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930120" y="6614657"/>
            <a:ext cx="622300" cy="406400"/>
          </a:xfrm>
          <a:prstGeom prst="rect">
            <a:avLst/>
          </a:prstGeom>
        </p:spPr>
      </p:pic>
      <p:pic>
        <p:nvPicPr>
          <p:cNvPr id="45" name="Bild 103">
            <a:extLst>
              <a:ext uri="{FF2B5EF4-FFF2-40B4-BE49-F238E27FC236}">
                <a16:creationId xmlns:a16="http://schemas.microsoft.com/office/drawing/2014/main" id="{7DA40178-E0C4-D342-B213-AFC01E68D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999970" y="8723793"/>
            <a:ext cx="622300" cy="406400"/>
          </a:xfrm>
          <a:prstGeom prst="rect">
            <a:avLst/>
          </a:prstGeom>
        </p:spPr>
      </p:pic>
      <p:sp>
        <p:nvSpPr>
          <p:cNvPr id="46" name="Pfeil nach links und oben 45">
            <a:extLst>
              <a:ext uri="{FF2B5EF4-FFF2-40B4-BE49-F238E27FC236}">
                <a16:creationId xmlns:a16="http://schemas.microsoft.com/office/drawing/2014/main" id="{CF7A5E82-0F41-AE4F-A550-51CEF32C3B7C}"/>
              </a:ext>
            </a:extLst>
          </p:cNvPr>
          <p:cNvSpPr/>
          <p:nvPr/>
        </p:nvSpPr>
        <p:spPr>
          <a:xfrm flipV="1">
            <a:off x="2529450" y="8764292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9A8B91E-804E-CF4E-BF20-BBFD79FBF66B}"/>
              </a:ext>
            </a:extLst>
          </p:cNvPr>
          <p:cNvSpPr/>
          <p:nvPr/>
        </p:nvSpPr>
        <p:spPr>
          <a:xfrm>
            <a:off x="490735" y="4007787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C1EA091-7539-EA48-8068-799B41093C48}"/>
              </a:ext>
            </a:extLst>
          </p:cNvPr>
          <p:cNvGrpSpPr/>
          <p:nvPr/>
        </p:nvGrpSpPr>
        <p:grpSpPr>
          <a:xfrm>
            <a:off x="5893749" y="4095824"/>
            <a:ext cx="644397" cy="930165"/>
            <a:chOff x="5859739" y="222439"/>
            <a:chExt cx="644397" cy="930165"/>
          </a:xfrm>
        </p:grpSpPr>
        <p:sp>
          <p:nvSpPr>
            <p:cNvPr id="49" name="Eingebuchteter Pfeil nach rechts 48">
              <a:extLst>
                <a:ext uri="{FF2B5EF4-FFF2-40B4-BE49-F238E27FC236}">
                  <a16:creationId xmlns:a16="http://schemas.microsoft.com/office/drawing/2014/main" id="{52C0EDE5-7A8E-704F-9151-1699D6A95407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8EE13515-850A-5246-8216-C14C88B83819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41889D3-983D-4347-BBB6-CE62DCBA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A0F6445-A298-384C-894F-9C74F841281B}"/>
              </a:ext>
            </a:extLst>
          </p:cNvPr>
          <p:cNvSpPr txBox="1"/>
          <p:nvPr/>
        </p:nvSpPr>
        <p:spPr>
          <a:xfrm>
            <a:off x="3747489" y="5864325"/>
            <a:ext cx="2793949" cy="365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________________________________________________________________________________________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183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0104983A-AB1F-F94E-A333-B495E7498B19}"/>
              </a:ext>
            </a:extLst>
          </p:cNvPr>
          <p:cNvSpPr txBox="1">
            <a:spLocks/>
          </p:cNvSpPr>
          <p:nvPr/>
        </p:nvSpPr>
        <p:spPr>
          <a:xfrm>
            <a:off x="464191" y="524429"/>
            <a:ext cx="5420753" cy="187300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000" dirty="0"/>
              <a:t>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000" dirty="0"/>
              <a:t>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 </a:t>
            </a:r>
            <a:r>
              <a:rPr lang="de-DE" sz="2000" dirty="0"/>
              <a:t>zu allen Nomen! </a:t>
            </a:r>
          </a:p>
          <a:p>
            <a:pPr marL="0" indent="0">
              <a:buNone/>
            </a:pP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000" dirty="0"/>
              <a:t>e das Wör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000" dirty="0"/>
              <a:t>buch als Hil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000" dirty="0"/>
              <a:t>!</a:t>
            </a:r>
          </a:p>
          <a:p>
            <a:pPr marL="0" indent="0">
              <a:buNone/>
            </a:pPr>
            <a:endParaRPr lang="de-DE" sz="1100" i="1" dirty="0"/>
          </a:p>
          <a:p>
            <a:pPr marL="0" indent="0">
              <a:buNone/>
            </a:pPr>
            <a:r>
              <a:rPr lang="de-DE" sz="2000" i="1" dirty="0"/>
              <a:t>Schreibe: die Kündigung–  die Kündigung</a:t>
            </a:r>
            <a:r>
              <a:rPr lang="de-DE" sz="2000" i="1" dirty="0">
                <a:solidFill>
                  <a:srgbClr val="FF0000"/>
                </a:solidFill>
              </a:rPr>
              <a:t>en</a:t>
            </a:r>
            <a:r>
              <a:rPr lang="de-DE" sz="2000" i="1" dirty="0"/>
              <a:t>, ...</a:t>
            </a:r>
          </a:p>
          <a:p>
            <a:pPr marL="0" indent="0">
              <a:buNone/>
            </a:pPr>
            <a:endParaRPr lang="de-DE" sz="2000" i="1" dirty="0"/>
          </a:p>
          <a:p>
            <a:pPr marL="0" indent="0">
              <a:buNone/>
            </a:pPr>
            <a:r>
              <a:rPr lang="de-DE" sz="2000" i="1" dirty="0">
                <a:solidFill>
                  <a:srgbClr val="FF0000"/>
                </a:solidFill>
              </a:rPr>
              <a:t>Nicht zu: Agentur für Arbeit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23A3B7-8A6C-084F-A0A9-76B5DFF3015E}"/>
              </a:ext>
            </a:extLst>
          </p:cNvPr>
          <p:cNvGrpSpPr/>
          <p:nvPr/>
        </p:nvGrpSpPr>
        <p:grpSpPr>
          <a:xfrm>
            <a:off x="5881518" y="349890"/>
            <a:ext cx="644397" cy="930165"/>
            <a:chOff x="5859739" y="222439"/>
            <a:chExt cx="644397" cy="930165"/>
          </a:xfrm>
        </p:grpSpPr>
        <p:sp>
          <p:nvSpPr>
            <p:cNvPr id="62" name="Eingebuchteter Pfeil nach rechts 61">
              <a:extLst>
                <a:ext uri="{FF2B5EF4-FFF2-40B4-BE49-F238E27FC236}">
                  <a16:creationId xmlns:a16="http://schemas.microsoft.com/office/drawing/2014/main" id="{778B49B5-C93F-7E42-B4BD-FD07C3F76A11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17802DC5-457D-5246-94B6-07307AEC41CA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27AB08-57EE-AB48-A38A-A758A95D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A1E9006B-6EF1-DA4E-A1C1-7226FABDBBE2}"/>
              </a:ext>
            </a:extLst>
          </p:cNvPr>
          <p:cNvCxnSpPr/>
          <p:nvPr/>
        </p:nvCxnSpPr>
        <p:spPr>
          <a:xfrm>
            <a:off x="405294" y="254322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>
            <a:extLst>
              <a:ext uri="{FF2B5EF4-FFF2-40B4-BE49-F238E27FC236}">
                <a16:creationId xmlns:a16="http://schemas.microsoft.com/office/drawing/2014/main" id="{0E5BB682-0433-184F-B7FB-FC41DCC236F2}"/>
              </a:ext>
            </a:extLst>
          </p:cNvPr>
          <p:cNvSpPr/>
          <p:nvPr/>
        </p:nvSpPr>
        <p:spPr>
          <a:xfrm>
            <a:off x="464191" y="2823448"/>
            <a:ext cx="5403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dirty="0"/>
              <a:t>:</a:t>
            </a:r>
          </a:p>
          <a:p>
            <a:endParaRPr lang="de-DE" sz="2000" dirty="0"/>
          </a:p>
          <a:p>
            <a:endParaRPr lang="de-DE" sz="2000" i="1" dirty="0"/>
          </a:p>
          <a:p>
            <a:r>
              <a:rPr lang="de-DE" sz="2000" i="1" dirty="0"/>
              <a:t>z.B. 	fristlos	–    die Frist</a:t>
            </a:r>
          </a:p>
          <a:p>
            <a:endParaRPr lang="de-DE" sz="2000" b="1" dirty="0"/>
          </a:p>
          <a:p>
            <a:endParaRPr lang="de-DE" sz="2000" b="1" dirty="0"/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D66AD356-E4AA-AC45-97F1-BFCE63E2D131}"/>
              </a:ext>
            </a:extLst>
          </p:cNvPr>
          <p:cNvGrpSpPr/>
          <p:nvPr/>
        </p:nvGrpSpPr>
        <p:grpSpPr>
          <a:xfrm>
            <a:off x="5881521" y="2760322"/>
            <a:ext cx="644397" cy="930165"/>
            <a:chOff x="5859739" y="222439"/>
            <a:chExt cx="644397" cy="930165"/>
          </a:xfrm>
        </p:grpSpPr>
        <p:sp>
          <p:nvSpPr>
            <p:cNvPr id="109" name="Eingebuchteter Pfeil nach rechts 108">
              <a:extLst>
                <a:ext uri="{FF2B5EF4-FFF2-40B4-BE49-F238E27FC236}">
                  <a16:creationId xmlns:a16="http://schemas.microsoft.com/office/drawing/2014/main" id="{7336F81E-8DEA-3148-AAA4-7E8073ED2D3A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92D284C8-385B-CF4D-B60A-4804C9C274D7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78A1434B-3019-824B-8885-F14AA785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112" name="Rechteck 111">
            <a:extLst>
              <a:ext uri="{FF2B5EF4-FFF2-40B4-BE49-F238E27FC236}">
                <a16:creationId xmlns:a16="http://schemas.microsoft.com/office/drawing/2014/main" id="{C8ADAD3D-1C8D-6749-AF3B-14362165C63C}"/>
              </a:ext>
            </a:extLst>
          </p:cNvPr>
          <p:cNvSpPr/>
          <p:nvPr/>
        </p:nvSpPr>
        <p:spPr>
          <a:xfrm>
            <a:off x="3085474" y="3566843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Dreieck 112">
            <a:extLst>
              <a:ext uri="{FF2B5EF4-FFF2-40B4-BE49-F238E27FC236}">
                <a16:creationId xmlns:a16="http://schemas.microsoft.com/office/drawing/2014/main" id="{67A44480-AD7A-3A48-8A8E-685D4E179D32}"/>
              </a:ext>
            </a:extLst>
          </p:cNvPr>
          <p:cNvSpPr/>
          <p:nvPr/>
        </p:nvSpPr>
        <p:spPr>
          <a:xfrm flipH="1">
            <a:off x="1760614" y="3529990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CF0947C-5275-C44A-B4B1-72FD5C1C1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91900"/>
              </p:ext>
            </p:extLst>
          </p:nvPr>
        </p:nvGraphicFramePr>
        <p:xfrm>
          <a:off x="405294" y="4314719"/>
          <a:ext cx="5981922" cy="188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961">
                  <a:extLst>
                    <a:ext uri="{9D8B030D-6E8A-4147-A177-3AD203B41FA5}">
                      <a16:colId xmlns:a16="http://schemas.microsoft.com/office/drawing/2014/main" val="1759928994"/>
                    </a:ext>
                  </a:extLst>
                </a:gridCol>
                <a:gridCol w="2990961">
                  <a:extLst>
                    <a:ext uri="{9D8B030D-6E8A-4147-A177-3AD203B41FA5}">
                      <a16:colId xmlns:a16="http://schemas.microsoft.com/office/drawing/2014/main" val="2916600933"/>
                    </a:ext>
                  </a:extLst>
                </a:gridCol>
              </a:tblGrid>
              <a:tr h="124795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Adjektive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beschäftigt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ordentlich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regelmäßig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Verben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kündigen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auflösen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verdienen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freistellen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50961"/>
                  </a:ext>
                </a:extLst>
              </a:tr>
            </a:tbl>
          </a:graphicData>
        </a:graphic>
      </p:graphicFrame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CC91E814-C3B2-6D44-A6A4-E94F80B8F89D}"/>
              </a:ext>
            </a:extLst>
          </p:cNvPr>
          <p:cNvGrpSpPr/>
          <p:nvPr/>
        </p:nvGrpSpPr>
        <p:grpSpPr>
          <a:xfrm>
            <a:off x="5817561" y="6876877"/>
            <a:ext cx="644397" cy="1092776"/>
            <a:chOff x="5808309" y="439918"/>
            <a:chExt cx="644397" cy="1092776"/>
          </a:xfrm>
        </p:grpSpPr>
        <p:sp>
          <p:nvSpPr>
            <p:cNvPr id="116" name="Eingebuchteter Pfeil nach rechts 115">
              <a:extLst>
                <a:ext uri="{FF2B5EF4-FFF2-40B4-BE49-F238E27FC236}">
                  <a16:creationId xmlns:a16="http://schemas.microsoft.com/office/drawing/2014/main" id="{7824E8D9-0CF1-084F-9172-860F7655027B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FEBCBC2-D0BB-094A-B8F2-31E35E4EAACC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20BF653A-272C-1E43-BCAF-9FCABCF2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sp>
        <p:nvSpPr>
          <p:cNvPr id="127" name="Rechteck 126">
            <a:extLst>
              <a:ext uri="{FF2B5EF4-FFF2-40B4-BE49-F238E27FC236}">
                <a16:creationId xmlns:a16="http://schemas.microsoft.com/office/drawing/2014/main" id="{C8883B01-BE4B-534A-B686-F1026BB41EB4}"/>
              </a:ext>
            </a:extLst>
          </p:cNvPr>
          <p:cNvSpPr/>
          <p:nvPr/>
        </p:nvSpPr>
        <p:spPr>
          <a:xfrm>
            <a:off x="349635" y="6794714"/>
            <a:ext cx="5775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Lass dir die folgenden Wörter dik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tie</a:t>
            </a:r>
            <a:r>
              <a:rPr lang="de-DE" sz="2000" dirty="0"/>
              <a:t>ren!</a:t>
            </a:r>
            <a:br>
              <a:rPr lang="de-DE" sz="2000" b="1" dirty="0"/>
            </a:br>
            <a:endParaRPr lang="de-DE" sz="2000" b="1" dirty="0"/>
          </a:p>
        </p:txBody>
      </p:sp>
      <p:graphicFrame>
        <p:nvGraphicFramePr>
          <p:cNvPr id="128" name="Tabelle 127">
            <a:extLst>
              <a:ext uri="{FF2B5EF4-FFF2-40B4-BE49-F238E27FC236}">
                <a16:creationId xmlns:a16="http://schemas.microsoft.com/office/drawing/2014/main" id="{7C59B806-8837-8842-A0F2-6CB3A3E86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9375"/>
              </p:ext>
            </p:extLst>
          </p:nvPr>
        </p:nvGraphicFramePr>
        <p:xfrm>
          <a:off x="405293" y="7614750"/>
          <a:ext cx="4829790" cy="142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kündigen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Aufhebungsvertrag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ordnungsgemäß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Kündigungsfrist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Kündigungsgrund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/>
                        <a:t>beschäftigen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beidseitig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fristlos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9" name="Gerade Verbindung 128">
            <a:extLst>
              <a:ext uri="{FF2B5EF4-FFF2-40B4-BE49-F238E27FC236}">
                <a16:creationId xmlns:a16="http://schemas.microsoft.com/office/drawing/2014/main" id="{160AC43B-5FB2-0D44-89EE-AC78A3AB4530}"/>
              </a:ext>
            </a:extLst>
          </p:cNvPr>
          <p:cNvCxnSpPr/>
          <p:nvPr/>
        </p:nvCxnSpPr>
        <p:spPr>
          <a:xfrm>
            <a:off x="414547" y="6550929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33751" y="338380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487832" y="371130"/>
            <a:ext cx="577543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Präsens und Präteritum </a:t>
            </a:r>
          </a:p>
          <a:p>
            <a:r>
              <a:rPr lang="de-DE" sz="2000" dirty="0"/>
              <a:t>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verdienen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entlassen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1600" dirty="0"/>
              <a:t>kündigen</a:t>
            </a:r>
          </a:p>
          <a:p>
            <a:pPr marL="800100" lvl="1" indent="-342900">
              <a:buFont typeface="Courier New" charset="0"/>
              <a:buChar char="o"/>
            </a:pPr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1600" i="1" dirty="0"/>
              <a:t>z.B.	 </a:t>
            </a:r>
            <a:r>
              <a:rPr lang="de-DE" sz="1600" i="1" u="sng" dirty="0"/>
              <a:t>Singular</a:t>
            </a:r>
            <a:r>
              <a:rPr lang="de-DE" sz="1600" i="1" dirty="0"/>
              <a:t>: Der Ausbilder </a:t>
            </a:r>
            <a:r>
              <a:rPr lang="de-DE" sz="1600" i="1" u="sng" dirty="0"/>
              <a:t>unterrichte</a:t>
            </a:r>
            <a:r>
              <a:rPr lang="de-DE" sz="1600" i="1" dirty="0"/>
              <a:t>t die Auszubildenden.</a:t>
            </a:r>
          </a:p>
          <a:p>
            <a:r>
              <a:rPr lang="de-DE" sz="1600" i="1" dirty="0"/>
              <a:t>	 </a:t>
            </a:r>
            <a:r>
              <a:rPr lang="de-DE" sz="1600" i="1" u="sng" dirty="0"/>
              <a:t>Plural</a:t>
            </a:r>
            <a:r>
              <a:rPr lang="de-DE" sz="1600" i="1" dirty="0"/>
              <a:t>: Der Ausbilder </a:t>
            </a:r>
            <a:r>
              <a:rPr lang="de-DE" sz="1600" i="1" u="sng" dirty="0"/>
              <a:t>unterrichtete</a:t>
            </a:r>
            <a:r>
              <a:rPr lang="de-DE" sz="1600" i="1" dirty="0"/>
              <a:t> die Auszubildenden.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03143CB-21E4-6F46-8B47-BF30CF208260}"/>
              </a:ext>
            </a:extLst>
          </p:cNvPr>
          <p:cNvGrpSpPr/>
          <p:nvPr/>
        </p:nvGrpSpPr>
        <p:grpSpPr>
          <a:xfrm>
            <a:off x="5836765" y="324014"/>
            <a:ext cx="644397" cy="1092776"/>
            <a:chOff x="5808309" y="439918"/>
            <a:chExt cx="644397" cy="1092776"/>
          </a:xfrm>
        </p:grpSpPr>
        <p:sp>
          <p:nvSpPr>
            <p:cNvPr id="29" name="Eingebuchteter Pfeil nach rechts 28">
              <a:extLst>
                <a:ext uri="{FF2B5EF4-FFF2-40B4-BE49-F238E27FC236}">
                  <a16:creationId xmlns:a16="http://schemas.microsoft.com/office/drawing/2014/main" id="{1F9E5C14-E27A-ED47-9AC9-E208182F6240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55653D9-10D8-2E40-83C4-35789F922CC4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74AF410-7299-E549-9AB8-3220571F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8B6808F0-37A1-464A-99CB-646196F25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9515"/>
          <a:stretch/>
        </p:blipFill>
        <p:spPr>
          <a:xfrm>
            <a:off x="934624" y="4340337"/>
            <a:ext cx="1231948" cy="7446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CAC2B0-7AFC-204D-B448-3ED63725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10" y="4243922"/>
            <a:ext cx="1328714" cy="9965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01BEC4-D74B-8243-8A6B-680103D62C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400" t="28692" b="17101"/>
          <a:stretch/>
        </p:blipFill>
        <p:spPr>
          <a:xfrm>
            <a:off x="3375550" y="4459029"/>
            <a:ext cx="382411" cy="8097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A4E1FC2-B663-9445-A892-1DB6AD8EB2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238034">
            <a:off x="2770650" y="4494192"/>
            <a:ext cx="743178" cy="616294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937137F-2DCC-7144-AB9A-F7C6A79E889C}"/>
              </a:ext>
            </a:extLst>
          </p:cNvPr>
          <p:cNvSpPr/>
          <p:nvPr/>
        </p:nvSpPr>
        <p:spPr>
          <a:xfrm>
            <a:off x="487832" y="3570955"/>
            <a:ext cx="540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Welches Adjektiv passt zu welchem Bild?</a:t>
            </a:r>
          </a:p>
          <a:p>
            <a:r>
              <a:rPr lang="de-DE" sz="2000" dirty="0"/>
              <a:t>Verbinde!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AC48ACF-BC43-C646-AFD8-B2D3E6965B87}"/>
              </a:ext>
            </a:extLst>
          </p:cNvPr>
          <p:cNvGrpSpPr/>
          <p:nvPr/>
        </p:nvGrpSpPr>
        <p:grpSpPr>
          <a:xfrm>
            <a:off x="5845169" y="3527105"/>
            <a:ext cx="644397" cy="930165"/>
            <a:chOff x="5859739" y="3533907"/>
            <a:chExt cx="644397" cy="930165"/>
          </a:xfrm>
        </p:grpSpPr>
        <p:sp>
          <p:nvSpPr>
            <p:cNvPr id="30" name="Eingebuchteter Pfeil nach rechts 29">
              <a:extLst>
                <a:ext uri="{FF2B5EF4-FFF2-40B4-BE49-F238E27FC236}">
                  <a16:creationId xmlns:a16="http://schemas.microsoft.com/office/drawing/2014/main" id="{4882133A-8727-564B-999C-9B144343990F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7A964955-D3F6-B246-9E35-6E1AB6F875EC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1F638FD-9FF7-A443-ADE0-A6DB8F2A6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F20A463-370B-514F-9FA0-4562B106889D}"/>
              </a:ext>
            </a:extLst>
          </p:cNvPr>
          <p:cNvSpPr txBox="1"/>
          <p:nvPr/>
        </p:nvSpPr>
        <p:spPr>
          <a:xfrm>
            <a:off x="895034" y="5862176"/>
            <a:ext cx="13111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fristlose </a:t>
            </a:r>
          </a:p>
          <a:p>
            <a:pPr algn="ctr"/>
            <a:r>
              <a:rPr lang="de-DE" sz="1600" dirty="0"/>
              <a:t>Kündigung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070F849-A049-384C-A481-92DE3C19A8AE}"/>
              </a:ext>
            </a:extLst>
          </p:cNvPr>
          <p:cNvSpPr txBox="1"/>
          <p:nvPr/>
        </p:nvSpPr>
        <p:spPr>
          <a:xfrm>
            <a:off x="2865755" y="5869961"/>
            <a:ext cx="11834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ordentliche </a:t>
            </a:r>
          </a:p>
          <a:p>
            <a:pPr algn="ctr"/>
            <a:r>
              <a:rPr lang="de-DE" sz="1600" dirty="0"/>
              <a:t>Kündigung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D9BAEB8-9F08-0941-9494-0981D2484C84}"/>
              </a:ext>
            </a:extLst>
          </p:cNvPr>
          <p:cNvSpPr txBox="1"/>
          <p:nvPr/>
        </p:nvSpPr>
        <p:spPr>
          <a:xfrm>
            <a:off x="4705031" y="5869961"/>
            <a:ext cx="124425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Aufhebungs-</a:t>
            </a:r>
          </a:p>
          <a:p>
            <a:pPr algn="ctr"/>
            <a:r>
              <a:rPr lang="de-DE" sz="1600" dirty="0"/>
              <a:t>vertrag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D5BA508-7387-664E-B36A-8BB2323880A8}"/>
              </a:ext>
            </a:extLst>
          </p:cNvPr>
          <p:cNvSpPr/>
          <p:nvPr/>
        </p:nvSpPr>
        <p:spPr>
          <a:xfrm>
            <a:off x="433751" y="7012761"/>
            <a:ext cx="5775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1200" b="1" dirty="0"/>
          </a:p>
          <a:p>
            <a:r>
              <a:rPr lang="de-DE" sz="2000" i="1" dirty="0"/>
              <a:t>z.B.: die Probezeit: Pro – be – zeit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FF4C82A-0225-F349-944E-67A456FB2B19}"/>
              </a:ext>
            </a:extLst>
          </p:cNvPr>
          <p:cNvGrpSpPr/>
          <p:nvPr/>
        </p:nvGrpSpPr>
        <p:grpSpPr>
          <a:xfrm>
            <a:off x="5824424" y="7133269"/>
            <a:ext cx="644397" cy="1092776"/>
            <a:chOff x="5808309" y="439918"/>
            <a:chExt cx="644397" cy="1092776"/>
          </a:xfrm>
        </p:grpSpPr>
        <p:sp>
          <p:nvSpPr>
            <p:cNvPr id="41" name="Eingebuchteter Pfeil nach rechts 40">
              <a:extLst>
                <a:ext uri="{FF2B5EF4-FFF2-40B4-BE49-F238E27FC236}">
                  <a16:creationId xmlns:a16="http://schemas.microsoft.com/office/drawing/2014/main" id="{FBD634F3-7025-164F-908D-AD29584D649D}"/>
                </a:ext>
              </a:extLst>
            </p:cNvPr>
            <p:cNvSpPr/>
            <p:nvPr/>
          </p:nvSpPr>
          <p:spPr>
            <a:xfrm rot="5400000" flipV="1">
              <a:off x="5874798" y="758910"/>
              <a:ext cx="511417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5E6A42C-B103-C44D-ACD6-65E6965CC275}"/>
                </a:ext>
              </a:extLst>
            </p:cNvPr>
            <p:cNvSpPr/>
            <p:nvPr/>
          </p:nvSpPr>
          <p:spPr>
            <a:xfrm>
              <a:off x="5808309" y="439918"/>
              <a:ext cx="644397" cy="109277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6158E86C-7438-9B46-A8CD-ABC72A274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7004" y="1189095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47" name="Tabelle 46">
            <a:extLst>
              <a:ext uri="{FF2B5EF4-FFF2-40B4-BE49-F238E27FC236}">
                <a16:creationId xmlns:a16="http://schemas.microsoft.com/office/drawing/2014/main" id="{6FE4BE12-21ED-464F-BC7E-FA28343B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55514"/>
              </p:ext>
            </p:extLst>
          </p:nvPr>
        </p:nvGraphicFramePr>
        <p:xfrm>
          <a:off x="393029" y="7942816"/>
          <a:ext cx="5322408" cy="172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608">
                  <a:extLst>
                    <a:ext uri="{9D8B030D-6E8A-4147-A177-3AD203B41FA5}">
                      <a16:colId xmlns:a16="http://schemas.microsoft.com/office/drawing/2014/main" val="70811352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16796537"/>
                    </a:ext>
                  </a:extLst>
                </a:gridCol>
              </a:tblGrid>
              <a:tr h="172226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Aufhebungsvertrag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das Einschreiben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Kündigungsfrist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das Arbeitszeugnis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der Berufsberater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fristgerecht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regelmäßig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gemeinsam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entlassen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beschäftigen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43274"/>
                  </a:ext>
                </a:extLst>
              </a:tr>
            </a:tbl>
          </a:graphicData>
        </a:graphic>
      </p:graphicFrame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EE666951-54FC-1E40-AAA4-795A1C3D2EA4}"/>
              </a:ext>
            </a:extLst>
          </p:cNvPr>
          <p:cNvCxnSpPr/>
          <p:nvPr/>
        </p:nvCxnSpPr>
        <p:spPr>
          <a:xfrm>
            <a:off x="487832" y="682581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9676" y="3682356"/>
            <a:ext cx="540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84827" y="308073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im Lex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2000" dirty="0"/>
              <a:t>kon!</a:t>
            </a:r>
            <a:br>
              <a:rPr lang="de-DE" sz="2000" dirty="0"/>
            </a:b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</a:t>
            </a:r>
            <a:r>
              <a:rPr lang="de-DE" sz="2000" i="1" dirty="0">
                <a:solidFill>
                  <a:schemeClr val="accent6">
                    <a:lumMod val="75000"/>
                  </a:schemeClr>
                </a:solidFill>
              </a:rPr>
              <a:t>sorgfältig</a:t>
            </a:r>
            <a:r>
              <a:rPr lang="de-DE" sz="2000" i="1" dirty="0"/>
              <a:t>		Seite 393</a:t>
            </a:r>
          </a:p>
          <a:p>
            <a:pPr marL="0" indent="0">
              <a:buNone/>
            </a:pPr>
            <a:endParaRPr lang="de-DE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rgbClr val="0070C0"/>
                </a:solidFill>
              </a:rPr>
              <a:t>das Einschreiben		</a:t>
            </a:r>
            <a:r>
              <a:rPr lang="de-DE" sz="2000" i="1" dirty="0"/>
              <a:t>Seite _____</a:t>
            </a:r>
            <a:endParaRPr lang="de-DE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rgbClr val="0070C0"/>
                </a:solidFill>
              </a:rPr>
              <a:t>die Frist			</a:t>
            </a:r>
            <a:r>
              <a:rPr lang="de-DE" sz="2000" i="1" dirty="0"/>
              <a:t>Seite _____</a:t>
            </a:r>
            <a:endParaRPr lang="de-DE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chemeClr val="accent6">
                    <a:lumMod val="75000"/>
                  </a:schemeClr>
                </a:solidFill>
              </a:rPr>
              <a:t>beschäftigt			</a:t>
            </a:r>
            <a:r>
              <a:rPr lang="de-DE" sz="2000" i="1" dirty="0"/>
              <a:t>Seite _____</a:t>
            </a:r>
            <a:endParaRPr lang="de-DE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0000"/>
                </a:solidFill>
              </a:rPr>
              <a:t>einreichen			</a:t>
            </a:r>
            <a:r>
              <a:rPr lang="de-DE" sz="2000" i="1" dirty="0"/>
              <a:t>Seite _____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dirty="0"/>
          </a:p>
        </p:txBody>
      </p:sp>
      <p:cxnSp>
        <p:nvCxnSpPr>
          <p:cNvPr id="80" name="Gerade Verbindung 79"/>
          <p:cNvCxnSpPr/>
          <p:nvPr/>
        </p:nvCxnSpPr>
        <p:spPr>
          <a:xfrm>
            <a:off x="477702" y="3292081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4D29AC-25C9-9242-BDE8-BD0DC7EF574B}"/>
              </a:ext>
            </a:extLst>
          </p:cNvPr>
          <p:cNvGrpSpPr/>
          <p:nvPr/>
        </p:nvGrpSpPr>
        <p:grpSpPr>
          <a:xfrm>
            <a:off x="5859739" y="3649448"/>
            <a:ext cx="644397" cy="930165"/>
            <a:chOff x="5859739" y="3533907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1B98B79-0A9A-7D4E-A6CF-16A002E6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C08073-0E68-4946-892C-D3C0E1107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50123"/>
              </p:ext>
            </p:extLst>
          </p:nvPr>
        </p:nvGraphicFramePr>
        <p:xfrm>
          <a:off x="800856" y="5437568"/>
          <a:ext cx="561713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i="1" dirty="0">
                          <a:solidFill>
                            <a:schemeClr val="tx1"/>
                          </a:solidFill>
                        </a:rPr>
                        <a:t>beschäftigt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sofortig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fristgerecht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aufheben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fristlos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zusammen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jemanden freistellen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abgeben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entlassen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mit beider Einverständnis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gemeinsam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pünktlich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auflösen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i="1" dirty="0">
                          <a:solidFill>
                            <a:schemeClr val="tx1"/>
                          </a:solidFill>
                        </a:rPr>
                        <a:t>angestellt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sein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einreichen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freigeben, suspendieren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beidseitiges 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</a:rPr>
                        <a:t>Einvernehmen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kündigen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A10B682-C9B2-C84F-8486-ABA308524305}"/>
              </a:ext>
            </a:extLst>
          </p:cNvPr>
          <p:cNvGrpSpPr/>
          <p:nvPr/>
        </p:nvGrpSpPr>
        <p:grpSpPr>
          <a:xfrm>
            <a:off x="5859739" y="380064"/>
            <a:ext cx="644397" cy="930165"/>
            <a:chOff x="5859739" y="3533907"/>
            <a:chExt cx="644397" cy="930165"/>
          </a:xfrm>
        </p:grpSpPr>
        <p:sp>
          <p:nvSpPr>
            <p:cNvPr id="55" name="Eingebuchteter Pfeil nach rechts 54">
              <a:extLst>
                <a:ext uri="{FF2B5EF4-FFF2-40B4-BE49-F238E27FC236}">
                  <a16:creationId xmlns:a16="http://schemas.microsoft.com/office/drawing/2014/main" id="{43E7AD93-35AC-3F4B-91F1-BE32EB70DB8E}"/>
                </a:ext>
              </a:extLst>
            </p:cNvPr>
            <p:cNvSpPr/>
            <p:nvPr/>
          </p:nvSpPr>
          <p:spPr>
            <a:xfrm rot="5400000" flipV="1">
              <a:off x="5964279" y="3794744"/>
              <a:ext cx="435315" cy="143642"/>
            </a:xfrm>
            <a:prstGeom prst="notchedRightArrow">
              <a:avLst/>
            </a:prstGeom>
            <a:solidFill>
              <a:srgbClr val="FF9300"/>
            </a:solidFill>
            <a:ln w="28575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488B38C-8D42-434D-A456-6374B4BD7173}"/>
                </a:ext>
              </a:extLst>
            </p:cNvPr>
            <p:cNvSpPr/>
            <p:nvPr/>
          </p:nvSpPr>
          <p:spPr>
            <a:xfrm>
              <a:off x="5859739" y="3533907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6833514-F468-EE4B-9035-D7C1B881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1510" y="4147701"/>
              <a:ext cx="367003" cy="255373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715293" y="373880"/>
            <a:ext cx="5269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</a:t>
            </a:r>
            <a:endParaRPr lang="de-DE" sz="2000" b="1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E4BB572-AC40-BF4A-B54B-8445BC7262D1}"/>
              </a:ext>
            </a:extLst>
          </p:cNvPr>
          <p:cNvSpPr/>
          <p:nvPr/>
        </p:nvSpPr>
        <p:spPr>
          <a:xfrm>
            <a:off x="495367" y="842717"/>
            <a:ext cx="53305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Während der </a:t>
            </a:r>
            <a:r>
              <a:rPr lang="de-DE" sz="1400" dirty="0">
                <a:solidFill>
                  <a:srgbClr val="FF0000"/>
                </a:solidFill>
              </a:rPr>
              <a:t>Probezeit</a:t>
            </a:r>
            <a:r>
              <a:rPr lang="de-DE" sz="1400" dirty="0">
                <a:solidFill>
                  <a:srgbClr val="000000"/>
                </a:solidFill>
              </a:rPr>
              <a:t> können Azubi und Betrieb jederzeit fristlos kündigen.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8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Azubi und Ausbilder unterschreiben einen </a:t>
            </a:r>
            <a:r>
              <a:rPr lang="de-DE" sz="1400" dirty="0">
                <a:solidFill>
                  <a:srgbClr val="FF0000"/>
                </a:solidFill>
              </a:rPr>
              <a:t>Aufhebungsvertrag</a:t>
            </a:r>
            <a:r>
              <a:rPr lang="de-DE" sz="1400" dirty="0">
                <a:solidFill>
                  <a:srgbClr val="000000"/>
                </a:solidFill>
              </a:rPr>
              <a:t>, sofern sie sich über die Beendigung der Ausbildung einig sind.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In jedem Fall steht dem Arbeitnehmer nach dem Ende der Beschäftigung ein </a:t>
            </a:r>
            <a:r>
              <a:rPr lang="de-DE" sz="1400" dirty="0">
                <a:solidFill>
                  <a:srgbClr val="FF0000"/>
                </a:solidFill>
              </a:rPr>
              <a:t>Arbeitszeugnis</a:t>
            </a:r>
            <a:r>
              <a:rPr lang="de-DE" sz="1400" dirty="0">
                <a:solidFill>
                  <a:srgbClr val="000000"/>
                </a:solidFill>
              </a:rPr>
              <a:t> zu.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Das Kündigungsschreiben musst du rechtzeitig beim Arbeitgeber </a:t>
            </a:r>
            <a:r>
              <a:rPr lang="de-DE" sz="1400" dirty="0">
                <a:solidFill>
                  <a:srgbClr val="FF0000"/>
                </a:solidFill>
              </a:rPr>
              <a:t>einreichen</a:t>
            </a:r>
            <a:r>
              <a:rPr lang="de-DE" sz="140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Die </a:t>
            </a:r>
            <a:r>
              <a:rPr lang="de-DE" sz="1400" dirty="0">
                <a:solidFill>
                  <a:srgbClr val="FF0000"/>
                </a:solidFill>
              </a:rPr>
              <a:t>Kündigungsfrist</a:t>
            </a:r>
            <a:r>
              <a:rPr lang="de-DE" sz="1400" dirty="0">
                <a:solidFill>
                  <a:srgbClr val="000000"/>
                </a:solidFill>
              </a:rPr>
              <a:t> schützt den Arbeitnehmer davor sofort ohne Gehalt auskommen zu müssen.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Nach einer Kündigung steht der Reha-Berufsberater der </a:t>
            </a:r>
            <a:r>
              <a:rPr lang="de-DE" sz="1400" dirty="0">
                <a:solidFill>
                  <a:srgbClr val="FF0000"/>
                </a:solidFill>
              </a:rPr>
              <a:t>Agentur für Arbeit </a:t>
            </a:r>
            <a:r>
              <a:rPr lang="de-DE" sz="1400" dirty="0"/>
              <a:t>dem Auszubildenden zur Verfügung.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Regelmäßiges Zuspätkommen ist ein häufiger </a:t>
            </a:r>
            <a:r>
              <a:rPr lang="de-DE" sz="1400" dirty="0">
                <a:solidFill>
                  <a:srgbClr val="FF0000"/>
                </a:solidFill>
              </a:rPr>
              <a:t>Kündigungsgrund</a:t>
            </a:r>
            <a:r>
              <a:rPr lang="de-DE" sz="1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Der Auszubildende ist seit 2 Jahren im Betrieb </a:t>
            </a:r>
            <a:r>
              <a:rPr lang="de-DE" sz="1400" dirty="0">
                <a:solidFill>
                  <a:srgbClr val="FF0000"/>
                </a:solidFill>
              </a:rPr>
              <a:t>beschäftigt</a:t>
            </a:r>
            <a:r>
              <a:rPr lang="de-DE" sz="1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14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1400" dirty="0"/>
              <a:t>Der Jugendliche wurde wegen seines unfreundlichen Tonfalls gegenüber den Kunden </a:t>
            </a:r>
            <a:r>
              <a:rPr lang="de-DE" sz="1400" dirty="0">
                <a:solidFill>
                  <a:srgbClr val="FF0000"/>
                </a:solidFill>
              </a:rPr>
              <a:t>entlassen</a:t>
            </a:r>
            <a:r>
              <a:rPr lang="de-DE" sz="1400" dirty="0"/>
              <a:t>.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6677191-1CC7-EE4D-8E6C-FB249C4F4B5A}"/>
              </a:ext>
            </a:extLst>
          </p:cNvPr>
          <p:cNvSpPr/>
          <p:nvPr/>
        </p:nvSpPr>
        <p:spPr>
          <a:xfrm>
            <a:off x="456724" y="6829095"/>
            <a:ext cx="5403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Stei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re die Ad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!</a:t>
            </a:r>
            <a:br>
              <a:rPr lang="de-DE" sz="2000" dirty="0"/>
            </a:br>
            <a:endParaRPr lang="de-DE" sz="2000" dirty="0"/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8897528D-7538-4C46-8ED5-7750F4492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26374"/>
              </p:ext>
            </p:extLst>
          </p:nvPr>
        </p:nvGraphicFramePr>
        <p:xfrm>
          <a:off x="495368" y="7719277"/>
          <a:ext cx="5833161" cy="157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Indikativ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Komparativ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(1.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</a:rPr>
                        <a:t> Steigerung)</a:t>
                      </a:r>
                      <a:endParaRPr lang="de-DE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Superlativ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</a:rPr>
                        <a:t>(2. Steigerung)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beschäftigt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beschäftigter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am </a:t>
                      </a:r>
                      <a:r>
                        <a:rPr lang="de-DE" sz="1400" dirty="0" err="1">
                          <a:solidFill>
                            <a:srgbClr val="FF0000"/>
                          </a:solidFill>
                        </a:rPr>
                        <a:t>beschäftigsten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05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regelmäßig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regelmäßiger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am regelmäßigsten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DE98104-8698-B245-A953-B58E30F4E532}"/>
              </a:ext>
            </a:extLst>
          </p:cNvPr>
          <p:cNvCxnSpPr/>
          <p:nvPr/>
        </p:nvCxnSpPr>
        <p:spPr>
          <a:xfrm>
            <a:off x="405294" y="634019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61431E4-E036-3640-AF57-EEA679BC974C}"/>
              </a:ext>
            </a:extLst>
          </p:cNvPr>
          <p:cNvGrpSpPr/>
          <p:nvPr/>
        </p:nvGrpSpPr>
        <p:grpSpPr>
          <a:xfrm>
            <a:off x="5704116" y="6496588"/>
            <a:ext cx="644397" cy="930165"/>
            <a:chOff x="5859739" y="222439"/>
            <a:chExt cx="644397" cy="930165"/>
          </a:xfrm>
        </p:grpSpPr>
        <p:sp>
          <p:nvSpPr>
            <p:cNvPr id="28" name="Eingebuchteter Pfeil nach rechts 27">
              <a:extLst>
                <a:ext uri="{FF2B5EF4-FFF2-40B4-BE49-F238E27FC236}">
                  <a16:creationId xmlns:a16="http://schemas.microsoft.com/office/drawing/2014/main" id="{16FA615B-AF31-E74B-A22E-25DDF651A943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87147B1B-D442-4B47-A783-39F82D7D81FF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AB821A4-69A7-8140-A0A9-9E88CF3C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19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3134083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</a:t>
            </a:r>
          </a:p>
          <a:p>
            <a:pPr marL="0" indent="0">
              <a:buNone/>
            </a:pPr>
            <a:r>
              <a:rPr lang="de-DE" sz="2000" dirty="0"/>
              <a:t>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fleißig – der fleißig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>
                <a:solidFill>
                  <a:srgbClr val="00B050"/>
                </a:solidFill>
              </a:rPr>
              <a:t> </a:t>
            </a:r>
            <a:r>
              <a:rPr lang="de-DE" sz="2000" i="1" dirty="0">
                <a:solidFill>
                  <a:srgbClr val="0070C0"/>
                </a:solidFill>
              </a:rPr>
              <a:t> Auszubildende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dirty="0"/>
              <a:t>fristlos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fristgerecht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beidseitig			</a:t>
            </a:r>
            <a:r>
              <a:rPr lang="de-DE" dirty="0">
                <a:solidFill>
                  <a:srgbClr val="FF0000"/>
                </a:solidFill>
              </a:rPr>
              <a:t>Hier korrigiert die Lehrkraft!</a:t>
            </a:r>
            <a:endParaRPr lang="de-DE" dirty="0"/>
          </a:p>
          <a:p>
            <a:pPr lvl="1">
              <a:buFont typeface="Courier New" charset="0"/>
              <a:buChar char="o"/>
            </a:pPr>
            <a:r>
              <a:rPr lang="de-DE" dirty="0"/>
              <a:t>beschäftig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ordnungsgemäß</a:t>
            </a:r>
          </a:p>
        </p:txBody>
      </p:sp>
      <p:cxnSp>
        <p:nvCxnSpPr>
          <p:cNvPr id="80" name="Gerade Verbindung 79"/>
          <p:cNvCxnSpPr/>
          <p:nvPr/>
        </p:nvCxnSpPr>
        <p:spPr>
          <a:xfrm>
            <a:off x="490735" y="363212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632054" y="10894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890072" y="1101552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B246B8E-1B3F-3A4A-8D0F-D11ABC72C0F8}"/>
              </a:ext>
            </a:extLst>
          </p:cNvPr>
          <p:cNvGrpSpPr/>
          <p:nvPr/>
        </p:nvGrpSpPr>
        <p:grpSpPr>
          <a:xfrm>
            <a:off x="5854387" y="395694"/>
            <a:ext cx="644397" cy="930165"/>
            <a:chOff x="5859739" y="22243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2AC318AE-878E-E34E-A76B-6B664E38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grpSp>
        <p:nvGrpSpPr>
          <p:cNvPr id="17" name="Gruppierung 87">
            <a:extLst>
              <a:ext uri="{FF2B5EF4-FFF2-40B4-BE49-F238E27FC236}">
                <a16:creationId xmlns:a16="http://schemas.microsoft.com/office/drawing/2014/main" id="{2500CA7A-F5C7-A242-AF96-0779AD4CF691}"/>
              </a:ext>
            </a:extLst>
          </p:cNvPr>
          <p:cNvGrpSpPr/>
          <p:nvPr/>
        </p:nvGrpSpPr>
        <p:grpSpPr>
          <a:xfrm>
            <a:off x="759299" y="5864325"/>
            <a:ext cx="2627452" cy="1520727"/>
            <a:chOff x="541914" y="7079647"/>
            <a:chExt cx="3162069" cy="183015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ADC004-19A4-574C-9A58-8B9959B04D3E}"/>
                </a:ext>
              </a:extLst>
            </p:cNvPr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093FD97-EFDF-B84E-A822-C850B43731C5}"/>
                </a:ext>
              </a:extLst>
            </p:cNvPr>
            <p:cNvSpPr txBox="1"/>
            <p:nvPr/>
          </p:nvSpPr>
          <p:spPr>
            <a:xfrm>
              <a:off x="1538386" y="7781445"/>
              <a:ext cx="1098238" cy="31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u="sng" dirty="0"/>
                <a:t>Kündigung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B11E9E2-53C1-6040-B387-644F6259F29A}"/>
                </a:ext>
              </a:extLst>
            </p:cNvPr>
            <p:cNvSpPr txBox="1"/>
            <p:nvPr/>
          </p:nvSpPr>
          <p:spPr>
            <a:xfrm>
              <a:off x="541914" y="7079647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56422D0-1426-AA47-9A5B-5BFD34ACB846}"/>
                </a:ext>
              </a:extLst>
            </p:cNvPr>
            <p:cNvSpPr txBox="1"/>
            <p:nvPr/>
          </p:nvSpPr>
          <p:spPr>
            <a:xfrm>
              <a:off x="541914" y="8465319"/>
              <a:ext cx="1481959" cy="31484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Schreiben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A75D655-CB0D-A442-9967-C55B117EEA5B}"/>
                </a:ext>
              </a:extLst>
            </p:cNvPr>
            <p:cNvSpPr txBox="1"/>
            <p:nvPr/>
          </p:nvSpPr>
          <p:spPr>
            <a:xfrm>
              <a:off x="2208274" y="7079647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8CAE8FE8-236E-2E43-8496-C354726F58D3}"/>
                </a:ext>
              </a:extLst>
            </p:cNvPr>
            <p:cNvSpPr txBox="1"/>
            <p:nvPr/>
          </p:nvSpPr>
          <p:spPr>
            <a:xfrm>
              <a:off x="2222024" y="8465321"/>
              <a:ext cx="1481959" cy="44448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...</a:t>
              </a:r>
            </a:p>
          </p:txBody>
        </p:sp>
      </p:grpSp>
      <p:grpSp>
        <p:nvGrpSpPr>
          <p:cNvPr id="25" name="Gruppierung 94">
            <a:extLst>
              <a:ext uri="{FF2B5EF4-FFF2-40B4-BE49-F238E27FC236}">
                <a16:creationId xmlns:a16="http://schemas.microsoft.com/office/drawing/2014/main" id="{44CD9794-D4EB-A444-980B-ADB57A219088}"/>
              </a:ext>
            </a:extLst>
          </p:cNvPr>
          <p:cNvGrpSpPr/>
          <p:nvPr/>
        </p:nvGrpSpPr>
        <p:grpSpPr>
          <a:xfrm>
            <a:off x="764657" y="7969051"/>
            <a:ext cx="2664343" cy="1536892"/>
            <a:chOff x="541914" y="7079647"/>
            <a:chExt cx="3162069" cy="18239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C687ADE-7A2E-DA4B-B2D8-92F4EFFA28E4}"/>
                </a:ext>
              </a:extLst>
            </p:cNvPr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F214212-24E0-8642-8F1E-D789AB5B2856}"/>
                </a:ext>
              </a:extLst>
            </p:cNvPr>
            <p:cNvSpPr txBox="1"/>
            <p:nvPr/>
          </p:nvSpPr>
          <p:spPr>
            <a:xfrm>
              <a:off x="1499157" y="7754362"/>
              <a:ext cx="1195925" cy="32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u="sng" dirty="0"/>
                <a:t>Vertrag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77DBBFE-A894-EE46-905E-C46A5B4A9FFE}"/>
                </a:ext>
              </a:extLst>
            </p:cNvPr>
            <p:cNvSpPr txBox="1"/>
            <p:nvPr/>
          </p:nvSpPr>
          <p:spPr>
            <a:xfrm>
              <a:off x="541914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57FA9A4-9446-B248-8D78-DDAD4843E517}"/>
                </a:ext>
              </a:extLst>
            </p:cNvPr>
            <p:cNvSpPr txBox="1"/>
            <p:nvPr/>
          </p:nvSpPr>
          <p:spPr>
            <a:xfrm>
              <a:off x="541914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D975DDE-D7DD-994B-AD49-E8B8DCD3E448}"/>
                </a:ext>
              </a:extLst>
            </p:cNvPr>
            <p:cNvSpPr txBox="1"/>
            <p:nvPr/>
          </p:nvSpPr>
          <p:spPr>
            <a:xfrm>
              <a:off x="2208272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ADD15ED-3CDA-6748-B247-0A1C59282C06}"/>
                </a:ext>
              </a:extLst>
            </p:cNvPr>
            <p:cNvSpPr txBox="1"/>
            <p:nvPr/>
          </p:nvSpPr>
          <p:spPr>
            <a:xfrm>
              <a:off x="2222025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b="1" dirty="0"/>
            </a:p>
          </p:txBody>
        </p:sp>
      </p:grpSp>
      <p:grpSp>
        <p:nvGrpSpPr>
          <p:cNvPr id="32" name="Gruppierung 51">
            <a:extLst>
              <a:ext uri="{FF2B5EF4-FFF2-40B4-BE49-F238E27FC236}">
                <a16:creationId xmlns:a16="http://schemas.microsoft.com/office/drawing/2014/main" id="{63B46D9C-A2D5-8A42-B759-2EAF95720AE0}"/>
              </a:ext>
            </a:extLst>
          </p:cNvPr>
          <p:cNvGrpSpPr/>
          <p:nvPr/>
        </p:nvGrpSpPr>
        <p:grpSpPr>
          <a:xfrm>
            <a:off x="2511270" y="6199599"/>
            <a:ext cx="627118" cy="784294"/>
            <a:chOff x="5204471" y="2955433"/>
            <a:chExt cx="627118" cy="784294"/>
          </a:xfrm>
        </p:grpSpPr>
        <p:pic>
          <p:nvPicPr>
            <p:cNvPr id="33" name="Bild 54">
              <a:extLst>
                <a:ext uri="{FF2B5EF4-FFF2-40B4-BE49-F238E27FC236}">
                  <a16:creationId xmlns:a16="http://schemas.microsoft.com/office/drawing/2014/main" id="{F7883CFA-4724-B04A-99E7-38E2307F8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9289" y="2955433"/>
              <a:ext cx="622300" cy="406400"/>
            </a:xfrm>
            <a:prstGeom prst="rect">
              <a:avLst/>
            </a:prstGeom>
          </p:spPr>
        </p:pic>
        <p:sp>
          <p:nvSpPr>
            <p:cNvPr id="34" name="Pfeil nach links und oben 33">
              <a:extLst>
                <a:ext uri="{FF2B5EF4-FFF2-40B4-BE49-F238E27FC236}">
                  <a16:creationId xmlns:a16="http://schemas.microsoft.com/office/drawing/2014/main" id="{A8B38D31-F3F7-8848-B228-06FB23EDE438}"/>
                </a:ext>
              </a:extLst>
            </p:cNvPr>
            <p:cNvSpPr/>
            <p:nvPr/>
          </p:nvSpPr>
          <p:spPr>
            <a:xfrm flipV="1">
              <a:off x="5204471" y="3373826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pic>
        <p:nvPicPr>
          <p:cNvPr id="35" name="Bild 62">
            <a:extLst>
              <a:ext uri="{FF2B5EF4-FFF2-40B4-BE49-F238E27FC236}">
                <a16:creationId xmlns:a16="http://schemas.microsoft.com/office/drawing/2014/main" id="{5B73F3DC-2E00-4848-A53D-6216194B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688" y="8345899"/>
            <a:ext cx="622300" cy="406400"/>
          </a:xfrm>
          <a:prstGeom prst="rect">
            <a:avLst/>
          </a:prstGeom>
        </p:spPr>
      </p:pic>
      <p:pic>
        <p:nvPicPr>
          <p:cNvPr id="36" name="Bild 69">
            <a:extLst>
              <a:ext uri="{FF2B5EF4-FFF2-40B4-BE49-F238E27FC236}">
                <a16:creationId xmlns:a16="http://schemas.microsoft.com/office/drawing/2014/main" id="{10440951-FE5E-6E43-9651-D4C6EC0C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0120" y="6233657"/>
            <a:ext cx="622300" cy="406400"/>
          </a:xfrm>
          <a:prstGeom prst="rect">
            <a:avLst/>
          </a:prstGeom>
        </p:spPr>
      </p:pic>
      <p:pic>
        <p:nvPicPr>
          <p:cNvPr id="37" name="Bild 72">
            <a:extLst>
              <a:ext uri="{FF2B5EF4-FFF2-40B4-BE49-F238E27FC236}">
                <a16:creationId xmlns:a16="http://schemas.microsoft.com/office/drawing/2014/main" id="{55BFA7B7-F410-BB45-BFBD-C37F38A7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9970" y="8333199"/>
            <a:ext cx="622300" cy="4064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3F78DEC2-CC42-7445-8199-B1FFD040711E}"/>
              </a:ext>
            </a:extLst>
          </p:cNvPr>
          <p:cNvSpPr txBox="1"/>
          <p:nvPr/>
        </p:nvSpPr>
        <p:spPr>
          <a:xfrm>
            <a:off x="930120" y="5908775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Frist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6675A0F-4561-B04E-91A9-F688144311B3}"/>
              </a:ext>
            </a:extLst>
          </p:cNvPr>
          <p:cNvSpPr txBox="1"/>
          <p:nvPr/>
        </p:nvSpPr>
        <p:spPr>
          <a:xfrm>
            <a:off x="2327431" y="5915125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Grund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44F9863-5577-F449-8F8C-01D499EFA603}"/>
              </a:ext>
            </a:extLst>
          </p:cNvPr>
          <p:cNvSpPr txBox="1"/>
          <p:nvPr/>
        </p:nvSpPr>
        <p:spPr>
          <a:xfrm>
            <a:off x="2338080" y="802620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Aufhebung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D43E3B1-DD95-3948-8894-0C113DB3680A}"/>
              </a:ext>
            </a:extLst>
          </p:cNvPr>
          <p:cNvSpPr txBox="1"/>
          <p:nvPr/>
        </p:nvSpPr>
        <p:spPr>
          <a:xfrm>
            <a:off x="930120" y="918741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Partner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168EFA0-4E73-6E42-8A41-03757A7FE83F}"/>
              </a:ext>
            </a:extLst>
          </p:cNvPr>
          <p:cNvSpPr txBox="1"/>
          <p:nvPr/>
        </p:nvSpPr>
        <p:spPr>
          <a:xfrm>
            <a:off x="917420" y="8026201"/>
            <a:ext cx="912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Dauer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C944976-3E6C-A745-AC75-A12FF7FC2918}"/>
              </a:ext>
            </a:extLst>
          </p:cNvPr>
          <p:cNvSpPr txBox="1"/>
          <p:nvPr/>
        </p:nvSpPr>
        <p:spPr>
          <a:xfrm>
            <a:off x="2357693" y="9181061"/>
            <a:ext cx="912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/>
              <a:t>Verlängerung</a:t>
            </a:r>
          </a:p>
        </p:txBody>
      </p:sp>
      <p:pic>
        <p:nvPicPr>
          <p:cNvPr id="44" name="Bild 101">
            <a:extLst>
              <a:ext uri="{FF2B5EF4-FFF2-40B4-BE49-F238E27FC236}">
                <a16:creationId xmlns:a16="http://schemas.microsoft.com/office/drawing/2014/main" id="{EE4D6742-AE60-F24C-ACAD-A9D3EEB26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930120" y="6614657"/>
            <a:ext cx="622300" cy="406400"/>
          </a:xfrm>
          <a:prstGeom prst="rect">
            <a:avLst/>
          </a:prstGeom>
        </p:spPr>
      </p:pic>
      <p:pic>
        <p:nvPicPr>
          <p:cNvPr id="45" name="Bild 103">
            <a:extLst>
              <a:ext uri="{FF2B5EF4-FFF2-40B4-BE49-F238E27FC236}">
                <a16:creationId xmlns:a16="http://schemas.microsoft.com/office/drawing/2014/main" id="{7DA40178-E0C4-D342-B213-AFC01E68D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999970" y="8723793"/>
            <a:ext cx="622300" cy="406400"/>
          </a:xfrm>
          <a:prstGeom prst="rect">
            <a:avLst/>
          </a:prstGeom>
        </p:spPr>
      </p:pic>
      <p:sp>
        <p:nvSpPr>
          <p:cNvPr id="46" name="Pfeil nach links und oben 45">
            <a:extLst>
              <a:ext uri="{FF2B5EF4-FFF2-40B4-BE49-F238E27FC236}">
                <a16:creationId xmlns:a16="http://schemas.microsoft.com/office/drawing/2014/main" id="{CF7A5E82-0F41-AE4F-A550-51CEF32C3B7C}"/>
              </a:ext>
            </a:extLst>
          </p:cNvPr>
          <p:cNvSpPr/>
          <p:nvPr/>
        </p:nvSpPr>
        <p:spPr>
          <a:xfrm flipV="1">
            <a:off x="2529450" y="8764292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9A8B91E-804E-CF4E-BF20-BBFD79FBF66B}"/>
              </a:ext>
            </a:extLst>
          </p:cNvPr>
          <p:cNvSpPr/>
          <p:nvPr/>
        </p:nvSpPr>
        <p:spPr>
          <a:xfrm>
            <a:off x="490735" y="4007787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Net</a:t>
            </a:r>
            <a:r>
              <a:rPr lang="de-DE" sz="2000" i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de-DE" sz="2000" i="1" dirty="0"/>
              <a:t> -ge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halt</a:t>
            </a:r>
            <a:endParaRPr lang="de-DE" sz="2000" i="1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C1EA091-7539-EA48-8068-799B41093C48}"/>
              </a:ext>
            </a:extLst>
          </p:cNvPr>
          <p:cNvGrpSpPr/>
          <p:nvPr/>
        </p:nvGrpSpPr>
        <p:grpSpPr>
          <a:xfrm>
            <a:off x="5893749" y="4095824"/>
            <a:ext cx="644397" cy="930165"/>
            <a:chOff x="5859739" y="222439"/>
            <a:chExt cx="644397" cy="930165"/>
          </a:xfrm>
        </p:grpSpPr>
        <p:sp>
          <p:nvSpPr>
            <p:cNvPr id="49" name="Eingebuchteter Pfeil nach rechts 48">
              <a:extLst>
                <a:ext uri="{FF2B5EF4-FFF2-40B4-BE49-F238E27FC236}">
                  <a16:creationId xmlns:a16="http://schemas.microsoft.com/office/drawing/2014/main" id="{52C0EDE5-7A8E-704F-9151-1699D6A95407}"/>
                </a:ext>
              </a:extLst>
            </p:cNvPr>
            <p:cNvSpPr/>
            <p:nvPr/>
          </p:nvSpPr>
          <p:spPr>
            <a:xfrm rot="5400000" flipV="1">
              <a:off x="5964279" y="48327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9300"/>
                </a:solidFill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8EE13515-850A-5246-8216-C14C88B83819}"/>
                </a:ext>
              </a:extLst>
            </p:cNvPr>
            <p:cNvSpPr/>
            <p:nvPr/>
          </p:nvSpPr>
          <p:spPr>
            <a:xfrm>
              <a:off x="5859739" y="22243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41889D3-983D-4347-BBB6-CE62DCBA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8434" y="830490"/>
              <a:ext cx="367003" cy="255373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A0F6445-A298-384C-894F-9C74F841281B}"/>
              </a:ext>
            </a:extLst>
          </p:cNvPr>
          <p:cNvSpPr txBox="1"/>
          <p:nvPr/>
        </p:nvSpPr>
        <p:spPr>
          <a:xfrm>
            <a:off x="3747489" y="5864325"/>
            <a:ext cx="279394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die Kündigungsfrist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der Kündigungsgrund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das Kündigungsschreiben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...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die Vertragsdauer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der Aufhebungsvertrag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der Vertragspartner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FF0000"/>
                </a:solidFill>
              </a:rPr>
              <a:t>die Vertragsverlängerung</a:t>
            </a:r>
          </a:p>
        </p:txBody>
      </p:sp>
    </p:spTree>
    <p:extLst>
      <p:ext uri="{BB962C8B-B14F-4D97-AF65-F5344CB8AC3E}">
        <p14:creationId xmlns:p14="http://schemas.microsoft.com/office/powerpoint/2010/main" val="124293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686</Words>
  <Application>Microsoft Macintosh PowerPoint</Application>
  <PresentationFormat>A4-Papier (210 x 297 mm)</PresentationFormat>
  <Paragraphs>285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165</cp:revision>
  <cp:lastPrinted>2018-04-16T14:36:38Z</cp:lastPrinted>
  <dcterms:created xsi:type="dcterms:W3CDTF">2018-04-16T14:31:06Z</dcterms:created>
  <dcterms:modified xsi:type="dcterms:W3CDTF">2018-11-21T14:38:22Z</dcterms:modified>
</cp:coreProperties>
</file>