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63" r:id="rId2"/>
    <p:sldId id="278" r:id="rId3"/>
    <p:sldId id="277" r:id="rId4"/>
    <p:sldId id="279" r:id="rId5"/>
    <p:sldId id="265" r:id="rId6"/>
    <p:sldId id="264" r:id="rId7"/>
    <p:sldId id="271" r:id="rId8"/>
    <p:sldId id="280" r:id="rId9"/>
    <p:sldId id="281" r:id="rId10"/>
    <p:sldId id="282" r:id="rId11"/>
    <p:sldId id="283" r:id="rId12"/>
    <p:sldId id="284" r:id="rId13"/>
    <p:sldId id="285" r:id="rId14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FC"/>
    <a:srgbClr val="FBDBFF"/>
    <a:srgbClr val="CDC9FF"/>
    <a:srgbClr val="FF85FF"/>
    <a:srgbClr val="FFD3A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201"/>
  </p:normalViewPr>
  <p:slideViewPr>
    <p:cSldViewPr snapToGrid="0" snapToObjects="1" showGuides="1">
      <p:cViewPr>
        <p:scale>
          <a:sx n="87" d="100"/>
          <a:sy n="87" d="100"/>
        </p:scale>
        <p:origin x="3144" y="144"/>
      </p:cViewPr>
      <p:guideLst>
        <p:guide orient="horz" pos="341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44D5-F601-0142-8B2D-CC9AFAB2B01F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DE20-C858-5844-91E2-04A447D1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90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96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2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48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21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4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8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9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9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23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0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F06-9659-674C-BAB7-CCFB8B5A8F44}" type="datetime1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5A22-23FE-6A43-9D72-EFFDC4CB61C0}" type="datetime1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783C-3D18-A44F-8E7F-7DD03CE5600F}" type="datetime1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86B3-B9E2-6F40-9B0D-29EA2B5C85F8}" type="datetime1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A309-3A07-A040-B602-5AF0C48DBC2D}" type="datetime1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127-A028-D84D-B521-7289AA0E05B6}" type="datetime1">
              <a:rPr lang="de-DE" smtClean="0"/>
              <a:t>10.04.19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0C34-DF3A-6040-B294-54FEE749959B}" type="datetime1">
              <a:rPr lang="de-DE" smtClean="0"/>
              <a:t>10.04.19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619-7283-D040-BD3F-532563CF1241}" type="datetime1">
              <a:rPr lang="de-DE" smtClean="0"/>
              <a:t>10.04.19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79F-A5A6-304E-84AC-5596C5ABF2B5}" type="datetime1">
              <a:rPr lang="de-DE" smtClean="0"/>
              <a:t>10.04.19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BA4-D735-7148-9ABA-19B7C69A4907}" type="datetime1">
              <a:rPr lang="de-DE" smtClean="0"/>
              <a:t>10.04.19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96B-2EFE-E84A-B024-5C325E2170FE}" type="datetime1">
              <a:rPr lang="de-DE" smtClean="0"/>
              <a:t>10.04.19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B25C-746C-514F-B69C-C35E75A7EDF3}" type="datetime1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72245" y="2970911"/>
            <a:ext cx="61135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</a:t>
            </a:r>
          </a:p>
          <a:p>
            <a:r>
              <a:rPr lang="de-DE" sz="2000" dirty="0"/>
              <a:t>einem Synonym in der anderen Spalte zu! Schreibe auf!</a:t>
            </a:r>
          </a:p>
          <a:p>
            <a:endParaRPr lang="de-DE" sz="20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</a:p>
          <a:p>
            <a:endParaRPr lang="de-DE" sz="20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i="1" dirty="0"/>
              <a:t> </a:t>
            </a:r>
            <a:r>
              <a:rPr lang="de-DE" sz="2000" dirty="0"/>
              <a:t>durchschnittlich</a:t>
            </a:r>
            <a:r>
              <a:rPr lang="de-DE" sz="2000" i="1" dirty="0"/>
              <a:t>		 Seite _____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variieren			</a:t>
            </a:r>
            <a:r>
              <a:rPr lang="de-DE" sz="2000" i="1" dirty="0"/>
              <a:t> Seite _____</a:t>
            </a:r>
            <a:endParaRPr lang="de-D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die Region		</a:t>
            </a:r>
            <a:r>
              <a:rPr lang="de-DE" sz="2000" i="1" dirty="0"/>
              <a:t> 	Seite _____ </a:t>
            </a:r>
            <a:r>
              <a:rPr lang="de-DE" sz="2000" dirty="0"/>
              <a:t>	</a:t>
            </a:r>
            <a:br>
              <a:rPr lang="de-DE" sz="2000" dirty="0"/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262706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75241" y="2847860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797E852-661C-1742-906F-C68D8037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36639"/>
              </p:ext>
            </p:extLst>
          </p:nvPr>
        </p:nvGraphicFramePr>
        <p:xfrm>
          <a:off x="456725" y="4573285"/>
          <a:ext cx="591677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langfristig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gleichbleibend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Region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schwanken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parallel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etwas erheben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variieren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gleichzeitig / nebeneinander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sich ähneln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auf längere Sicht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gleichmäßig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das größere Gebiet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etwas messen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vergleichbar sein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7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29347" y="2850215"/>
            <a:ext cx="5403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Stei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dirty="0"/>
              <a:t>re die Ad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dirty="0"/>
              <a:t>tive!</a:t>
            </a:r>
          </a:p>
          <a:p>
            <a:br>
              <a:rPr lang="de-DE" dirty="0"/>
            </a:br>
            <a:r>
              <a:rPr lang="de-DE" dirty="0"/>
              <a:t>gering	  – </a:t>
            </a:r>
            <a:r>
              <a:rPr lang="de-DE" dirty="0">
                <a:solidFill>
                  <a:srgbClr val="00B050"/>
                </a:solidFill>
              </a:rPr>
              <a:t>geringer </a:t>
            </a:r>
            <a:r>
              <a:rPr lang="de-DE" dirty="0"/>
              <a:t>– </a:t>
            </a:r>
            <a:r>
              <a:rPr lang="de-DE" dirty="0">
                <a:solidFill>
                  <a:srgbClr val="00B050"/>
                </a:solidFill>
              </a:rPr>
              <a:t>am geringsten</a:t>
            </a:r>
            <a:endParaRPr lang="de-DE" dirty="0"/>
          </a:p>
          <a:p>
            <a:endParaRPr lang="de-DE" dirty="0"/>
          </a:p>
          <a:p>
            <a:r>
              <a:rPr lang="de-DE" dirty="0"/>
              <a:t>langfristig – </a:t>
            </a:r>
            <a:r>
              <a:rPr lang="de-DE" dirty="0">
                <a:solidFill>
                  <a:srgbClr val="00B050"/>
                </a:solidFill>
              </a:rPr>
              <a:t>langfristiger  </a:t>
            </a:r>
            <a:r>
              <a:rPr lang="de-DE" dirty="0"/>
              <a:t>– </a:t>
            </a:r>
            <a:r>
              <a:rPr lang="de-DE" dirty="0">
                <a:solidFill>
                  <a:srgbClr val="00B050"/>
                </a:solidFill>
              </a:rPr>
              <a:t>am langfristigsten</a:t>
            </a:r>
            <a:r>
              <a:rPr lang="de-DE" dirty="0"/>
              <a:t>  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29347" y="263499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041109" y="928116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25944" y="946010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18258" y="2842978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9A3CA55-DDC3-BE4A-A48B-7FE900C73DAA}"/>
              </a:ext>
            </a:extLst>
          </p:cNvPr>
          <p:cNvSpPr txBox="1">
            <a:spLocks/>
          </p:cNvSpPr>
          <p:nvPr/>
        </p:nvSpPr>
        <p:spPr>
          <a:xfrm>
            <a:off x="432216" y="263868"/>
            <a:ext cx="5833162" cy="167641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r>
              <a:rPr lang="de-DE" sz="1800" i="1" dirty="0"/>
              <a:t>z.B.: polar – die polar</a:t>
            </a:r>
            <a:r>
              <a:rPr lang="de-DE" sz="1800" i="1" u="sng" dirty="0">
                <a:solidFill>
                  <a:srgbClr val="00B050"/>
                </a:solidFill>
              </a:rPr>
              <a:t>e</a:t>
            </a:r>
            <a:r>
              <a:rPr lang="de-DE" sz="1800" i="1" dirty="0">
                <a:solidFill>
                  <a:srgbClr val="00B050"/>
                </a:solidFill>
              </a:rPr>
              <a:t> </a:t>
            </a:r>
            <a:r>
              <a:rPr lang="de-DE" sz="1800" i="1" dirty="0">
                <a:solidFill>
                  <a:srgbClr val="0070C0"/>
                </a:solidFill>
              </a:rPr>
              <a:t>Zone	</a:t>
            </a:r>
            <a:r>
              <a:rPr lang="de-DE" sz="1800" i="1" dirty="0">
                <a:solidFill>
                  <a:srgbClr val="00B050"/>
                </a:solidFill>
              </a:rPr>
              <a:t>Hier korrigiert die Lehrkraft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3451490-99FC-A14B-BE27-9C034EBD0EFA}"/>
              </a:ext>
            </a:extLst>
          </p:cNvPr>
          <p:cNvSpPr/>
          <p:nvPr/>
        </p:nvSpPr>
        <p:spPr>
          <a:xfrm>
            <a:off x="320114" y="4887862"/>
            <a:ext cx="54030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Bil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dirty="0"/>
              <a:t> zu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dirty="0"/>
              <a:t>men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dirty="0"/>
              <a:t>setz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dirty="0"/>
              <a:t> 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dirty="0"/>
              <a:t>(Kom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dirty="0"/>
              <a:t>si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dirty="0"/>
              <a:t>)!</a:t>
            </a:r>
            <a:br>
              <a:rPr lang="de-DE" dirty="0"/>
            </a:br>
            <a:endParaRPr lang="de-DE" i="1" dirty="0"/>
          </a:p>
          <a:p>
            <a:r>
              <a:rPr lang="de-DE" sz="1600" i="1" dirty="0"/>
              <a:t>Schreibe mit Artikel: </a:t>
            </a:r>
            <a:r>
              <a:rPr lang="de-DE" sz="1600" i="1" dirty="0">
                <a:solidFill>
                  <a:srgbClr val="FF0000"/>
                </a:solidFill>
              </a:rPr>
              <a:t>die Durchschnittstemperatur</a:t>
            </a:r>
          </a:p>
          <a:p>
            <a:endParaRPr lang="de-DE" sz="1600" i="1" dirty="0">
              <a:solidFill>
                <a:srgbClr val="FF0000"/>
              </a:solidFill>
            </a:endParaRPr>
          </a:p>
          <a:p>
            <a:endParaRPr lang="de-DE" sz="1600" i="1" dirty="0">
              <a:solidFill>
                <a:srgbClr val="FF0000"/>
              </a:solidFill>
            </a:endParaRPr>
          </a:p>
          <a:p>
            <a:r>
              <a:rPr lang="de-DE" sz="1600" i="1" dirty="0">
                <a:solidFill>
                  <a:srgbClr val="00B050"/>
                </a:solidFill>
              </a:rPr>
              <a:t>die Durchschnittstemperatur</a:t>
            </a:r>
          </a:p>
          <a:p>
            <a:r>
              <a:rPr lang="de-DE" sz="1600" i="1" dirty="0">
                <a:solidFill>
                  <a:srgbClr val="00B050"/>
                </a:solidFill>
              </a:rPr>
              <a:t>der Durchschnittsniederschlag</a:t>
            </a:r>
          </a:p>
          <a:p>
            <a:r>
              <a:rPr lang="de-DE" sz="1600" i="1" dirty="0">
                <a:solidFill>
                  <a:srgbClr val="00B050"/>
                </a:solidFill>
              </a:rPr>
              <a:t>die Durchschnittsmessung</a:t>
            </a:r>
          </a:p>
          <a:p>
            <a:r>
              <a:rPr lang="de-DE" sz="1600" i="1" dirty="0">
                <a:solidFill>
                  <a:srgbClr val="00B050"/>
                </a:solidFill>
              </a:rPr>
              <a:t>die Durchschnittsgröße</a:t>
            </a:r>
          </a:p>
          <a:p>
            <a:endParaRPr lang="de-DE" sz="1600" i="1" dirty="0">
              <a:solidFill>
                <a:srgbClr val="00B050"/>
              </a:solidFill>
            </a:endParaRPr>
          </a:p>
          <a:p>
            <a:r>
              <a:rPr lang="de-DE" sz="1600" i="1" dirty="0">
                <a:solidFill>
                  <a:srgbClr val="00B050"/>
                </a:solidFill>
              </a:rPr>
              <a:t>die Klimazone</a:t>
            </a:r>
          </a:p>
          <a:p>
            <a:r>
              <a:rPr lang="de-DE" sz="1600" i="1" dirty="0">
                <a:solidFill>
                  <a:srgbClr val="00B050"/>
                </a:solidFill>
              </a:rPr>
              <a:t>die Klimabilanz</a:t>
            </a:r>
          </a:p>
          <a:p>
            <a:r>
              <a:rPr lang="de-DE" sz="1600" i="1" dirty="0">
                <a:solidFill>
                  <a:srgbClr val="00B050"/>
                </a:solidFill>
              </a:rPr>
              <a:t>die Klimaanlage</a:t>
            </a:r>
          </a:p>
          <a:p>
            <a:r>
              <a:rPr lang="de-DE" sz="1600" i="1" dirty="0">
                <a:solidFill>
                  <a:srgbClr val="00B050"/>
                </a:solidFill>
              </a:rPr>
              <a:t>das Klimadiagramm</a:t>
            </a:r>
          </a:p>
          <a:p>
            <a:endParaRPr lang="de-DE" i="1" dirty="0">
              <a:solidFill>
                <a:srgbClr val="00B050"/>
              </a:solidFill>
            </a:endParaRPr>
          </a:p>
          <a:p>
            <a:endParaRPr lang="de-DE" i="1" dirty="0">
              <a:solidFill>
                <a:srgbClr val="00B050"/>
              </a:solidFill>
            </a:endParaRPr>
          </a:p>
          <a:p>
            <a:r>
              <a:rPr lang="de-DE" sz="1600" i="1" dirty="0">
                <a:solidFill>
                  <a:srgbClr val="00B050"/>
                </a:solidFill>
              </a:rPr>
              <a:t>Finde jeweils weitere zusammengesetzte Nomen.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DBEC335-8E44-154B-B645-20FE15E60B47}"/>
              </a:ext>
            </a:extLst>
          </p:cNvPr>
          <p:cNvGrpSpPr/>
          <p:nvPr/>
        </p:nvGrpSpPr>
        <p:grpSpPr>
          <a:xfrm>
            <a:off x="5818258" y="4930200"/>
            <a:ext cx="644397" cy="930165"/>
            <a:chOff x="5859739" y="222439"/>
            <a:chExt cx="644397" cy="930165"/>
          </a:xfrm>
        </p:grpSpPr>
        <p:sp>
          <p:nvSpPr>
            <p:cNvPr id="18" name="Eingebuchteter Pfeil nach rechts 17">
              <a:extLst>
                <a:ext uri="{FF2B5EF4-FFF2-40B4-BE49-F238E27FC236}">
                  <a16:creationId xmlns:a16="http://schemas.microsoft.com/office/drawing/2014/main" id="{3F68D1FE-5E12-F847-B3CA-3FFA032F93D5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C7D33BF-BCFA-124A-B877-DB6BF772E93E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67180B3-F2BF-2246-8E1D-421C96D0F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057B03A0-8228-C347-A75E-468DFD543435}"/>
              </a:ext>
            </a:extLst>
          </p:cNvPr>
          <p:cNvCxnSpPr/>
          <p:nvPr/>
        </p:nvCxnSpPr>
        <p:spPr>
          <a:xfrm>
            <a:off x="429347" y="459426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DA98DA4-7BE7-9D4F-957B-C7DB586CAF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0995" y="1604474"/>
          <a:ext cx="5239828" cy="9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914">
                  <a:extLst>
                    <a:ext uri="{9D8B030D-6E8A-4147-A177-3AD203B41FA5}">
                      <a16:colId xmlns:a16="http://schemas.microsoft.com/office/drawing/2014/main" val="4191006324"/>
                    </a:ext>
                  </a:extLst>
                </a:gridCol>
                <a:gridCol w="2619914">
                  <a:extLst>
                    <a:ext uri="{9D8B030D-6E8A-4147-A177-3AD203B41FA5}">
                      <a16:colId xmlns:a16="http://schemas.microsoft.com/office/drawing/2014/main" val="1758126332"/>
                    </a:ext>
                  </a:extLst>
                </a:gridCol>
              </a:tblGrid>
              <a:tr h="918760">
                <a:tc>
                  <a:txBody>
                    <a:bodyPr/>
                    <a:lstStyle/>
                    <a:p>
                      <a:pPr marL="579438" lvl="1" indent="-23653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langfristig</a:t>
                      </a:r>
                    </a:p>
                    <a:p>
                      <a:pPr marL="579438" lvl="1" indent="-23653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parallel</a:t>
                      </a:r>
                    </a:p>
                    <a:p>
                      <a:pPr marL="579438" lvl="1" indent="-23653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gemäßigt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4688" lvl="1" indent="-33178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kühl</a:t>
                      </a:r>
                    </a:p>
                    <a:p>
                      <a:pPr marL="674688" lvl="1" indent="-33178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tropisch</a:t>
                      </a:r>
                    </a:p>
                    <a:p>
                      <a:pPr marL="674688" lvl="1" indent="-33178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durchschnittlich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449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89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742958" y="495858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B7B911C6-C72E-4C4D-8C3C-852A59E6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735671"/>
              </p:ext>
            </p:extLst>
          </p:nvPr>
        </p:nvGraphicFramePr>
        <p:xfrm>
          <a:off x="322205" y="1563578"/>
          <a:ext cx="6065150" cy="231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2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2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Niederschlag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die Niederschläge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die Klimazone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Klimazonen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Region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die Regionen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3363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Temperatur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die Temperaturen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47664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das Gebiet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Gebiete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851897"/>
                  </a:ext>
                </a:extLst>
              </a:tr>
            </a:tbl>
          </a:graphicData>
        </a:graphic>
      </p:graphicFrame>
      <p:sp>
        <p:nvSpPr>
          <p:cNvPr id="130" name="Inhaltsplatzhalter 2">
            <a:extLst>
              <a:ext uri="{FF2B5EF4-FFF2-40B4-BE49-F238E27FC236}">
                <a16:creationId xmlns:a16="http://schemas.microsoft.com/office/drawing/2014/main" id="{F1C048B8-A1EA-BE45-A009-03E335C15D71}"/>
              </a:ext>
            </a:extLst>
          </p:cNvPr>
          <p:cNvSpPr txBox="1">
            <a:spLocks/>
          </p:cNvSpPr>
          <p:nvPr/>
        </p:nvSpPr>
        <p:spPr>
          <a:xfrm>
            <a:off x="322201" y="495858"/>
            <a:ext cx="5420753" cy="100837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C733F7-4884-6C46-9245-B903C8810882}"/>
              </a:ext>
            </a:extLst>
          </p:cNvPr>
          <p:cNvSpPr/>
          <p:nvPr/>
        </p:nvSpPr>
        <p:spPr>
          <a:xfrm>
            <a:off x="256402" y="4987919"/>
            <a:ext cx="5625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dirty="0"/>
          </a:p>
          <a:p>
            <a:r>
              <a:rPr lang="de-DE" sz="1600" dirty="0"/>
              <a:t>Aus welchen Wörtern bestehen die zu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1600" dirty="0"/>
              <a:t>men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1600" dirty="0"/>
              <a:t>setz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ten</a:t>
            </a:r>
            <a:r>
              <a:rPr lang="de-DE" sz="1600" dirty="0"/>
              <a:t> 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1600" dirty="0"/>
              <a:t>?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C1A3B41-105D-A644-BB0C-2C037FEE3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01463"/>
              </p:ext>
            </p:extLst>
          </p:nvPr>
        </p:nvGraphicFramePr>
        <p:xfrm>
          <a:off x="322201" y="6101814"/>
          <a:ext cx="5886870" cy="22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1551319743"/>
                    </a:ext>
                  </a:extLst>
                </a:gridCol>
                <a:gridCol w="2071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Komposita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Wort - Wortart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Wort - Wortart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 Sonneneinstrahlung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die Sonne - Nomen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die Einstrahlung – Nomen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einstrahlen - Verb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der Niederschlag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nieder - Adjektiv</a:t>
                      </a:r>
                    </a:p>
                    <a:p>
                      <a:pPr algn="ctr"/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schlagen - Verb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 Klimazone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das Klima - Nomen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die Zone - Nomen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48144"/>
                  </a:ext>
                </a:extLst>
              </a:tr>
            </a:tbl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977E88F-EDC1-074F-89E6-9A51D623B9ED}"/>
              </a:ext>
            </a:extLst>
          </p:cNvPr>
          <p:cNvGrpSpPr/>
          <p:nvPr/>
        </p:nvGrpSpPr>
        <p:grpSpPr>
          <a:xfrm>
            <a:off x="5925358" y="5021511"/>
            <a:ext cx="644397" cy="930165"/>
            <a:chOff x="5859739" y="222439"/>
            <a:chExt cx="644397" cy="930165"/>
          </a:xfrm>
        </p:grpSpPr>
        <p:sp>
          <p:nvSpPr>
            <p:cNvPr id="11" name="Eingebuchteter Pfeil nach rechts 10">
              <a:extLst>
                <a:ext uri="{FF2B5EF4-FFF2-40B4-BE49-F238E27FC236}">
                  <a16:creationId xmlns:a16="http://schemas.microsoft.com/office/drawing/2014/main" id="{A7C10A18-6990-D64A-9DE9-0D2D3EA61E2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E29A9E6-A545-F64D-9E39-056B430CA8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CBF5F32-50B6-454B-8F6B-AD38A3A1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97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05293" y="485471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97224" y="5054891"/>
            <a:ext cx="57754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endParaRPr lang="de-DE" sz="2000" i="1" dirty="0"/>
          </a:p>
          <a:p>
            <a:pPr>
              <a:lnSpc>
                <a:spcPct val="150000"/>
              </a:lnSpc>
            </a:pPr>
            <a:r>
              <a:rPr lang="de-DE" sz="2000" i="1" dirty="0"/>
              <a:t>die Klimazone: </a:t>
            </a:r>
            <a:r>
              <a:rPr lang="de-DE" sz="2000" i="1" dirty="0" err="1">
                <a:solidFill>
                  <a:srgbClr val="00B050"/>
                </a:solidFill>
              </a:rPr>
              <a:t>Kli</a:t>
            </a:r>
            <a:r>
              <a:rPr lang="de-DE" sz="2000" i="1" dirty="0">
                <a:solidFill>
                  <a:srgbClr val="00B050"/>
                </a:solidFill>
              </a:rPr>
              <a:t> – </a:t>
            </a:r>
            <a:r>
              <a:rPr lang="de-DE" sz="2000" i="1" dirty="0" err="1">
                <a:solidFill>
                  <a:srgbClr val="00B050"/>
                </a:solidFill>
              </a:rPr>
              <a:t>ma</a:t>
            </a:r>
            <a:r>
              <a:rPr lang="de-DE" sz="2000" i="1" dirty="0">
                <a:solidFill>
                  <a:srgbClr val="00B050"/>
                </a:solidFill>
              </a:rPr>
              <a:t> – </a:t>
            </a:r>
            <a:r>
              <a:rPr lang="de-DE" sz="2000" i="1" dirty="0" err="1">
                <a:solidFill>
                  <a:srgbClr val="00B050"/>
                </a:solidFill>
              </a:rPr>
              <a:t>zo</a:t>
            </a:r>
            <a:r>
              <a:rPr lang="de-DE" sz="2000" i="1" dirty="0">
                <a:solidFill>
                  <a:srgbClr val="00B050"/>
                </a:solidFill>
              </a:rPr>
              <a:t> - ne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der Niederschlag: </a:t>
            </a:r>
            <a:r>
              <a:rPr lang="de-DE" sz="2000" i="1" dirty="0">
                <a:solidFill>
                  <a:srgbClr val="00B050"/>
                </a:solidFill>
              </a:rPr>
              <a:t>Nie – der - schlag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die Temperatur: </a:t>
            </a:r>
            <a:r>
              <a:rPr lang="de-DE" sz="2000" i="1" dirty="0" err="1">
                <a:solidFill>
                  <a:srgbClr val="00B050"/>
                </a:solidFill>
              </a:rPr>
              <a:t>Tem</a:t>
            </a:r>
            <a:r>
              <a:rPr lang="de-DE" sz="2000" i="1" dirty="0">
                <a:solidFill>
                  <a:srgbClr val="00B050"/>
                </a:solidFill>
              </a:rPr>
              <a:t> – per – a – </a:t>
            </a:r>
            <a:r>
              <a:rPr lang="de-DE" sz="2000" i="1" dirty="0" err="1">
                <a:solidFill>
                  <a:srgbClr val="00B050"/>
                </a:solidFill>
              </a:rPr>
              <a:t>tur</a:t>
            </a:r>
            <a:endParaRPr lang="de-DE" sz="2000" i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i="1" dirty="0"/>
              <a:t>der Äquator: </a:t>
            </a:r>
            <a:r>
              <a:rPr lang="de-DE" sz="2000" i="1" dirty="0">
                <a:solidFill>
                  <a:srgbClr val="00B050"/>
                </a:solidFill>
              </a:rPr>
              <a:t>Ä – qua – </a:t>
            </a:r>
            <a:r>
              <a:rPr lang="de-DE" sz="2000" i="1" dirty="0" err="1">
                <a:solidFill>
                  <a:srgbClr val="00B050"/>
                </a:solidFill>
              </a:rPr>
              <a:t>tor</a:t>
            </a:r>
            <a:endParaRPr lang="de-DE" sz="2000" i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i="1" dirty="0"/>
              <a:t>variieren: </a:t>
            </a:r>
            <a:r>
              <a:rPr lang="de-DE" sz="2000" i="1" dirty="0" err="1">
                <a:solidFill>
                  <a:srgbClr val="00B050"/>
                </a:solidFill>
              </a:rPr>
              <a:t>va</a:t>
            </a:r>
            <a:r>
              <a:rPr lang="de-DE" sz="2000" i="1" dirty="0">
                <a:solidFill>
                  <a:srgbClr val="00B050"/>
                </a:solidFill>
              </a:rPr>
              <a:t> – </a:t>
            </a:r>
            <a:r>
              <a:rPr lang="de-DE" sz="2000" i="1" dirty="0" err="1">
                <a:solidFill>
                  <a:srgbClr val="00B050"/>
                </a:solidFill>
              </a:rPr>
              <a:t>ri</a:t>
            </a:r>
            <a:r>
              <a:rPr lang="de-DE" sz="2000" i="1" dirty="0">
                <a:solidFill>
                  <a:srgbClr val="00B050"/>
                </a:solidFill>
              </a:rPr>
              <a:t> – </a:t>
            </a:r>
            <a:r>
              <a:rPr lang="de-DE" sz="2000" i="1" dirty="0" err="1">
                <a:solidFill>
                  <a:srgbClr val="00B050"/>
                </a:solidFill>
              </a:rPr>
              <a:t>ier</a:t>
            </a:r>
            <a:r>
              <a:rPr lang="de-DE" sz="2000" i="1" dirty="0">
                <a:solidFill>
                  <a:srgbClr val="00B050"/>
                </a:solidFill>
              </a:rPr>
              <a:t> – en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durchschnittlich: </a:t>
            </a:r>
            <a:r>
              <a:rPr lang="de-DE" sz="2000" i="1" dirty="0">
                <a:solidFill>
                  <a:srgbClr val="00B050"/>
                </a:solidFill>
              </a:rPr>
              <a:t>durch – schnitt - </a:t>
            </a:r>
            <a:r>
              <a:rPr lang="de-DE" sz="2000" i="1" dirty="0" err="1">
                <a:solidFill>
                  <a:srgbClr val="00B050"/>
                </a:solidFill>
              </a:rPr>
              <a:t>lich</a:t>
            </a:r>
            <a:endParaRPr lang="de-DE" sz="2000" i="1" dirty="0">
              <a:solidFill>
                <a:srgbClr val="00B050"/>
              </a:solidFill>
            </a:endParaRPr>
          </a:p>
          <a:p>
            <a:endParaRPr lang="de-DE" sz="2000" i="1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837818" y="8550966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57189" y="842891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432580" y="8561937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r>
              <a:rPr lang="de-DE" sz="2000" b="1" dirty="0">
                <a:solidFill>
                  <a:srgbClr val="00B050"/>
                </a:solidFill>
              </a:rPr>
              <a:t>Hier kontrolliert die Lehrkraft</a:t>
            </a:r>
            <a:endParaRPr lang="de-DE" sz="2000" b="1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766965" y="5187892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8686BB1A-3F88-1545-A4ED-E9C3F1E6EFCC}"/>
              </a:ext>
            </a:extLst>
          </p:cNvPr>
          <p:cNvSpPr/>
          <p:nvPr/>
        </p:nvSpPr>
        <p:spPr>
          <a:xfrm>
            <a:off x="405293" y="166372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00B050"/>
                </a:solidFill>
              </a:rPr>
              <a:t>Adjektiv</a:t>
            </a:r>
            <a:r>
              <a:rPr lang="de-DE" sz="2000" dirty="0"/>
              <a:t> oder </a:t>
            </a:r>
            <a:r>
              <a:rPr lang="de-DE" sz="2000" b="1" dirty="0">
                <a:solidFill>
                  <a:srgbClr val="FF0000"/>
                </a:solidFill>
              </a:rPr>
              <a:t>Verb</a:t>
            </a:r>
            <a:r>
              <a:rPr lang="de-DE" sz="2000" dirty="0"/>
              <a:t>? </a:t>
            </a:r>
          </a:p>
          <a:p>
            <a:r>
              <a:rPr lang="de-DE" sz="2000" dirty="0"/>
              <a:t>Unterstreiche mit der passenden Farbe.</a:t>
            </a:r>
          </a:p>
          <a:p>
            <a:endParaRPr lang="de-DE" sz="2000" dirty="0"/>
          </a:p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nun zu diesen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 </a:t>
            </a:r>
            <a:r>
              <a:rPr lang="de-DE" sz="2000" dirty="0"/>
              <a:t>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: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A8BF45CE-8B6A-E54A-8B23-A89A03B4D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48636"/>
              </p:ext>
            </p:extLst>
          </p:nvPr>
        </p:nvGraphicFramePr>
        <p:xfrm>
          <a:off x="737392" y="1590748"/>
          <a:ext cx="5914131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23850" lvl="1" indent="-311150">
                        <a:buFont typeface="Courier New" charset="0"/>
                        <a:buChar char="o"/>
                        <a:tabLst/>
                      </a:pPr>
                      <a:r>
                        <a:rPr lang="de-DE" sz="1800" b="0" i="0" dirty="0">
                          <a:solidFill>
                            <a:srgbClr val="00B050"/>
                          </a:solidFill>
                        </a:rPr>
                        <a:t>durchschnittlich: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der Durchschnitt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86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rgbClr val="FF0000"/>
                          </a:solidFill>
                        </a:rPr>
                        <a:t>schwanken: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die Schwankung, das Schwanken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rgbClr val="00B050"/>
                          </a:solidFill>
                        </a:rPr>
                        <a:t>kühl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die Kühle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variieren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Variation, das Variieren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parallel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Parallele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96764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messen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Messung, das Messen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07787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tropisch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Tropen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80087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rgbClr val="FF0000"/>
                          </a:solidFill>
                        </a:rPr>
                        <a:t>erheben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die Erhebung, das Erheben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2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29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87830" y="378380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405295" y="6677469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405295" y="6799262"/>
            <a:ext cx="5775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r>
              <a:rPr lang="de-DE" sz="2000" b="1" i="1" dirty="0">
                <a:solidFill>
                  <a:srgbClr val="00B050"/>
                </a:solidFill>
              </a:rPr>
              <a:t>Hier kontrolliert die Lehrkraft!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479349" y="4096094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57723"/>
              </p:ext>
            </p:extLst>
          </p:nvPr>
        </p:nvGraphicFramePr>
        <p:xfrm>
          <a:off x="479349" y="4811648"/>
          <a:ext cx="5328956" cy="174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 N</a:t>
                      </a: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ie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derschla</a:t>
                      </a: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äh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neln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/>
                        <a:t>die Klima</a:t>
                      </a: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z</a:t>
                      </a:r>
                      <a:r>
                        <a:rPr lang="de-DE" sz="1800" b="0" dirty="0"/>
                        <a:t>one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var</a:t>
                      </a: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iie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 </a:t>
                      </a: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Äqu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ator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gem</a:t>
                      </a: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äß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de-DE" sz="1800" b="0" dirty="0">
                          <a:solidFill>
                            <a:srgbClr val="00B050"/>
                          </a:solidFill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08309" y="4155942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7FC3FC-E1A9-0E4E-8184-1C6C4C40793E}"/>
              </a:ext>
            </a:extLst>
          </p:cNvPr>
          <p:cNvGrpSpPr/>
          <p:nvPr/>
        </p:nvGrpSpPr>
        <p:grpSpPr>
          <a:xfrm>
            <a:off x="5764942" y="6883595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C9222AD5-1E62-4B4F-864F-E6FB18ED8379}"/>
              </a:ext>
            </a:extLst>
          </p:cNvPr>
          <p:cNvSpPr/>
          <p:nvPr/>
        </p:nvSpPr>
        <p:spPr>
          <a:xfrm>
            <a:off x="487830" y="371952"/>
            <a:ext cx="59933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das Gebiet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die Temperatur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der Niederschlag</a:t>
            </a:r>
          </a:p>
          <a:p>
            <a:pPr marL="800100" lvl="1" indent="-342900" algn="ctr">
              <a:buFont typeface="Courier New" charset="0"/>
              <a:buChar char="o"/>
            </a:pPr>
            <a:endParaRPr lang="de-DE" sz="1600" b="1" dirty="0">
              <a:solidFill>
                <a:srgbClr val="00B050"/>
              </a:solidFill>
            </a:endParaRPr>
          </a:p>
          <a:p>
            <a:pPr lvl="1" algn="ctr"/>
            <a:r>
              <a:rPr lang="de-DE" sz="1600" b="1" dirty="0">
                <a:solidFill>
                  <a:srgbClr val="00B050"/>
                </a:solidFill>
              </a:rPr>
              <a:t>Hier kontrolliert die Lehrkraft!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3D3A55E6-66D8-AA46-B9B7-15990493E8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0423" y="7369621"/>
          <a:ext cx="518178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kühl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langfristig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gleichmäßig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durchschnittlich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schwanken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die 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BDC585C-C101-0744-86EB-7E707F2626B9}"/>
              </a:ext>
            </a:extLst>
          </p:cNvPr>
          <p:cNvSpPr txBox="1"/>
          <p:nvPr/>
        </p:nvSpPr>
        <p:spPr>
          <a:xfrm>
            <a:off x="390423" y="2263175"/>
            <a:ext cx="6171754" cy="115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z.B.: 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Singular</a:t>
            </a:r>
            <a:r>
              <a:rPr lang="de-DE" i="1" dirty="0"/>
              <a:t>: </a:t>
            </a:r>
            <a:r>
              <a:rPr lang="de-DE" b="1" i="1" dirty="0"/>
              <a:t>Das Klimadiagramm </a:t>
            </a:r>
            <a:r>
              <a:rPr lang="de-DE" i="1" dirty="0"/>
              <a:t>zeigt das Klima der polaren Zone.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Plural:</a:t>
            </a:r>
            <a:r>
              <a:rPr lang="de-DE" i="1" dirty="0"/>
              <a:t> </a:t>
            </a:r>
            <a:r>
              <a:rPr lang="de-DE" b="1" i="1" dirty="0"/>
              <a:t>Die Klimadiagramme </a:t>
            </a:r>
            <a:r>
              <a:rPr lang="de-DE" i="1" dirty="0"/>
              <a:t>werden ausgewertet.</a:t>
            </a:r>
          </a:p>
        </p:txBody>
      </p:sp>
    </p:spTree>
    <p:extLst>
      <p:ext uri="{BB962C8B-B14F-4D97-AF65-F5344CB8AC3E}">
        <p14:creationId xmlns:p14="http://schemas.microsoft.com/office/powerpoint/2010/main" val="339100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zu!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39567" y="483918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31754" y="5055311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562118" y="5388927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BAA27AF-CC8C-5247-8E46-ECDD27F86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3380"/>
              </p:ext>
            </p:extLst>
          </p:nvPr>
        </p:nvGraphicFramePr>
        <p:xfrm>
          <a:off x="782040" y="1379455"/>
          <a:ext cx="5536873" cy="185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76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polar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gemäßigt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6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Schnee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Hagel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4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Tropen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subtropisch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632"/>
                  </a:ext>
                </a:extLst>
              </a:tr>
              <a:tr h="361767">
                <a:tc gridSpan="2"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1AE6F6F9-3D6A-A146-9818-8D3F247FF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33562"/>
              </p:ext>
            </p:extLst>
          </p:nvPr>
        </p:nvGraphicFramePr>
        <p:xfrm>
          <a:off x="416122" y="3035243"/>
          <a:ext cx="6025756" cy="162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863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Klimazonen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Niederschläge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22573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B04D82DA-1ED5-384B-8AE7-5100299D847D}"/>
              </a:ext>
            </a:extLst>
          </p:cNvPr>
          <p:cNvSpPr/>
          <p:nvPr/>
        </p:nvSpPr>
        <p:spPr>
          <a:xfrm>
            <a:off x="268930" y="6038508"/>
            <a:ext cx="64321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Die ... fällt nachts unter 0°C.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Im Sommer gibt es kaum ... . Im Winter schneit es selten.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Am Nordpol ist die ... gering, weshalb die Temperaturen selten über 0°C ansteigen.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Um die Durchschnittstemperatur zu berechnen, muss man die Temperatur regelmäßig ... 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Die Erhebung erfolgt durch ... Messungen.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034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29347" y="2850215"/>
            <a:ext cx="5403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Stei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dirty="0"/>
              <a:t>re die Ad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dirty="0"/>
              <a:t>tive!</a:t>
            </a:r>
          </a:p>
          <a:p>
            <a:br>
              <a:rPr lang="de-DE" dirty="0"/>
            </a:br>
            <a:r>
              <a:rPr lang="de-DE" dirty="0"/>
              <a:t>gering	  –			–</a:t>
            </a:r>
          </a:p>
          <a:p>
            <a:endParaRPr lang="de-DE" dirty="0"/>
          </a:p>
          <a:p>
            <a:r>
              <a:rPr lang="de-DE" dirty="0"/>
              <a:t>langfristig – 			–  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29347" y="263499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041109" y="928116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25944" y="946010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BC3E489-951F-EE41-8DC8-93AB5DD88818}"/>
              </a:ext>
            </a:extLst>
          </p:cNvPr>
          <p:cNvGrpSpPr/>
          <p:nvPr/>
        </p:nvGrpSpPr>
        <p:grpSpPr>
          <a:xfrm>
            <a:off x="5818258" y="2842978"/>
            <a:ext cx="644397" cy="930165"/>
            <a:chOff x="5859739" y="222439"/>
            <a:chExt cx="644397" cy="930165"/>
          </a:xfrm>
        </p:grpSpPr>
        <p:sp>
          <p:nvSpPr>
            <p:cNvPr id="56" name="Eingebuchteter Pfeil nach rechts 55">
              <a:extLst>
                <a:ext uri="{FF2B5EF4-FFF2-40B4-BE49-F238E27FC236}">
                  <a16:creationId xmlns:a16="http://schemas.microsoft.com/office/drawing/2014/main" id="{2A000CFA-0B8E-9541-8E0E-70FEF22594A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B3B02A4-76E0-DC4F-A8EF-C479577EA485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5096CD2-33F0-6845-8733-2F2B0CC1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9A3CA55-DDC3-BE4A-A48B-7FE900C73DAA}"/>
              </a:ext>
            </a:extLst>
          </p:cNvPr>
          <p:cNvSpPr txBox="1">
            <a:spLocks/>
          </p:cNvSpPr>
          <p:nvPr/>
        </p:nvSpPr>
        <p:spPr>
          <a:xfrm>
            <a:off x="432216" y="263868"/>
            <a:ext cx="5833162" cy="167641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r>
              <a:rPr lang="de-DE" sz="1800" i="1" dirty="0"/>
              <a:t>z.B.: polar – die polar</a:t>
            </a:r>
            <a:r>
              <a:rPr lang="de-DE" sz="1800" i="1" u="sng" dirty="0">
                <a:solidFill>
                  <a:srgbClr val="00B050"/>
                </a:solidFill>
              </a:rPr>
              <a:t>e</a:t>
            </a:r>
            <a:r>
              <a:rPr lang="de-DE" sz="1800" i="1" dirty="0">
                <a:solidFill>
                  <a:srgbClr val="00B050"/>
                </a:solidFill>
              </a:rPr>
              <a:t> </a:t>
            </a:r>
            <a:r>
              <a:rPr lang="de-DE" sz="1800" i="1" dirty="0">
                <a:solidFill>
                  <a:srgbClr val="0070C0"/>
                </a:solidFill>
              </a:rPr>
              <a:t>Zone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3451490-99FC-A14B-BE27-9C034EBD0EFA}"/>
              </a:ext>
            </a:extLst>
          </p:cNvPr>
          <p:cNvSpPr/>
          <p:nvPr/>
        </p:nvSpPr>
        <p:spPr>
          <a:xfrm>
            <a:off x="320114" y="4887862"/>
            <a:ext cx="54030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Bil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dirty="0"/>
              <a:t> zu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dirty="0"/>
              <a:t>men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dirty="0"/>
              <a:t>setz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dirty="0"/>
              <a:t> 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dirty="0"/>
              <a:t>(Kom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dirty="0"/>
              <a:t>si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dirty="0"/>
              <a:t>)!</a:t>
            </a:r>
            <a:br>
              <a:rPr lang="de-DE" dirty="0"/>
            </a:br>
            <a:endParaRPr lang="de-DE" i="1" dirty="0"/>
          </a:p>
          <a:p>
            <a:r>
              <a:rPr lang="de-DE" sz="1600" i="1" dirty="0"/>
              <a:t>Schreibe mit Artikel: </a:t>
            </a:r>
            <a:r>
              <a:rPr lang="de-DE" sz="1600" i="1" dirty="0">
                <a:solidFill>
                  <a:srgbClr val="FF0000"/>
                </a:solidFill>
              </a:rPr>
              <a:t>die Durchschnittstemperatur</a:t>
            </a: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endParaRPr lang="de-DE" i="1" dirty="0">
              <a:solidFill>
                <a:srgbClr val="FF0000"/>
              </a:solidFill>
            </a:endParaRPr>
          </a:p>
          <a:p>
            <a:r>
              <a:rPr lang="de-DE" sz="1600" i="1" dirty="0">
                <a:solidFill>
                  <a:srgbClr val="FF0000"/>
                </a:solidFill>
              </a:rPr>
              <a:t>Finde jeweils weitere zusammengesetzte Nomen.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DBEC335-8E44-154B-B645-20FE15E60B47}"/>
              </a:ext>
            </a:extLst>
          </p:cNvPr>
          <p:cNvGrpSpPr/>
          <p:nvPr/>
        </p:nvGrpSpPr>
        <p:grpSpPr>
          <a:xfrm>
            <a:off x="5818258" y="4930200"/>
            <a:ext cx="644397" cy="930165"/>
            <a:chOff x="5859739" y="222439"/>
            <a:chExt cx="644397" cy="930165"/>
          </a:xfrm>
        </p:grpSpPr>
        <p:sp>
          <p:nvSpPr>
            <p:cNvPr id="18" name="Eingebuchteter Pfeil nach rechts 17">
              <a:extLst>
                <a:ext uri="{FF2B5EF4-FFF2-40B4-BE49-F238E27FC236}">
                  <a16:creationId xmlns:a16="http://schemas.microsoft.com/office/drawing/2014/main" id="{3F68D1FE-5E12-F847-B3CA-3FFA032F93D5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C7D33BF-BCFA-124A-B877-DB6BF772E93E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67180B3-F2BF-2246-8E1D-421C96D0F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21" name="Gruppierung 5">
            <a:extLst>
              <a:ext uri="{FF2B5EF4-FFF2-40B4-BE49-F238E27FC236}">
                <a16:creationId xmlns:a16="http://schemas.microsoft.com/office/drawing/2014/main" id="{273F1A3D-F788-6A42-AB55-9804B9C6187F}"/>
              </a:ext>
            </a:extLst>
          </p:cNvPr>
          <p:cNvGrpSpPr/>
          <p:nvPr/>
        </p:nvGrpSpPr>
        <p:grpSpPr>
          <a:xfrm>
            <a:off x="415244" y="6138512"/>
            <a:ext cx="2731728" cy="1520725"/>
            <a:chOff x="-2457646" y="1662585"/>
            <a:chExt cx="2731728" cy="1520725"/>
          </a:xfrm>
        </p:grpSpPr>
        <p:grpSp>
          <p:nvGrpSpPr>
            <p:cNvPr id="22" name="Gruppierung 87">
              <a:extLst>
                <a:ext uri="{FF2B5EF4-FFF2-40B4-BE49-F238E27FC236}">
                  <a16:creationId xmlns:a16="http://schemas.microsoft.com/office/drawing/2014/main" id="{8F2A1F20-DFD0-3D4C-A6EE-8BA4712F6F7B}"/>
                </a:ext>
              </a:extLst>
            </p:cNvPr>
            <p:cNvGrpSpPr/>
            <p:nvPr/>
          </p:nvGrpSpPr>
          <p:grpSpPr>
            <a:xfrm>
              <a:off x="-2457646" y="1662585"/>
              <a:ext cx="2731728" cy="1520725"/>
              <a:chOff x="541914" y="7079647"/>
              <a:chExt cx="3287563" cy="183015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9C19EBE-66E9-DC42-8EE7-E3A0A09D8345}"/>
                  </a:ext>
                </a:extLst>
              </p:cNvPr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7EDD3176-A2C7-5047-A964-18DE379D493F}"/>
                  </a:ext>
                </a:extLst>
              </p:cNvPr>
              <p:cNvSpPr txBox="1"/>
              <p:nvPr/>
            </p:nvSpPr>
            <p:spPr>
              <a:xfrm>
                <a:off x="1485303" y="7784619"/>
                <a:ext cx="1217447" cy="333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/>
                  <a:t>Durchschnitt</a:t>
                </a:r>
                <a:endParaRPr lang="de-DE" sz="1100" b="1" dirty="0"/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47067FF-4110-0F46-8472-8B2D3BBD9A65}"/>
                  </a:ext>
                </a:extLst>
              </p:cNvPr>
              <p:cNvSpPr txBox="1"/>
              <p:nvPr/>
            </p:nvSpPr>
            <p:spPr>
              <a:xfrm>
                <a:off x="541914" y="7079647"/>
                <a:ext cx="1481959" cy="40744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/>
                  <a:t>Temperatur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4F61C479-BD37-C84B-A915-851485B7C83F}"/>
                  </a:ext>
                </a:extLst>
              </p:cNvPr>
              <p:cNvSpPr txBox="1"/>
              <p:nvPr/>
            </p:nvSpPr>
            <p:spPr>
              <a:xfrm>
                <a:off x="54191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Messung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DCF3182-C1B4-C048-95F4-7EE36E54C964}"/>
                  </a:ext>
                </a:extLst>
              </p:cNvPr>
              <p:cNvSpPr txBox="1"/>
              <p:nvPr/>
            </p:nvSpPr>
            <p:spPr>
              <a:xfrm>
                <a:off x="2208274" y="7079647"/>
                <a:ext cx="1621203" cy="40744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/>
                  <a:t>Niederschlag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2014249A-9C94-6043-A56E-C8B37B1AF312}"/>
                  </a:ext>
                </a:extLst>
              </p:cNvPr>
              <p:cNvSpPr txBox="1"/>
              <p:nvPr/>
            </p:nvSpPr>
            <p:spPr>
              <a:xfrm>
                <a:off x="2222024" y="8465321"/>
                <a:ext cx="1533485" cy="40744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/>
                  <a:t>Größe</a:t>
                </a:r>
              </a:p>
            </p:txBody>
          </p:sp>
        </p:grpSp>
        <p:sp>
          <p:nvSpPr>
            <p:cNvPr id="24" name="Pfeil nach links und oben 23">
              <a:extLst>
                <a:ext uri="{FF2B5EF4-FFF2-40B4-BE49-F238E27FC236}">
                  <a16:creationId xmlns:a16="http://schemas.microsoft.com/office/drawing/2014/main" id="{1DA5E703-0566-E541-BD01-71CA957C8B49}"/>
                </a:ext>
              </a:extLst>
            </p:cNvPr>
            <p:cNvSpPr/>
            <p:nvPr/>
          </p:nvSpPr>
          <p:spPr>
            <a:xfrm>
              <a:off x="-742031" y="2042978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5" name="Pfeil nach links und oben 24">
              <a:extLst>
                <a:ext uri="{FF2B5EF4-FFF2-40B4-BE49-F238E27FC236}">
                  <a16:creationId xmlns:a16="http://schemas.microsoft.com/office/drawing/2014/main" id="{DD40A1F6-6B7A-C74C-90AB-D2F55F5FEDE9}"/>
                </a:ext>
              </a:extLst>
            </p:cNvPr>
            <p:cNvSpPr/>
            <p:nvPr/>
          </p:nvSpPr>
          <p:spPr>
            <a:xfrm flipV="1">
              <a:off x="-732222" y="2430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6" name="Pfeil nach links und oben 25">
              <a:extLst>
                <a:ext uri="{FF2B5EF4-FFF2-40B4-BE49-F238E27FC236}">
                  <a16:creationId xmlns:a16="http://schemas.microsoft.com/office/drawing/2014/main" id="{4E8AE622-CDA6-DE4B-AC48-4A2CCFDCBB18}"/>
                </a:ext>
              </a:extLst>
            </p:cNvPr>
            <p:cNvSpPr/>
            <p:nvPr/>
          </p:nvSpPr>
          <p:spPr>
            <a:xfrm flipH="1" flipV="1">
              <a:off x="-2198841" y="2416253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27" name="Pfeil nach links und oben 26">
              <a:extLst>
                <a:ext uri="{FF2B5EF4-FFF2-40B4-BE49-F238E27FC236}">
                  <a16:creationId xmlns:a16="http://schemas.microsoft.com/office/drawing/2014/main" id="{6FD31AC6-3853-BA4A-92C2-692AAD3EAC4E}"/>
                </a:ext>
              </a:extLst>
            </p:cNvPr>
            <p:cNvSpPr/>
            <p:nvPr/>
          </p:nvSpPr>
          <p:spPr>
            <a:xfrm flipH="1">
              <a:off x="-2187218" y="203253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34" name="Gruppierung 7">
            <a:extLst>
              <a:ext uri="{FF2B5EF4-FFF2-40B4-BE49-F238E27FC236}">
                <a16:creationId xmlns:a16="http://schemas.microsoft.com/office/drawing/2014/main" id="{6072258A-254E-C44F-9283-3174BDD67028}"/>
              </a:ext>
            </a:extLst>
          </p:cNvPr>
          <p:cNvGrpSpPr/>
          <p:nvPr/>
        </p:nvGrpSpPr>
        <p:grpSpPr>
          <a:xfrm>
            <a:off x="3302347" y="6111844"/>
            <a:ext cx="2766287" cy="1536892"/>
            <a:chOff x="-2460768" y="4340789"/>
            <a:chExt cx="2766287" cy="1536892"/>
          </a:xfrm>
        </p:grpSpPr>
        <p:grpSp>
          <p:nvGrpSpPr>
            <p:cNvPr id="35" name="Gruppierung 78">
              <a:extLst>
                <a:ext uri="{FF2B5EF4-FFF2-40B4-BE49-F238E27FC236}">
                  <a16:creationId xmlns:a16="http://schemas.microsoft.com/office/drawing/2014/main" id="{2E919738-270D-EF42-9B3E-9309D57C1B0F}"/>
                </a:ext>
              </a:extLst>
            </p:cNvPr>
            <p:cNvGrpSpPr/>
            <p:nvPr/>
          </p:nvGrpSpPr>
          <p:grpSpPr>
            <a:xfrm>
              <a:off x="-2460768" y="4340789"/>
              <a:ext cx="2766287" cy="1536892"/>
              <a:chOff x="541914" y="7079647"/>
              <a:chExt cx="3283057" cy="182399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E952D59-10F1-F647-B4D8-AF84134704BF}"/>
                  </a:ext>
                </a:extLst>
              </p:cNvPr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58A2DD00-924C-CD49-9837-FCF18AAF9436}"/>
                  </a:ext>
                </a:extLst>
              </p:cNvPr>
              <p:cNvSpPr txBox="1"/>
              <p:nvPr/>
            </p:nvSpPr>
            <p:spPr>
              <a:xfrm>
                <a:off x="1536862" y="7761761"/>
                <a:ext cx="1097586" cy="401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Klima</a:t>
                </a: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D15329F4-3885-B440-B017-BED35365BF4A}"/>
                  </a:ext>
                </a:extLst>
              </p:cNvPr>
              <p:cNvSpPr txBox="1"/>
              <p:nvPr/>
            </p:nvSpPr>
            <p:spPr>
              <a:xfrm>
                <a:off x="541914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Zone</a:t>
                </a:r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51029600-992F-3B48-9B4A-846609CBC39D}"/>
                  </a:ext>
                </a:extLst>
              </p:cNvPr>
              <p:cNvSpPr txBox="1"/>
              <p:nvPr/>
            </p:nvSpPr>
            <p:spPr>
              <a:xfrm>
                <a:off x="541914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Anlage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0C6DA53C-1CD0-B74A-B078-F1455E6D02CB}"/>
                  </a:ext>
                </a:extLst>
              </p:cNvPr>
              <p:cNvSpPr txBox="1"/>
              <p:nvPr/>
            </p:nvSpPr>
            <p:spPr>
              <a:xfrm>
                <a:off x="2208272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Bilanz</a:t>
                </a: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0DD4C455-FB6A-1948-AD2D-3BA303C919E4}"/>
                  </a:ext>
                </a:extLst>
              </p:cNvPr>
              <p:cNvSpPr txBox="1"/>
              <p:nvPr/>
            </p:nvSpPr>
            <p:spPr>
              <a:xfrm>
                <a:off x="2222024" y="8465318"/>
                <a:ext cx="1602947" cy="40179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/>
                  <a:t>Diagramm</a:t>
                </a:r>
              </a:p>
            </p:txBody>
          </p:sp>
        </p:grpSp>
        <p:pic>
          <p:nvPicPr>
            <p:cNvPr id="36" name="Bild 102">
              <a:extLst>
                <a:ext uri="{FF2B5EF4-FFF2-40B4-BE49-F238E27FC236}">
                  <a16:creationId xmlns:a16="http://schemas.microsoft.com/office/drawing/2014/main" id="{02E5E36D-5C71-F24B-B167-51EA05A8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27404" y="4709427"/>
              <a:ext cx="622300" cy="406400"/>
            </a:xfrm>
            <a:prstGeom prst="rect">
              <a:avLst/>
            </a:prstGeom>
          </p:spPr>
        </p:pic>
        <p:sp>
          <p:nvSpPr>
            <p:cNvPr id="37" name="Pfeil nach links und oben 36">
              <a:extLst>
                <a:ext uri="{FF2B5EF4-FFF2-40B4-BE49-F238E27FC236}">
                  <a16:creationId xmlns:a16="http://schemas.microsoft.com/office/drawing/2014/main" id="{28508894-E2BA-B746-B7D2-1D57F36A7907}"/>
                </a:ext>
              </a:extLst>
            </p:cNvPr>
            <p:cNvSpPr/>
            <p:nvPr/>
          </p:nvSpPr>
          <p:spPr>
            <a:xfrm flipV="1">
              <a:off x="-732222" y="512782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8" name="Pfeil nach links und oben 37">
              <a:extLst>
                <a:ext uri="{FF2B5EF4-FFF2-40B4-BE49-F238E27FC236}">
                  <a16:creationId xmlns:a16="http://schemas.microsoft.com/office/drawing/2014/main" id="{D886E6ED-675C-0A49-8D14-92B7C1C9538A}"/>
                </a:ext>
              </a:extLst>
            </p:cNvPr>
            <p:cNvSpPr/>
            <p:nvPr/>
          </p:nvSpPr>
          <p:spPr>
            <a:xfrm flipH="1" flipV="1">
              <a:off x="-2157246" y="5093465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39" name="Pfeil nach links und oben 38">
              <a:extLst>
                <a:ext uri="{FF2B5EF4-FFF2-40B4-BE49-F238E27FC236}">
                  <a16:creationId xmlns:a16="http://schemas.microsoft.com/office/drawing/2014/main" id="{03CD164E-B4FB-7440-B4FA-DC95A2DC7D4C}"/>
                </a:ext>
              </a:extLst>
            </p:cNvPr>
            <p:cNvSpPr/>
            <p:nvPr/>
          </p:nvSpPr>
          <p:spPr>
            <a:xfrm flipH="1">
              <a:off x="-2164301" y="4718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057B03A0-8228-C347-A75E-468DFD543435}"/>
              </a:ext>
            </a:extLst>
          </p:cNvPr>
          <p:cNvCxnSpPr/>
          <p:nvPr/>
        </p:nvCxnSpPr>
        <p:spPr>
          <a:xfrm>
            <a:off x="429347" y="459426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DA98DA4-7BE7-9D4F-957B-C7DB586CA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655538"/>
              </p:ext>
            </p:extLst>
          </p:nvPr>
        </p:nvGraphicFramePr>
        <p:xfrm>
          <a:off x="400995" y="1604474"/>
          <a:ext cx="5239828" cy="9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914">
                  <a:extLst>
                    <a:ext uri="{9D8B030D-6E8A-4147-A177-3AD203B41FA5}">
                      <a16:colId xmlns:a16="http://schemas.microsoft.com/office/drawing/2014/main" val="4191006324"/>
                    </a:ext>
                  </a:extLst>
                </a:gridCol>
                <a:gridCol w="2619914">
                  <a:extLst>
                    <a:ext uri="{9D8B030D-6E8A-4147-A177-3AD203B41FA5}">
                      <a16:colId xmlns:a16="http://schemas.microsoft.com/office/drawing/2014/main" val="1758126332"/>
                    </a:ext>
                  </a:extLst>
                </a:gridCol>
              </a:tblGrid>
              <a:tr h="918760">
                <a:tc>
                  <a:txBody>
                    <a:bodyPr/>
                    <a:lstStyle/>
                    <a:p>
                      <a:pPr marL="579438" lvl="1" indent="-23653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langfristig</a:t>
                      </a:r>
                    </a:p>
                    <a:p>
                      <a:pPr marL="579438" lvl="1" indent="-23653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parallel</a:t>
                      </a:r>
                    </a:p>
                    <a:p>
                      <a:pPr marL="579438" lvl="1" indent="-23653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gemäßigt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4688" lvl="1" indent="-33178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kühl</a:t>
                      </a:r>
                    </a:p>
                    <a:p>
                      <a:pPr marL="674688" lvl="1" indent="-33178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tropisch</a:t>
                      </a:r>
                    </a:p>
                    <a:p>
                      <a:pPr marL="674688" lvl="1" indent="-331788">
                        <a:buFont typeface="Courier New" charset="0"/>
                        <a:buChar char="o"/>
                        <a:tabLst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durchschnittlich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449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3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742958" y="495858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B7B911C6-C72E-4C4D-8C3C-852A59E6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40234"/>
              </p:ext>
            </p:extLst>
          </p:nvPr>
        </p:nvGraphicFramePr>
        <p:xfrm>
          <a:off x="322205" y="1563578"/>
          <a:ext cx="6065150" cy="231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2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2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Niederschlag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Klimazonen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Region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3363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Temperatur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47664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Gebiete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851897"/>
                  </a:ext>
                </a:extLst>
              </a:tr>
            </a:tbl>
          </a:graphicData>
        </a:graphic>
      </p:graphicFrame>
      <p:sp>
        <p:nvSpPr>
          <p:cNvPr id="130" name="Inhaltsplatzhalter 2">
            <a:extLst>
              <a:ext uri="{FF2B5EF4-FFF2-40B4-BE49-F238E27FC236}">
                <a16:creationId xmlns:a16="http://schemas.microsoft.com/office/drawing/2014/main" id="{F1C048B8-A1EA-BE45-A009-03E335C15D71}"/>
              </a:ext>
            </a:extLst>
          </p:cNvPr>
          <p:cNvSpPr txBox="1">
            <a:spLocks/>
          </p:cNvSpPr>
          <p:nvPr/>
        </p:nvSpPr>
        <p:spPr>
          <a:xfrm>
            <a:off x="322201" y="495858"/>
            <a:ext cx="5420753" cy="100837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C733F7-4884-6C46-9245-B903C8810882}"/>
              </a:ext>
            </a:extLst>
          </p:cNvPr>
          <p:cNvSpPr/>
          <p:nvPr/>
        </p:nvSpPr>
        <p:spPr>
          <a:xfrm>
            <a:off x="256402" y="4987919"/>
            <a:ext cx="5625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dirty="0"/>
          </a:p>
          <a:p>
            <a:r>
              <a:rPr lang="de-DE" sz="1600" dirty="0"/>
              <a:t>Aus welchen Wörtern bestehen die zu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1600" dirty="0"/>
              <a:t>men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1600" dirty="0"/>
              <a:t>setz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ten</a:t>
            </a:r>
            <a:r>
              <a:rPr lang="de-DE" sz="1600" dirty="0"/>
              <a:t> 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1600" dirty="0"/>
              <a:t>?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C1A3B41-105D-A644-BB0C-2C037FEE3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693289"/>
              </p:ext>
            </p:extLst>
          </p:nvPr>
        </p:nvGraphicFramePr>
        <p:xfrm>
          <a:off x="322201" y="5731785"/>
          <a:ext cx="5523963" cy="22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1551319743"/>
                    </a:ext>
                  </a:extLst>
                </a:gridCol>
                <a:gridCol w="1708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Komposita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Wort - Wortart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Wort - Wortart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 Sonneneinstrahlung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der Niederschlag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 Klimazone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48144"/>
                  </a:ext>
                </a:extLst>
              </a:tr>
            </a:tbl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977E88F-EDC1-074F-89E6-9A51D623B9ED}"/>
              </a:ext>
            </a:extLst>
          </p:cNvPr>
          <p:cNvGrpSpPr/>
          <p:nvPr/>
        </p:nvGrpSpPr>
        <p:grpSpPr>
          <a:xfrm>
            <a:off x="5925358" y="5021511"/>
            <a:ext cx="644397" cy="930165"/>
            <a:chOff x="5859739" y="222439"/>
            <a:chExt cx="644397" cy="930165"/>
          </a:xfrm>
        </p:grpSpPr>
        <p:sp>
          <p:nvSpPr>
            <p:cNvPr id="11" name="Eingebuchteter Pfeil nach rechts 10">
              <a:extLst>
                <a:ext uri="{FF2B5EF4-FFF2-40B4-BE49-F238E27FC236}">
                  <a16:creationId xmlns:a16="http://schemas.microsoft.com/office/drawing/2014/main" id="{A7C10A18-6990-D64A-9DE9-0D2D3EA61E2E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E29A9E6-A545-F64D-9E39-056B430CA8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CBF5F32-50B6-454B-8F6B-AD38A3A1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83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 Verbindung 42"/>
          <p:cNvCxnSpPr/>
          <p:nvPr/>
        </p:nvCxnSpPr>
        <p:spPr>
          <a:xfrm>
            <a:off x="436141" y="357160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CCBAAC8D-8B42-D94A-88F1-D2C3B31C647C}"/>
              </a:ext>
            </a:extLst>
          </p:cNvPr>
          <p:cNvSpPr/>
          <p:nvPr/>
        </p:nvSpPr>
        <p:spPr>
          <a:xfrm>
            <a:off x="411685" y="3994391"/>
            <a:ext cx="57754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	das Klimadiagramm – 	</a:t>
            </a:r>
          </a:p>
          <a:p>
            <a:r>
              <a:rPr lang="de-DE" sz="2000" i="1" dirty="0"/>
              <a:t>	</a:t>
            </a:r>
            <a:r>
              <a:rPr lang="de-DE" sz="2000" i="1" dirty="0" err="1"/>
              <a:t>Kli</a:t>
            </a:r>
            <a:r>
              <a:rPr lang="de-DE" sz="2000" i="1" dirty="0"/>
              <a:t> – </a:t>
            </a:r>
            <a:r>
              <a:rPr lang="de-DE" sz="2000" i="1" dirty="0" err="1"/>
              <a:t>ma</a:t>
            </a:r>
            <a:r>
              <a:rPr lang="de-DE" sz="2000" i="1" dirty="0"/>
              <a:t> – di – a - </a:t>
            </a:r>
            <a:r>
              <a:rPr lang="de-DE" sz="2000" i="1" dirty="0" err="1"/>
              <a:t>gramm</a:t>
            </a:r>
            <a:endParaRPr lang="de-DE" sz="2000" i="1" dirty="0"/>
          </a:p>
          <a:p>
            <a:endParaRPr lang="de-DE" sz="2000" i="1" dirty="0"/>
          </a:p>
          <a:p>
            <a:pPr>
              <a:lnSpc>
                <a:spcPct val="150000"/>
              </a:lnSpc>
            </a:pPr>
            <a:r>
              <a:rPr lang="de-DE" sz="2000" i="1" dirty="0"/>
              <a:t>die Klimazone: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der Niederschlag: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die Temperatur: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der Äquator: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variieren: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durchschnittlich:</a:t>
            </a:r>
          </a:p>
          <a:p>
            <a:endParaRPr lang="de-DE" sz="2000" i="1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877AB6-0B62-1A46-88A8-3DA0CD130CA2}"/>
              </a:ext>
            </a:extLst>
          </p:cNvPr>
          <p:cNvGrpSpPr/>
          <p:nvPr/>
        </p:nvGrpSpPr>
        <p:grpSpPr>
          <a:xfrm>
            <a:off x="5837818" y="8550966"/>
            <a:ext cx="644397" cy="1092776"/>
            <a:chOff x="5808309" y="439918"/>
            <a:chExt cx="644397" cy="1092776"/>
          </a:xfrm>
        </p:grpSpPr>
        <p:sp>
          <p:nvSpPr>
            <p:cNvPr id="24" name="Eingebuchteter Pfeil nach rechts 23">
              <a:extLst>
                <a:ext uri="{FF2B5EF4-FFF2-40B4-BE49-F238E27FC236}">
                  <a16:creationId xmlns:a16="http://schemas.microsoft.com/office/drawing/2014/main" id="{8E7C097D-3D73-2F4A-8051-FE4B8A3C174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65020C-E166-1449-97E1-1C784B6DD4F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71D1D8B-6192-F749-9885-D7FD8DDC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6297FA2-BB61-5A43-860D-52EBAFF01914}"/>
              </a:ext>
            </a:extLst>
          </p:cNvPr>
          <p:cNvCxnSpPr/>
          <p:nvPr/>
        </p:nvCxnSpPr>
        <p:spPr>
          <a:xfrm>
            <a:off x="457189" y="842891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9899C07-3DB2-4844-8830-7DA0305A425B}"/>
              </a:ext>
            </a:extLst>
          </p:cNvPr>
          <p:cNvSpPr/>
          <p:nvPr/>
        </p:nvSpPr>
        <p:spPr>
          <a:xfrm>
            <a:off x="432580" y="8561937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EC8273E-875F-E643-81BD-2DA2CCB7EA08}"/>
              </a:ext>
            </a:extLst>
          </p:cNvPr>
          <p:cNvGrpSpPr/>
          <p:nvPr/>
        </p:nvGrpSpPr>
        <p:grpSpPr>
          <a:xfrm>
            <a:off x="5836089" y="3781883"/>
            <a:ext cx="644397" cy="1092776"/>
            <a:chOff x="5808309" y="439918"/>
            <a:chExt cx="644397" cy="1092776"/>
          </a:xfrm>
        </p:grpSpPr>
        <p:sp>
          <p:nvSpPr>
            <p:cNvPr id="42" name="Eingebuchteter Pfeil nach rechts 41">
              <a:extLst>
                <a:ext uri="{FF2B5EF4-FFF2-40B4-BE49-F238E27FC236}">
                  <a16:creationId xmlns:a16="http://schemas.microsoft.com/office/drawing/2014/main" id="{F257CCC5-F825-0C4C-A760-8A2868A262B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B514B3C-A6A9-4D41-B547-95E23D78794B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397F5B2F-1369-5B4D-AA4A-D8BCA6BA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94B22B1-86B7-1242-8BDC-7F3E544EF238}"/>
              </a:ext>
            </a:extLst>
          </p:cNvPr>
          <p:cNvGrpSpPr/>
          <p:nvPr/>
        </p:nvGrpSpPr>
        <p:grpSpPr>
          <a:xfrm>
            <a:off x="5766965" y="371018"/>
            <a:ext cx="644397" cy="930165"/>
            <a:chOff x="5859739" y="222439"/>
            <a:chExt cx="644397" cy="930165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AA8FC82B-5122-2546-9367-230315DF7F5D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B4D93AAF-4DFA-A448-8AB7-8B90ECF36881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C46FF9F-EEC1-CF41-AD81-FDDE7FCE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8686BB1A-3F88-1545-A4ED-E9C3F1E6EFCC}"/>
              </a:ext>
            </a:extLst>
          </p:cNvPr>
          <p:cNvSpPr/>
          <p:nvPr/>
        </p:nvSpPr>
        <p:spPr>
          <a:xfrm>
            <a:off x="405293" y="166372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00B050"/>
                </a:solidFill>
              </a:rPr>
              <a:t>Adjektiv</a:t>
            </a:r>
            <a:r>
              <a:rPr lang="de-DE" sz="2000" dirty="0"/>
              <a:t> oder </a:t>
            </a:r>
            <a:r>
              <a:rPr lang="de-DE" sz="2000" b="1" dirty="0">
                <a:solidFill>
                  <a:srgbClr val="FF0000"/>
                </a:solidFill>
              </a:rPr>
              <a:t>Verb</a:t>
            </a:r>
            <a:r>
              <a:rPr lang="de-DE" sz="2000" dirty="0"/>
              <a:t>? </a:t>
            </a:r>
          </a:p>
          <a:p>
            <a:r>
              <a:rPr lang="de-DE" sz="2000" dirty="0"/>
              <a:t>Unterstreiche mit der passenden Farbe.</a:t>
            </a:r>
          </a:p>
          <a:p>
            <a:endParaRPr lang="de-DE" sz="2000" dirty="0"/>
          </a:p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nun zu diesen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 </a:t>
            </a:r>
            <a:r>
              <a:rPr lang="de-DE" sz="2000" dirty="0"/>
              <a:t>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: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A8BF45CE-8B6A-E54A-8B23-A89A03B4D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32559"/>
              </p:ext>
            </p:extLst>
          </p:nvPr>
        </p:nvGraphicFramePr>
        <p:xfrm>
          <a:off x="737393" y="1590748"/>
          <a:ext cx="482979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23850" lvl="1" indent="-311150">
                        <a:buFont typeface="Courier New" charset="0"/>
                        <a:buChar char="o"/>
                        <a:tabLst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durchschnittlich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parallel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86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schwanken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messen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kühl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i="0" dirty="0">
                          <a:solidFill>
                            <a:schemeClr val="tx1"/>
                          </a:solidFill>
                        </a:rPr>
                        <a:t>tropisch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variieren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erheben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6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87830" y="3783805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405295" y="6677469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405295" y="6799262"/>
            <a:ext cx="5775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AF8262-248B-8440-A4FC-3A3986902F08}"/>
              </a:ext>
            </a:extLst>
          </p:cNvPr>
          <p:cNvSpPr/>
          <p:nvPr/>
        </p:nvSpPr>
        <p:spPr>
          <a:xfrm>
            <a:off x="479349" y="4096094"/>
            <a:ext cx="474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Ma</a:t>
            </a:r>
            <a:r>
              <a:rPr lang="de-DE" sz="2000" b="1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k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re schw</a:t>
            </a:r>
            <a:r>
              <a:rPr lang="de-DE" sz="2000" b="1" dirty="0">
                <a:solidFill>
                  <a:srgbClr val="FF0000"/>
                </a:solidFill>
              </a:rPr>
              <a:t>ie</a:t>
            </a:r>
            <a:r>
              <a:rPr lang="de-DE" sz="2000" dirty="0"/>
              <a:t>rige </a:t>
            </a:r>
            <a:r>
              <a:rPr lang="de-DE" sz="2000" b="1" dirty="0">
                <a:solidFill>
                  <a:srgbClr val="FF0000"/>
                </a:solidFill>
              </a:rPr>
              <a:t>St</a:t>
            </a:r>
            <a:r>
              <a:rPr lang="de-DE" sz="2000" dirty="0"/>
              <a:t>ellen!</a:t>
            </a:r>
            <a:endParaRPr lang="de-DE" sz="2000" i="1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1D41C761-0374-FF4E-88E7-84950E9B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73510"/>
              </p:ext>
            </p:extLst>
          </p:nvPr>
        </p:nvGraphicFramePr>
        <p:xfrm>
          <a:off x="479349" y="4811648"/>
          <a:ext cx="5328956" cy="174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 Niederschlag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ähneln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/>
                        <a:t>die Klimazone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variieren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der Äquator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gemäßigt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37BB2F8-3073-8D46-86D1-5FE6C2749409}"/>
              </a:ext>
            </a:extLst>
          </p:cNvPr>
          <p:cNvGrpSpPr/>
          <p:nvPr/>
        </p:nvGrpSpPr>
        <p:grpSpPr>
          <a:xfrm>
            <a:off x="5808309" y="4155942"/>
            <a:ext cx="644397" cy="1092776"/>
            <a:chOff x="5808309" y="439918"/>
            <a:chExt cx="644397" cy="1092776"/>
          </a:xfrm>
        </p:grpSpPr>
        <p:sp>
          <p:nvSpPr>
            <p:cNvPr id="36" name="Eingebuchteter Pfeil nach rechts 35">
              <a:extLst>
                <a:ext uri="{FF2B5EF4-FFF2-40B4-BE49-F238E27FC236}">
                  <a16:creationId xmlns:a16="http://schemas.microsoft.com/office/drawing/2014/main" id="{FA2366B7-D61B-184E-8B8E-2FA46DB81A65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2E3CCAB2-D3A2-6E4E-B454-2786DF05E497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B5A313D-0DEA-7244-9F5C-8507A2FB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7FC3FC-E1A9-0E4E-8184-1C6C4C40793E}"/>
              </a:ext>
            </a:extLst>
          </p:cNvPr>
          <p:cNvGrpSpPr/>
          <p:nvPr/>
        </p:nvGrpSpPr>
        <p:grpSpPr>
          <a:xfrm>
            <a:off x="5764942" y="6883595"/>
            <a:ext cx="644397" cy="1092776"/>
            <a:chOff x="5808309" y="439918"/>
            <a:chExt cx="644397" cy="1092776"/>
          </a:xfrm>
        </p:grpSpPr>
        <p:sp>
          <p:nvSpPr>
            <p:cNvPr id="52" name="Eingebuchteter Pfeil nach rechts 51">
              <a:extLst>
                <a:ext uri="{FF2B5EF4-FFF2-40B4-BE49-F238E27FC236}">
                  <a16:creationId xmlns:a16="http://schemas.microsoft.com/office/drawing/2014/main" id="{66EBD889-81A1-C642-95A5-377161D5C5AC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8884719-92F1-9B44-B95E-05F566C4BEE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9F0DB9E-1437-C643-9D4B-230D9B3A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C9222AD5-1E62-4B4F-864F-E6FB18ED8379}"/>
              </a:ext>
            </a:extLst>
          </p:cNvPr>
          <p:cNvSpPr/>
          <p:nvPr/>
        </p:nvSpPr>
        <p:spPr>
          <a:xfrm>
            <a:off x="487830" y="371952"/>
            <a:ext cx="5993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das Gebiet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die Temperatur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der Niederschlag</a:t>
            </a:r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3D3A55E6-66D8-AA46-B9B7-15990493E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59876"/>
              </p:ext>
            </p:extLst>
          </p:nvPr>
        </p:nvGraphicFramePr>
        <p:xfrm>
          <a:off x="390423" y="7369621"/>
          <a:ext cx="518178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kühl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langfristig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gleichmäßig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durchschnittlich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schwanken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die 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BDC585C-C101-0744-86EB-7E707F2626B9}"/>
              </a:ext>
            </a:extLst>
          </p:cNvPr>
          <p:cNvSpPr txBox="1"/>
          <p:nvPr/>
        </p:nvSpPr>
        <p:spPr>
          <a:xfrm>
            <a:off x="390423" y="2263175"/>
            <a:ext cx="6171754" cy="115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z.B.: 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Singular</a:t>
            </a:r>
            <a:r>
              <a:rPr lang="de-DE" i="1" dirty="0"/>
              <a:t>: </a:t>
            </a:r>
            <a:r>
              <a:rPr lang="de-DE" b="1" i="1" dirty="0"/>
              <a:t>Das Klimadiagramm </a:t>
            </a:r>
            <a:r>
              <a:rPr lang="de-DE" i="1" dirty="0"/>
              <a:t>zeigt das Klima der polaren Zone.</a:t>
            </a:r>
          </a:p>
          <a:p>
            <a:pPr>
              <a:lnSpc>
                <a:spcPct val="150000"/>
              </a:lnSpc>
            </a:pPr>
            <a:r>
              <a:rPr lang="de-DE" i="1" u="sng" dirty="0"/>
              <a:t>Plural:</a:t>
            </a:r>
            <a:r>
              <a:rPr lang="de-DE" i="1" dirty="0"/>
              <a:t> </a:t>
            </a:r>
            <a:r>
              <a:rPr lang="de-DE" b="1" i="1" dirty="0"/>
              <a:t>Die Klimadiagramme </a:t>
            </a:r>
            <a:r>
              <a:rPr lang="de-DE" i="1" dirty="0"/>
              <a:t>werden ausgewertet.</a:t>
            </a:r>
          </a:p>
        </p:txBody>
      </p:sp>
    </p:spTree>
    <p:extLst>
      <p:ext uri="{BB962C8B-B14F-4D97-AF65-F5344CB8AC3E}">
        <p14:creationId xmlns:p14="http://schemas.microsoft.com/office/powerpoint/2010/main" val="44444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3" name="Rechteck 2"/>
          <p:cNvSpPr/>
          <p:nvPr/>
        </p:nvSpPr>
        <p:spPr>
          <a:xfrm>
            <a:off x="1954798" y="4342665"/>
            <a:ext cx="3406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>
                <a:solidFill>
                  <a:srgbClr val="FF0000"/>
                </a:solidFill>
              </a:rPr>
              <a:t>LÖSUNGEN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68369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372245" y="2970911"/>
            <a:ext cx="61135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</a:t>
            </a:r>
          </a:p>
          <a:p>
            <a:r>
              <a:rPr lang="de-DE" sz="2000" dirty="0"/>
              <a:t>einem Synonym in der anderen Spalte zu! Schreibe auf!</a:t>
            </a:r>
          </a:p>
          <a:p>
            <a:endParaRPr lang="de-DE" sz="20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</a:p>
          <a:p>
            <a:endParaRPr lang="de-DE" sz="20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i="1" dirty="0"/>
              <a:t> </a:t>
            </a:r>
            <a:r>
              <a:rPr lang="de-DE" sz="2000" dirty="0"/>
              <a:t>durchschnittlich</a:t>
            </a:r>
            <a:r>
              <a:rPr lang="de-DE" sz="2000" i="1" dirty="0"/>
              <a:t>		 Seite _____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variieren			</a:t>
            </a:r>
            <a:r>
              <a:rPr lang="de-DE" sz="2000" i="1" dirty="0"/>
              <a:t> Seite _____</a:t>
            </a:r>
            <a:endParaRPr lang="de-D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 die Region		</a:t>
            </a:r>
            <a:r>
              <a:rPr lang="de-DE" sz="2000" i="1" dirty="0"/>
              <a:t> 	Seite _____ </a:t>
            </a:r>
            <a:r>
              <a:rPr lang="de-DE" sz="2000" dirty="0"/>
              <a:t>	</a:t>
            </a:r>
            <a:br>
              <a:rPr lang="de-DE" sz="2000" dirty="0"/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56725" y="262706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75241" y="2847860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797E852-661C-1742-906F-C68D8037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11639"/>
              </p:ext>
            </p:extLst>
          </p:nvPr>
        </p:nvGraphicFramePr>
        <p:xfrm>
          <a:off x="456725" y="4573285"/>
          <a:ext cx="591677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langfristig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gleichbleibend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die Region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schwanken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parallel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etwas erheben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variieren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gleichzeitig / nebeneinander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sich ähneln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auf längere Sicht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gleichmäßig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das größere Gebiet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etwas messen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vergleichbar sein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83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4"/>
            <a:ext cx="5833162" cy="105989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den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zu!</a:t>
            </a: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39567" y="483918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31754" y="5055311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562118" y="5388927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BAA27AF-CC8C-5247-8E46-ECDD27F86E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2040" y="1379455"/>
          <a:ext cx="5536873" cy="185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76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polar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gemäßigt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6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Schnee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Hagel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4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Courier New" charset="0"/>
                        <a:buChar char="o"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Tropen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subtropisch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632"/>
                  </a:ext>
                </a:extLst>
              </a:tr>
              <a:tr h="361767">
                <a:tc gridSpan="2"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1AE6F6F9-3D6A-A146-9818-8D3F247FF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96384"/>
              </p:ext>
            </p:extLst>
          </p:nvPr>
        </p:nvGraphicFramePr>
        <p:xfrm>
          <a:off x="416122" y="3035243"/>
          <a:ext cx="6025756" cy="162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863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Klimazonen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Niederschläge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Tropen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Schnee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polar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Hagel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subtropisch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gemäßigt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22573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B04D82DA-1ED5-384B-8AE7-5100299D847D}"/>
              </a:ext>
            </a:extLst>
          </p:cNvPr>
          <p:cNvSpPr/>
          <p:nvPr/>
        </p:nvSpPr>
        <p:spPr>
          <a:xfrm>
            <a:off x="268930" y="6038508"/>
            <a:ext cx="64321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Die </a:t>
            </a:r>
            <a:r>
              <a:rPr lang="de-DE" sz="1600" dirty="0">
                <a:solidFill>
                  <a:srgbClr val="00B050"/>
                </a:solidFill>
              </a:rPr>
              <a:t>Temperatur </a:t>
            </a:r>
            <a:r>
              <a:rPr lang="de-DE" sz="1600" dirty="0"/>
              <a:t>fällt nachts unter 0°C.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Im Sommer gibt es kaum </a:t>
            </a:r>
            <a:r>
              <a:rPr lang="de-DE" sz="1600" dirty="0">
                <a:solidFill>
                  <a:srgbClr val="00B050"/>
                </a:solidFill>
              </a:rPr>
              <a:t>Niederschläge</a:t>
            </a:r>
            <a:r>
              <a:rPr lang="de-DE" sz="1600" dirty="0"/>
              <a:t>. Im Winter schneit es selten.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Am Nordpol ist die </a:t>
            </a:r>
            <a:r>
              <a:rPr lang="de-DE" sz="1600" dirty="0">
                <a:solidFill>
                  <a:srgbClr val="00B050"/>
                </a:solidFill>
              </a:rPr>
              <a:t>Sonneneinstrahlung</a:t>
            </a:r>
            <a:r>
              <a:rPr lang="de-DE" sz="1600" dirty="0"/>
              <a:t> gering, weshalb die Temperaturen selten über 0°C ansteigen.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Um die Durchschnittstemperatur zu berechnen, muss man die Temperatur regelmäßig </a:t>
            </a:r>
            <a:r>
              <a:rPr lang="de-DE" sz="1600" dirty="0">
                <a:solidFill>
                  <a:srgbClr val="00B050"/>
                </a:solidFill>
              </a:rPr>
              <a:t>messen/erheben</a:t>
            </a:r>
            <a:r>
              <a:rPr lang="de-DE" sz="1600" dirty="0"/>
              <a:t> 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sz="1600" dirty="0"/>
              <a:t>Die Erhebung erfolgt durch </a:t>
            </a:r>
            <a:r>
              <a:rPr lang="de-DE" sz="1600" dirty="0">
                <a:solidFill>
                  <a:srgbClr val="00B050"/>
                </a:solidFill>
              </a:rPr>
              <a:t>regelmäßige </a:t>
            </a:r>
            <a:r>
              <a:rPr lang="de-DE" sz="1600" dirty="0"/>
              <a:t>Messungen.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6407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787</Words>
  <Application>Microsoft Macintosh PowerPoint</Application>
  <PresentationFormat>A4-Papier (210 x 297 mm)</PresentationFormat>
  <Paragraphs>310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Wortschatzspeicher  Mit dem Wortschatzspeicher kann ich mir Wörter besser merken! </dc:title>
  <dc:creator>Ursula Datzmann</dc:creator>
  <cp:lastModifiedBy>Julia Zollner</cp:lastModifiedBy>
  <cp:revision>159</cp:revision>
  <cp:lastPrinted>2018-01-06T18:18:55Z</cp:lastPrinted>
  <dcterms:created xsi:type="dcterms:W3CDTF">2017-12-11T15:33:45Z</dcterms:created>
  <dcterms:modified xsi:type="dcterms:W3CDTF">2019-04-10T20:38:13Z</dcterms:modified>
</cp:coreProperties>
</file>