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0"/>
    <a:srgbClr val="CDC9FF"/>
    <a:srgbClr val="FFEDFC"/>
    <a:srgbClr val="FBDBFF"/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086"/>
  </p:normalViewPr>
  <p:slideViewPr>
    <p:cSldViewPr snapToGrid="0" snapToObjects="1" showGuides="1">
      <p:cViewPr>
        <p:scale>
          <a:sx n="108" d="100"/>
          <a:sy n="108" d="100"/>
        </p:scale>
        <p:origin x="2688" y="-2200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21.11.18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14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62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70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94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68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21.11.18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21.11.18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21.11.18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die </a:t>
            </a:r>
            <a:r>
              <a:rPr lang="de-DE" sz="2000" dirty="0"/>
              <a:t>Ausnahme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verpflichtend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alarmieren	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63866"/>
              </p:ext>
            </p:extLst>
          </p:nvPr>
        </p:nvGraphicFramePr>
        <p:xfrm>
          <a:off x="508484" y="4573285"/>
          <a:ext cx="561713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verpflichtend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nach dem 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einhalten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der Absatz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gefährlich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vorsorgen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technisch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verbindlich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kontrollieren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befolgen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vorbeugen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Hilfe informieren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rechtlich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überprüfen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der Paragraf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maschinell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gefahrvoll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1368" y="3448306"/>
            <a:ext cx="5403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das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tiv!</a:t>
            </a:r>
          </a:p>
          <a:p>
            <a:endParaRPr lang="de-DE" sz="2000" dirty="0"/>
          </a:p>
          <a:p>
            <a:endParaRPr lang="de-DE" sz="2000" dirty="0"/>
          </a:p>
          <a:p>
            <a:br>
              <a:rPr lang="de-DE" sz="2000" dirty="0"/>
            </a:br>
            <a:r>
              <a:rPr lang="de-DE" sz="2000" dirty="0"/>
              <a:t>gefährlich – </a:t>
            </a:r>
            <a:r>
              <a:rPr lang="de-DE" sz="2000" dirty="0">
                <a:solidFill>
                  <a:srgbClr val="FF0000"/>
                </a:solidFill>
              </a:rPr>
              <a:t>gefährlicher </a:t>
            </a:r>
            <a:r>
              <a:rPr lang="de-DE" sz="2000" dirty="0"/>
              <a:t>– </a:t>
            </a:r>
            <a:r>
              <a:rPr lang="de-DE" sz="2000" dirty="0">
                <a:solidFill>
                  <a:srgbClr val="FF0000"/>
                </a:solidFill>
              </a:rPr>
              <a:t>am gefährlichsten</a:t>
            </a:r>
            <a:endParaRPr lang="de-DE" sz="2000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12686" y="321179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447367" y="1071606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731292" y="1037675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4387" y="346012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56724" y="288863"/>
            <a:ext cx="5833162" cy="277874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digital – die digital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Ausstattung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rechtlich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verpflichtend		</a:t>
            </a:r>
            <a:r>
              <a:rPr lang="de-DE" dirty="0">
                <a:solidFill>
                  <a:srgbClr val="FF0000"/>
                </a:solidFill>
              </a:rPr>
              <a:t>Hier kontrolliert die Lehrerin!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technisch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gesundheitlich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407759" y="5826223"/>
            <a:ext cx="62216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Warn-zeichen</a:t>
            </a:r>
          </a:p>
          <a:p>
            <a:endParaRPr lang="de-DE" sz="2000" i="1" dirty="0"/>
          </a:p>
          <a:p>
            <a:r>
              <a:rPr lang="de-DE" sz="2000" i="1" dirty="0"/>
              <a:t>Zeichen: </a:t>
            </a:r>
            <a:r>
              <a:rPr lang="de-DE" sz="2000" i="1" dirty="0">
                <a:solidFill>
                  <a:srgbClr val="FF0000"/>
                </a:solidFill>
              </a:rPr>
              <a:t>	das Verbotszeichen, das Gebotszeichen, 	</a:t>
            </a:r>
          </a:p>
          <a:p>
            <a:r>
              <a:rPr lang="de-DE" sz="2000" i="1" dirty="0">
                <a:solidFill>
                  <a:srgbClr val="FF0000"/>
                </a:solidFill>
              </a:rPr>
              <a:t>	das Rettungszeichen, das Brandschutzzeichen</a:t>
            </a:r>
          </a:p>
          <a:p>
            <a:endParaRPr lang="de-DE" sz="2000" i="1" dirty="0">
              <a:solidFill>
                <a:srgbClr val="FF0000"/>
              </a:solidFill>
            </a:endParaRPr>
          </a:p>
          <a:p>
            <a:r>
              <a:rPr lang="de-DE" sz="2000" i="1" dirty="0"/>
              <a:t>Schutz:</a:t>
            </a:r>
            <a:r>
              <a:rPr lang="de-DE" sz="2000" i="1" dirty="0">
                <a:solidFill>
                  <a:srgbClr val="FF0000"/>
                </a:solidFill>
              </a:rPr>
              <a:t>	der Arbeitsschutz, der Schutzhelm, </a:t>
            </a:r>
          </a:p>
          <a:p>
            <a:r>
              <a:rPr lang="de-DE" sz="2000" i="1" dirty="0">
                <a:solidFill>
                  <a:srgbClr val="FF0000"/>
                </a:solidFill>
              </a:rPr>
              <a:t>	die Maßnahme, ...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54387" y="5963108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12686" y="557902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1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FD526CD-BA15-634D-A8E5-334A6FC47681}"/>
              </a:ext>
            </a:extLst>
          </p:cNvPr>
          <p:cNvSpPr/>
          <p:nvPr/>
        </p:nvSpPr>
        <p:spPr>
          <a:xfrm>
            <a:off x="471804" y="736300"/>
            <a:ext cx="5775439" cy="8456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Schrei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dirty="0"/>
              <a:t> die Wör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dirty="0"/>
              <a:t> in Sil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dirty="0"/>
              <a:t>schreib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dirty="0"/>
              <a:t>se!</a:t>
            </a:r>
            <a:endParaRPr lang="de-DE" b="1" dirty="0"/>
          </a:p>
          <a:p>
            <a:pPr>
              <a:lnSpc>
                <a:spcPct val="150000"/>
              </a:lnSpc>
            </a:pPr>
            <a:r>
              <a:rPr lang="de-DE" sz="1600" i="1" dirty="0"/>
              <a:t>der Paragraf :	 	der </a:t>
            </a:r>
            <a:r>
              <a:rPr lang="de-DE" sz="1600" i="1" dirty="0" err="1">
                <a:solidFill>
                  <a:srgbClr val="FF0000"/>
                </a:solidFill>
              </a:rPr>
              <a:t>Pa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ra</a:t>
            </a:r>
            <a:r>
              <a:rPr lang="de-DE" sz="1600" i="1" dirty="0">
                <a:solidFill>
                  <a:srgbClr val="FF0000"/>
                </a:solidFill>
              </a:rPr>
              <a:t> – graf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der Gesetzestext:		der </a:t>
            </a:r>
            <a:r>
              <a:rPr lang="de-DE" sz="1600" i="1" dirty="0" err="1">
                <a:solidFill>
                  <a:srgbClr val="FF0000"/>
                </a:solidFill>
              </a:rPr>
              <a:t>Ge</a:t>
            </a:r>
            <a:r>
              <a:rPr lang="de-DE" sz="1600" i="1" dirty="0">
                <a:solidFill>
                  <a:srgbClr val="FF0000"/>
                </a:solidFill>
              </a:rPr>
              <a:t> – setz – es – </a:t>
            </a:r>
            <a:r>
              <a:rPr lang="de-DE" sz="1600" i="1" dirty="0" err="1">
                <a:solidFill>
                  <a:srgbClr val="FF0000"/>
                </a:solidFill>
              </a:rPr>
              <a:t>text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die Arbeitszeit:		die </a:t>
            </a:r>
            <a:r>
              <a:rPr lang="de-DE" sz="1600" i="1" dirty="0">
                <a:solidFill>
                  <a:srgbClr val="FF0000"/>
                </a:solidFill>
              </a:rPr>
              <a:t>Ar - </a:t>
            </a:r>
            <a:r>
              <a:rPr lang="de-DE" sz="1600" i="1" dirty="0" err="1">
                <a:solidFill>
                  <a:srgbClr val="FF0000"/>
                </a:solidFill>
              </a:rPr>
              <a:t>beit</a:t>
            </a:r>
            <a:r>
              <a:rPr lang="de-DE" sz="1600" i="1" dirty="0">
                <a:solidFill>
                  <a:srgbClr val="FF0000"/>
                </a:solidFill>
              </a:rPr>
              <a:t> – s – zeit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die Ausnahme: 		die </a:t>
            </a:r>
            <a:r>
              <a:rPr lang="de-DE" sz="1600" i="1" dirty="0">
                <a:solidFill>
                  <a:srgbClr val="FF0000"/>
                </a:solidFill>
              </a:rPr>
              <a:t>Aus – nah – </a:t>
            </a:r>
            <a:r>
              <a:rPr lang="de-DE" sz="1600" i="1" dirty="0" err="1">
                <a:solidFill>
                  <a:srgbClr val="FF0000"/>
                </a:solidFill>
              </a:rPr>
              <a:t>me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der Arbeitsschutz:		der </a:t>
            </a:r>
            <a:r>
              <a:rPr lang="de-DE" sz="1600" i="1" dirty="0">
                <a:solidFill>
                  <a:srgbClr val="FF0000"/>
                </a:solidFill>
              </a:rPr>
              <a:t>Ar – </a:t>
            </a:r>
            <a:r>
              <a:rPr lang="de-DE" sz="1600" i="1" dirty="0" err="1">
                <a:solidFill>
                  <a:srgbClr val="FF0000"/>
                </a:solidFill>
              </a:rPr>
              <a:t>beit</a:t>
            </a:r>
            <a:r>
              <a:rPr lang="de-DE" sz="1600" i="1" dirty="0">
                <a:solidFill>
                  <a:srgbClr val="FF0000"/>
                </a:solidFill>
              </a:rPr>
              <a:t> – s – </a:t>
            </a:r>
            <a:r>
              <a:rPr lang="de-DE" sz="1600" i="1" dirty="0" err="1">
                <a:solidFill>
                  <a:srgbClr val="FF0000"/>
                </a:solidFill>
              </a:rPr>
              <a:t>schutz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das Warnzeichen: 		das </a:t>
            </a:r>
            <a:r>
              <a:rPr lang="de-DE" sz="1600" i="1" dirty="0">
                <a:solidFill>
                  <a:srgbClr val="FF0000"/>
                </a:solidFill>
              </a:rPr>
              <a:t>Warn – </a:t>
            </a:r>
            <a:r>
              <a:rPr lang="de-DE" sz="1600" i="1" dirty="0" err="1">
                <a:solidFill>
                  <a:srgbClr val="FF0000"/>
                </a:solidFill>
              </a:rPr>
              <a:t>zei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chen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das Rettungszeichen:		das </a:t>
            </a:r>
            <a:r>
              <a:rPr lang="de-DE" sz="1600" i="1" dirty="0">
                <a:solidFill>
                  <a:srgbClr val="FF0000"/>
                </a:solidFill>
              </a:rPr>
              <a:t>Ret – </a:t>
            </a:r>
            <a:r>
              <a:rPr lang="de-DE" sz="1600" i="1" dirty="0" err="1">
                <a:solidFill>
                  <a:srgbClr val="FF0000"/>
                </a:solidFill>
              </a:rPr>
              <a:t>tung</a:t>
            </a:r>
            <a:r>
              <a:rPr lang="de-DE" sz="1600" i="1" dirty="0">
                <a:solidFill>
                  <a:srgbClr val="FF0000"/>
                </a:solidFill>
              </a:rPr>
              <a:t> – s – </a:t>
            </a:r>
            <a:r>
              <a:rPr lang="de-DE" sz="1600" i="1" dirty="0" err="1">
                <a:solidFill>
                  <a:srgbClr val="FF0000"/>
                </a:solidFill>
              </a:rPr>
              <a:t>zei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chen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das Brandschutzzeichen:	das </a:t>
            </a:r>
            <a:r>
              <a:rPr lang="de-DE" sz="1600" i="1" dirty="0">
                <a:solidFill>
                  <a:srgbClr val="FF0000"/>
                </a:solidFill>
              </a:rPr>
              <a:t>Brand – </a:t>
            </a:r>
            <a:r>
              <a:rPr lang="de-DE" sz="1600" i="1" dirty="0" err="1">
                <a:solidFill>
                  <a:srgbClr val="FF0000"/>
                </a:solidFill>
              </a:rPr>
              <a:t>schutz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zei</a:t>
            </a:r>
            <a:r>
              <a:rPr lang="de-DE" sz="1600" i="1" dirty="0">
                <a:solidFill>
                  <a:srgbClr val="FF0000"/>
                </a:solidFill>
              </a:rPr>
              <a:t> –</a:t>
            </a:r>
            <a:r>
              <a:rPr lang="de-DE" sz="1600" i="1" dirty="0" err="1">
                <a:solidFill>
                  <a:srgbClr val="FF0000"/>
                </a:solidFill>
              </a:rPr>
              <a:t>chen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der Gesundheitsschutz: 	der </a:t>
            </a:r>
            <a:r>
              <a:rPr lang="de-DE" sz="1600" i="1" dirty="0" err="1">
                <a:solidFill>
                  <a:srgbClr val="FF0000"/>
                </a:solidFill>
              </a:rPr>
              <a:t>Ge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sund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heit</a:t>
            </a:r>
            <a:r>
              <a:rPr lang="de-DE" sz="1600" i="1" dirty="0">
                <a:solidFill>
                  <a:srgbClr val="FF0000"/>
                </a:solidFill>
              </a:rPr>
              <a:t> – s – </a:t>
            </a:r>
            <a:r>
              <a:rPr lang="de-DE" sz="1600" i="1" dirty="0" err="1">
                <a:solidFill>
                  <a:srgbClr val="FF0000"/>
                </a:solidFill>
              </a:rPr>
              <a:t>schutz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das Verbotszeichen: 		das </a:t>
            </a:r>
            <a:r>
              <a:rPr lang="de-DE" sz="1600" i="1" dirty="0" err="1">
                <a:solidFill>
                  <a:srgbClr val="FF0000"/>
                </a:solidFill>
              </a:rPr>
              <a:t>Ver</a:t>
            </a:r>
            <a:r>
              <a:rPr lang="de-DE" sz="1600" i="1" dirty="0">
                <a:solidFill>
                  <a:srgbClr val="FF0000"/>
                </a:solidFill>
              </a:rPr>
              <a:t> – bot – s – </a:t>
            </a:r>
            <a:r>
              <a:rPr lang="de-DE" sz="1600" i="1" dirty="0" err="1">
                <a:solidFill>
                  <a:srgbClr val="FF0000"/>
                </a:solidFill>
              </a:rPr>
              <a:t>zei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chen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das Gebotszeichen:		das </a:t>
            </a:r>
            <a:r>
              <a:rPr lang="de-DE" sz="1600" i="1" dirty="0" err="1">
                <a:solidFill>
                  <a:srgbClr val="FF0000"/>
                </a:solidFill>
              </a:rPr>
              <a:t>Ge</a:t>
            </a:r>
            <a:r>
              <a:rPr lang="de-DE" sz="1600" i="1" dirty="0">
                <a:solidFill>
                  <a:srgbClr val="FF0000"/>
                </a:solidFill>
              </a:rPr>
              <a:t> – bot – s – </a:t>
            </a:r>
            <a:r>
              <a:rPr lang="de-DE" sz="1600" i="1" dirty="0" err="1">
                <a:solidFill>
                  <a:srgbClr val="FF0000"/>
                </a:solidFill>
              </a:rPr>
              <a:t>zei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chen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rechtlich:			</a:t>
            </a:r>
            <a:r>
              <a:rPr lang="de-DE" sz="1600" i="1" dirty="0">
                <a:solidFill>
                  <a:srgbClr val="FF0000"/>
                </a:solidFill>
              </a:rPr>
              <a:t>recht – </a:t>
            </a:r>
            <a:r>
              <a:rPr lang="de-DE" sz="1600" i="1" dirty="0" err="1">
                <a:solidFill>
                  <a:srgbClr val="FF0000"/>
                </a:solidFill>
              </a:rPr>
              <a:t>lich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verpflichtend:		</a:t>
            </a:r>
            <a:r>
              <a:rPr lang="de-DE" sz="1600" i="1" dirty="0" err="1">
                <a:solidFill>
                  <a:srgbClr val="FF0000"/>
                </a:solidFill>
              </a:rPr>
              <a:t>ver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pflich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tend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gesundheitlich:		</a:t>
            </a:r>
            <a:r>
              <a:rPr lang="de-DE" sz="1600" i="1" dirty="0" err="1">
                <a:solidFill>
                  <a:srgbClr val="FF0000"/>
                </a:solidFill>
              </a:rPr>
              <a:t>ge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sund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heit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lich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digital:			</a:t>
            </a:r>
            <a:r>
              <a:rPr lang="de-DE" sz="1600" i="1" dirty="0">
                <a:solidFill>
                  <a:srgbClr val="FF0000"/>
                </a:solidFill>
              </a:rPr>
              <a:t>di – </a:t>
            </a:r>
            <a:r>
              <a:rPr lang="de-DE" sz="1600" i="1" dirty="0" err="1">
                <a:solidFill>
                  <a:srgbClr val="FF0000"/>
                </a:solidFill>
              </a:rPr>
              <a:t>gi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tal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technisch:			</a:t>
            </a:r>
            <a:r>
              <a:rPr lang="de-DE" sz="1600" i="1" dirty="0" err="1">
                <a:solidFill>
                  <a:srgbClr val="FF0000"/>
                </a:solidFill>
              </a:rPr>
              <a:t>tech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nisch</a:t>
            </a:r>
            <a:endParaRPr lang="de-DE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i="1" dirty="0"/>
              <a:t>einhalten:			</a:t>
            </a:r>
            <a:r>
              <a:rPr lang="de-DE" sz="1600" i="1" dirty="0">
                <a:solidFill>
                  <a:srgbClr val="FF0000"/>
                </a:solidFill>
              </a:rPr>
              <a:t>ein – </a:t>
            </a:r>
            <a:r>
              <a:rPr lang="de-DE" sz="1600" i="1" dirty="0" err="1">
                <a:solidFill>
                  <a:srgbClr val="FF0000"/>
                </a:solidFill>
              </a:rPr>
              <a:t>hal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ten</a:t>
            </a:r>
            <a:endParaRPr lang="de-DE" sz="1600" i="1" dirty="0"/>
          </a:p>
          <a:p>
            <a:pPr>
              <a:lnSpc>
                <a:spcPct val="150000"/>
              </a:lnSpc>
            </a:pPr>
            <a:r>
              <a:rPr lang="de-DE" sz="1600" i="1" dirty="0"/>
              <a:t>schützen:			</a:t>
            </a:r>
            <a:r>
              <a:rPr lang="de-DE" sz="1600" i="1" dirty="0">
                <a:solidFill>
                  <a:srgbClr val="FF0000"/>
                </a:solidFill>
              </a:rPr>
              <a:t>schütz - en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kontrollieren:		</a:t>
            </a:r>
            <a:r>
              <a:rPr lang="de-DE" sz="1600" i="1" dirty="0" err="1">
                <a:solidFill>
                  <a:srgbClr val="FF0000"/>
                </a:solidFill>
              </a:rPr>
              <a:t>kon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trol</a:t>
            </a:r>
            <a:r>
              <a:rPr lang="de-DE" sz="1600" i="1" dirty="0">
                <a:solidFill>
                  <a:srgbClr val="FF0000"/>
                </a:solidFill>
              </a:rPr>
              <a:t> – </a:t>
            </a:r>
            <a:r>
              <a:rPr lang="de-DE" sz="1600" i="1" dirty="0" err="1">
                <a:solidFill>
                  <a:srgbClr val="FF0000"/>
                </a:solidFill>
              </a:rPr>
              <a:t>lier</a:t>
            </a:r>
            <a:r>
              <a:rPr lang="de-DE" sz="1600" i="1" dirty="0">
                <a:solidFill>
                  <a:srgbClr val="FF0000"/>
                </a:solidFill>
              </a:rPr>
              <a:t> - en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vorbeugen			</a:t>
            </a:r>
            <a:r>
              <a:rPr lang="de-DE" sz="1600" i="1" dirty="0">
                <a:solidFill>
                  <a:srgbClr val="FF0000"/>
                </a:solidFill>
              </a:rPr>
              <a:t>vor – </a:t>
            </a:r>
            <a:r>
              <a:rPr lang="de-DE" sz="1600" i="1" dirty="0" err="1">
                <a:solidFill>
                  <a:srgbClr val="FF0000"/>
                </a:solidFill>
              </a:rPr>
              <a:t>beu</a:t>
            </a:r>
            <a:r>
              <a:rPr lang="de-DE" sz="1600" i="1" dirty="0">
                <a:solidFill>
                  <a:srgbClr val="FF0000"/>
                </a:solidFill>
              </a:rPr>
              <a:t> - gen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sich aussetzen		</a:t>
            </a:r>
            <a:r>
              <a:rPr lang="de-DE" sz="1600" i="1" dirty="0">
                <a:solidFill>
                  <a:srgbClr val="FF0000"/>
                </a:solidFill>
              </a:rPr>
              <a:t>sich aus – setz - en</a:t>
            </a:r>
          </a:p>
          <a:p>
            <a:pPr>
              <a:lnSpc>
                <a:spcPct val="150000"/>
              </a:lnSpc>
            </a:pPr>
            <a:r>
              <a:rPr lang="de-DE" sz="1600" i="1" dirty="0"/>
              <a:t>alarmieren:		</a:t>
            </a:r>
            <a:r>
              <a:rPr lang="de-DE" sz="1600" i="1" dirty="0">
                <a:solidFill>
                  <a:srgbClr val="FF0000"/>
                </a:solidFill>
              </a:rPr>
              <a:t>a – la – </a:t>
            </a:r>
            <a:r>
              <a:rPr lang="de-DE" sz="1600" i="1" dirty="0" err="1">
                <a:solidFill>
                  <a:srgbClr val="FF0000"/>
                </a:solidFill>
              </a:rPr>
              <a:t>mier</a:t>
            </a:r>
            <a:r>
              <a:rPr lang="de-DE" sz="1600" i="1" dirty="0">
                <a:solidFill>
                  <a:srgbClr val="FF0000"/>
                </a:solidFill>
              </a:rPr>
              <a:t> - 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8813DFA-2625-9A48-9788-253DCB4135D9}"/>
              </a:ext>
            </a:extLst>
          </p:cNvPr>
          <p:cNvGrpSpPr/>
          <p:nvPr/>
        </p:nvGrpSpPr>
        <p:grpSpPr>
          <a:xfrm>
            <a:off x="5780456" y="405559"/>
            <a:ext cx="644397" cy="1092776"/>
            <a:chOff x="5808309" y="439918"/>
            <a:chExt cx="644397" cy="1092776"/>
          </a:xfrm>
        </p:grpSpPr>
        <p:sp>
          <p:nvSpPr>
            <p:cNvPr id="10" name="Eingebuchteter Pfeil nach rechts 9">
              <a:extLst>
                <a:ext uri="{FF2B5EF4-FFF2-40B4-BE49-F238E27FC236}">
                  <a16:creationId xmlns:a16="http://schemas.microsoft.com/office/drawing/2014/main" id="{500A078A-ECBB-574B-81BB-0863EF89ABA9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C5040FC-3047-214D-AD28-8C3BF6BBC478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54DC41D-6658-944D-8F1A-F9C065EE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22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05294" y="339713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6089" y="8337182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520160" y="821781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11685" y="8428929"/>
            <a:ext cx="57754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</a:p>
          <a:p>
            <a:endParaRPr lang="de-DE" sz="2000" b="1" dirty="0"/>
          </a:p>
          <a:p>
            <a:r>
              <a:rPr lang="de-DE" dirty="0">
                <a:solidFill>
                  <a:srgbClr val="FF0000"/>
                </a:solidFill>
              </a:rPr>
              <a:t>Kontrolliere gemeinsam mit deinem Partner!</a:t>
            </a:r>
            <a:br>
              <a:rPr lang="de-DE" dirty="0"/>
            </a:br>
            <a:endParaRPr lang="de-DE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4" y="166372"/>
            <a:ext cx="586737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Adjektiv</a:t>
            </a:r>
            <a:r>
              <a:rPr lang="de-DE" dirty="0"/>
              <a:t> oder </a:t>
            </a:r>
            <a:r>
              <a:rPr lang="de-DE" b="1" dirty="0">
                <a:solidFill>
                  <a:srgbClr val="FF0000"/>
                </a:solidFill>
              </a:rPr>
              <a:t>Verb</a:t>
            </a:r>
            <a:r>
              <a:rPr lang="de-DE" dirty="0"/>
              <a:t>? </a:t>
            </a:r>
          </a:p>
          <a:p>
            <a:r>
              <a:rPr lang="de-DE" dirty="0"/>
              <a:t>Unterstreiche mit der passenden Farbe.</a:t>
            </a:r>
          </a:p>
          <a:p>
            <a:endParaRPr lang="de-DE" sz="1100" dirty="0"/>
          </a:p>
          <a:p>
            <a:r>
              <a:rPr lang="de-DE" dirty="0"/>
              <a:t>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dirty="0"/>
              <a:t> nun zu diesen Wör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dirty="0"/>
              <a:t>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dirty="0"/>
              <a:t>:</a:t>
            </a:r>
          </a:p>
          <a:p>
            <a:endParaRPr lang="de-DE" sz="1400" dirty="0"/>
          </a:p>
          <a:p>
            <a:r>
              <a:rPr lang="de-DE" sz="1400" dirty="0"/>
              <a:t>schützen: 		</a:t>
            </a:r>
            <a:r>
              <a:rPr lang="de-DE" sz="1400" dirty="0">
                <a:solidFill>
                  <a:srgbClr val="FF0000"/>
                </a:solidFill>
              </a:rPr>
              <a:t>der Schutz</a:t>
            </a:r>
          </a:p>
          <a:p>
            <a:r>
              <a:rPr lang="de-DE" sz="1400" dirty="0"/>
              <a:t>gesundheitlich: 	</a:t>
            </a:r>
            <a:r>
              <a:rPr lang="de-DE" sz="1400" dirty="0">
                <a:solidFill>
                  <a:srgbClr val="FF0000"/>
                </a:solidFill>
              </a:rPr>
              <a:t>die Gesundheit</a:t>
            </a:r>
          </a:p>
          <a:p>
            <a:r>
              <a:rPr lang="de-DE" sz="1400" dirty="0"/>
              <a:t>verpflichtend:	</a:t>
            </a:r>
            <a:r>
              <a:rPr lang="de-DE" sz="1400" dirty="0">
                <a:solidFill>
                  <a:srgbClr val="FF0000"/>
                </a:solidFill>
              </a:rPr>
              <a:t>die Pflicht, die Verpflichtung</a:t>
            </a:r>
          </a:p>
          <a:p>
            <a:r>
              <a:rPr lang="de-DE" sz="1400" dirty="0"/>
              <a:t>technisch:		</a:t>
            </a:r>
            <a:r>
              <a:rPr lang="de-DE" sz="1400" dirty="0">
                <a:solidFill>
                  <a:srgbClr val="FF0000"/>
                </a:solidFill>
              </a:rPr>
              <a:t>die Technik, das Technische, die Technisierung</a:t>
            </a:r>
          </a:p>
          <a:p>
            <a:r>
              <a:rPr lang="de-DE" sz="1400" dirty="0"/>
              <a:t>rechtlich:		</a:t>
            </a:r>
            <a:r>
              <a:rPr lang="de-DE" sz="1400" dirty="0">
                <a:solidFill>
                  <a:srgbClr val="FF0000"/>
                </a:solidFill>
              </a:rPr>
              <a:t>das Recht</a:t>
            </a:r>
          </a:p>
          <a:p>
            <a:r>
              <a:rPr lang="de-DE" sz="1400" dirty="0"/>
              <a:t>gefährlich:		</a:t>
            </a:r>
            <a:r>
              <a:rPr lang="de-DE" sz="1400" dirty="0">
                <a:solidFill>
                  <a:srgbClr val="FF0000"/>
                </a:solidFill>
              </a:rPr>
              <a:t>die Gefahr, die Gefährdung</a:t>
            </a:r>
          </a:p>
          <a:p>
            <a:r>
              <a:rPr lang="de-DE" sz="1400" dirty="0"/>
              <a:t>vorbeugen:		</a:t>
            </a:r>
            <a:r>
              <a:rPr lang="de-DE" sz="1400" dirty="0">
                <a:solidFill>
                  <a:srgbClr val="FF0000"/>
                </a:solidFill>
              </a:rPr>
              <a:t>das Vorbeugen, die Vorbeug</a:t>
            </a:r>
            <a:r>
              <a:rPr lang="de-DE" sz="1400" dirty="0"/>
              <a:t>ung</a:t>
            </a:r>
          </a:p>
          <a:p>
            <a:r>
              <a:rPr lang="de-DE" sz="1400" dirty="0"/>
              <a:t>alarmieren:		</a:t>
            </a:r>
            <a:r>
              <a:rPr lang="de-DE" sz="1400" dirty="0">
                <a:solidFill>
                  <a:srgbClr val="FF0000"/>
                </a:solidFill>
              </a:rPr>
              <a:t>das Alarmieren, der Alarm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3AE4355-E509-E34C-8445-BABA6ABCBA05}"/>
              </a:ext>
            </a:extLst>
          </p:cNvPr>
          <p:cNvGrpSpPr/>
          <p:nvPr/>
        </p:nvGrpSpPr>
        <p:grpSpPr>
          <a:xfrm>
            <a:off x="5766965" y="3702803"/>
            <a:ext cx="644397" cy="930165"/>
            <a:chOff x="5859739" y="222439"/>
            <a:chExt cx="644397" cy="930165"/>
          </a:xfrm>
        </p:grpSpPr>
        <p:sp>
          <p:nvSpPr>
            <p:cNvPr id="22" name="Eingebuchteter Pfeil nach rechts 21">
              <a:extLst>
                <a:ext uri="{FF2B5EF4-FFF2-40B4-BE49-F238E27FC236}">
                  <a16:creationId xmlns:a16="http://schemas.microsoft.com/office/drawing/2014/main" id="{4595F8EA-A7E8-E94C-8238-B2CDB04623B7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8E9394E-1AEB-A34E-BD77-958A12102866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EE40A2-E7B1-4447-9FB1-B42DC1BF3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114DC52C-1AEF-B94D-BC0D-2EDA3CDFD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01654"/>
              </p:ext>
            </p:extLst>
          </p:nvPr>
        </p:nvGraphicFramePr>
        <p:xfrm>
          <a:off x="346212" y="4977899"/>
          <a:ext cx="6065150" cy="269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Paragraf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Paragrafen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der Gesetzestext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Gesetzestexte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Arbeitszeit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Arbeitszeiten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Ausnahme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Ausnahmen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Warnzeichen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die Warnzeichen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Schutz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keine Pluralform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13893"/>
                  </a:ext>
                </a:extLst>
              </a:tr>
            </a:tbl>
          </a:graphicData>
        </a:graphic>
      </p:graphicFrame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5817CE81-135B-8945-A076-CCDA14BB41F8}"/>
              </a:ext>
            </a:extLst>
          </p:cNvPr>
          <p:cNvSpPr txBox="1">
            <a:spLocks/>
          </p:cNvSpPr>
          <p:nvPr/>
        </p:nvSpPr>
        <p:spPr>
          <a:xfrm>
            <a:off x="346212" y="3715133"/>
            <a:ext cx="5420753" cy="301150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b="1" dirty="0"/>
          </a:p>
          <a:p>
            <a:pPr marL="685800" lvl="2" indent="0">
              <a:buNone/>
            </a:pPr>
            <a:br>
              <a:rPr lang="de-DE" sz="1400" dirty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7025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pPr marL="133350" lvl="1"/>
            <a:endParaRPr lang="de-DE" sz="2000" b="1" i="1" dirty="0"/>
          </a:p>
          <a:p>
            <a:pPr marL="133350" lvl="1" algn="ctr"/>
            <a:r>
              <a:rPr lang="de-DE" sz="2400" b="1" dirty="0">
                <a:solidFill>
                  <a:srgbClr val="FF0000"/>
                </a:solidFill>
              </a:rPr>
              <a:t>Hier kontrolliert der Lehrer!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09366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Gese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tzes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text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Paragr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af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der Arbeit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ss</a:t>
                      </a:r>
                      <a:r>
                        <a:rPr lang="de-DE" sz="1800" b="0" dirty="0"/>
                        <a:t>chutz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ala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r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Das Brandschu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tzz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eichen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gef</a:t>
                      </a:r>
                      <a:r>
                        <a:rPr lang="de-DE" sz="1800" b="1" u="sng" dirty="0">
                          <a:solidFill>
                            <a:srgbClr val="0070C0"/>
                          </a:solidFill>
                        </a:rPr>
                        <a:t>ähr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6302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</a:t>
            </a:r>
          </a:p>
          <a:p>
            <a:r>
              <a:rPr lang="de-DE" sz="2000" dirty="0"/>
              <a:t>mit folgenden Wörtern:</a:t>
            </a:r>
          </a:p>
          <a:p>
            <a:endParaRPr lang="de-DE" sz="2000" dirty="0"/>
          </a:p>
          <a:p>
            <a:pPr marL="500063" lvl="1" indent="-366713">
              <a:buFont typeface="Courier New" charset="0"/>
              <a:buChar char="o"/>
            </a:pPr>
            <a:r>
              <a:rPr lang="de-DE" sz="1600" dirty="0"/>
              <a:t>die Arbeitszeit – </a:t>
            </a:r>
            <a:r>
              <a:rPr lang="de-DE" sz="1600" dirty="0">
                <a:solidFill>
                  <a:srgbClr val="FF0000"/>
                </a:solidFill>
              </a:rPr>
              <a:t>die Arbeitszeiten</a:t>
            </a:r>
            <a:endParaRPr lang="de-DE" sz="1600" dirty="0"/>
          </a:p>
          <a:p>
            <a:pPr marL="500063" lvl="1" indent="-366713">
              <a:buFont typeface="Courier New" charset="0"/>
              <a:buChar char="o"/>
            </a:pPr>
            <a:r>
              <a:rPr lang="de-DE" sz="1600" dirty="0"/>
              <a:t>die Ausnahme – </a:t>
            </a:r>
            <a:r>
              <a:rPr lang="de-DE" sz="1600" dirty="0">
                <a:solidFill>
                  <a:srgbClr val="FF0000"/>
                </a:solidFill>
              </a:rPr>
              <a:t>die Ausnahmen</a:t>
            </a:r>
            <a:r>
              <a:rPr lang="de-DE" sz="1600" dirty="0"/>
              <a:t>	</a:t>
            </a:r>
            <a:r>
              <a:rPr lang="de-DE" sz="1600" b="1" dirty="0">
                <a:solidFill>
                  <a:srgbClr val="FF0000"/>
                </a:solidFill>
              </a:rPr>
              <a:t>Hier kontrolliert der Lehrer!</a:t>
            </a:r>
          </a:p>
          <a:p>
            <a:pPr marL="500063" lvl="1" indent="-366713">
              <a:buFont typeface="Courier New" charset="0"/>
              <a:buChar char="o"/>
            </a:pPr>
            <a:r>
              <a:rPr lang="de-DE" sz="1600" dirty="0"/>
              <a:t>das Warnzeichen – </a:t>
            </a:r>
            <a:r>
              <a:rPr lang="de-DE" sz="1600" dirty="0">
                <a:solidFill>
                  <a:srgbClr val="FF0000"/>
                </a:solidFill>
              </a:rPr>
              <a:t>die Warnzeichen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423" y="7369621"/>
          <a:ext cx="518178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vorbeugen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technisch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einhalten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sich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aussetzen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kontrollieren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der </a:t>
                      </a:r>
                      <a:r>
                        <a:rPr lang="de-DE" sz="1800" b="0" dirty="0">
                          <a:solidFill>
                            <a:srgbClr val="0070C0"/>
                          </a:solidFill>
                        </a:rPr>
                        <a:t>Arbeitsschutz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352338"/>
            <a:ext cx="6399444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Das Jugendarbeitsschutzgesetz ist </a:t>
            </a:r>
            <a:r>
              <a:rPr lang="de-DE" i="1" u="sng" dirty="0"/>
              <a:t>ein</a:t>
            </a:r>
            <a:r>
              <a:rPr lang="de-DE" i="1" dirty="0"/>
              <a:t> Gesetzestext.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Mehrere Gesetzestexte sind während der Ausbildung gültig.</a:t>
            </a:r>
          </a:p>
        </p:txBody>
      </p:sp>
    </p:spTree>
    <p:extLst>
      <p:ext uri="{BB962C8B-B14F-4D97-AF65-F5344CB8AC3E}">
        <p14:creationId xmlns:p14="http://schemas.microsoft.com/office/powerpoint/2010/main" val="13235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03789"/>
              </p:ext>
            </p:extLst>
          </p:nvPr>
        </p:nvGraphicFramePr>
        <p:xfrm>
          <a:off x="1001964" y="1558707"/>
          <a:ext cx="4829790" cy="137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3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Arbeitszeit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Gehörschutz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3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Brandschutzzeichen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Berufsschulpflicht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94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20972"/>
              </p:ext>
            </p:extLst>
          </p:nvPr>
        </p:nvGraphicFramePr>
        <p:xfrm>
          <a:off x="450395" y="2848547"/>
          <a:ext cx="6025756" cy="16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Jugendarbeitsschutzgesetz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Arbeitsschutzgesetz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464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Kinder und Jugendliche sind durch das ... besonders geschützt.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In bestimmten Berufen gibt es ... bei den sonst strengen Arbeitszeiten.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Jugendliche dürfen keine ... Arbeiten ausüben.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Das Arbeitsschutzgesetz ist für alle Arbeitnehmer und Arbeitgeber ... verpflichtend.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Verbots- und Gebotszeichen sollen Unfällen ... 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Im Notfall müssen sie den Werkschutz ... 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1368" y="3448306"/>
            <a:ext cx="5403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das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tiv!</a:t>
            </a:r>
          </a:p>
          <a:p>
            <a:endParaRPr lang="de-DE" sz="2000" dirty="0"/>
          </a:p>
          <a:p>
            <a:endParaRPr lang="de-DE" sz="2000" dirty="0"/>
          </a:p>
          <a:p>
            <a:br>
              <a:rPr lang="de-DE" sz="2000" dirty="0"/>
            </a:br>
            <a:r>
              <a:rPr lang="de-DE" sz="2000" dirty="0"/>
              <a:t>gefährlich –			– 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12686" y="321179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447367" y="1071606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731292" y="1037675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4387" y="346012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56724" y="288863"/>
            <a:ext cx="5833162" cy="277874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digital – die digital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Ausstattung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rechtlich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verpflichtend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technisch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gesundheitlich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407759" y="5826223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Warn-zeichen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54387" y="5963108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21" name="Gruppierung 5">
            <a:extLst>
              <a:ext uri="{FF2B5EF4-FFF2-40B4-BE49-F238E27FC236}">
                <a16:creationId xmlns:a16="http://schemas.microsoft.com/office/drawing/2014/main" id="{273F1A3D-F788-6A42-AB55-9804B9C6187F}"/>
              </a:ext>
            </a:extLst>
          </p:cNvPr>
          <p:cNvGrpSpPr/>
          <p:nvPr/>
        </p:nvGrpSpPr>
        <p:grpSpPr>
          <a:xfrm>
            <a:off x="485010" y="7208350"/>
            <a:ext cx="2670266" cy="1520725"/>
            <a:chOff x="-2457646" y="1662585"/>
            <a:chExt cx="2670266" cy="1520725"/>
          </a:xfrm>
        </p:grpSpPr>
        <p:grpSp>
          <p:nvGrpSpPr>
            <p:cNvPr id="22" name="Gruppierung 87">
              <a:extLst>
                <a:ext uri="{FF2B5EF4-FFF2-40B4-BE49-F238E27FC236}">
                  <a16:creationId xmlns:a16="http://schemas.microsoft.com/office/drawing/2014/main" id="{8F2A1F20-DFD0-3D4C-A6EE-8BA4712F6F7B}"/>
                </a:ext>
              </a:extLst>
            </p:cNvPr>
            <p:cNvGrpSpPr/>
            <p:nvPr/>
          </p:nvGrpSpPr>
          <p:grpSpPr>
            <a:xfrm>
              <a:off x="-2457646" y="1662585"/>
              <a:ext cx="2670266" cy="1520725"/>
              <a:chOff x="541914" y="7079647"/>
              <a:chExt cx="3213595" cy="18301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9C19EBE-66E9-DC42-8EE7-E3A0A09D8345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EDD3176-A2C7-5047-A964-18DE379D493F}"/>
                  </a:ext>
                </a:extLst>
              </p:cNvPr>
              <p:cNvSpPr txBox="1"/>
              <p:nvPr/>
            </p:nvSpPr>
            <p:spPr>
              <a:xfrm>
                <a:off x="1569640" y="7739010"/>
                <a:ext cx="1098238" cy="40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u="sng" dirty="0"/>
                  <a:t>Zeichen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47067FF-4110-0F46-8472-8B2D3BBD9A65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Verbot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F61C479-BD37-C84B-A915-851485B7C83F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Rettung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DCF3182-C1B4-C048-95F4-7EE36E54C964}"/>
                  </a:ext>
                </a:extLst>
              </p:cNvPr>
              <p:cNvSpPr txBox="1"/>
              <p:nvPr/>
            </p:nvSpPr>
            <p:spPr>
              <a:xfrm>
                <a:off x="2208274" y="7079647"/>
                <a:ext cx="1481959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Gebot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2014249A-9C94-6043-A56E-C8B37B1AF312}"/>
                  </a:ext>
                </a:extLst>
              </p:cNvPr>
              <p:cNvSpPr txBox="1"/>
              <p:nvPr/>
            </p:nvSpPr>
            <p:spPr>
              <a:xfrm>
                <a:off x="2222024" y="8465321"/>
                <a:ext cx="1533485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Brandschutz</a:t>
                </a:r>
              </a:p>
            </p:txBody>
          </p:sp>
        </p:grpSp>
        <p:sp>
          <p:nvSpPr>
            <p:cNvPr id="24" name="Pfeil nach links und oben 23">
              <a:extLst>
                <a:ext uri="{FF2B5EF4-FFF2-40B4-BE49-F238E27FC236}">
                  <a16:creationId xmlns:a16="http://schemas.microsoft.com/office/drawing/2014/main" id="{1DA5E703-0566-E541-BD01-71CA957C8B49}"/>
                </a:ext>
              </a:extLst>
            </p:cNvPr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5" name="Pfeil nach links und oben 24">
              <a:extLst>
                <a:ext uri="{FF2B5EF4-FFF2-40B4-BE49-F238E27FC236}">
                  <a16:creationId xmlns:a16="http://schemas.microsoft.com/office/drawing/2014/main" id="{DD40A1F6-6B7A-C74C-90AB-D2F55F5FEDE9}"/>
                </a:ext>
              </a:extLst>
            </p:cNvPr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6" name="Pfeil nach links und oben 25">
              <a:extLst>
                <a:ext uri="{FF2B5EF4-FFF2-40B4-BE49-F238E27FC236}">
                  <a16:creationId xmlns:a16="http://schemas.microsoft.com/office/drawing/2014/main" id="{4E8AE622-CDA6-DE4B-AC48-4A2CCFDCBB18}"/>
                </a:ext>
              </a:extLst>
            </p:cNvPr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7" name="Pfeil nach links und oben 26">
              <a:extLst>
                <a:ext uri="{FF2B5EF4-FFF2-40B4-BE49-F238E27FC236}">
                  <a16:creationId xmlns:a16="http://schemas.microsoft.com/office/drawing/2014/main" id="{6FD31AC6-3853-BA4A-92C2-692AAD3EAC4E}"/>
                </a:ext>
              </a:extLst>
            </p:cNvPr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34" name="Gruppierung 7">
            <a:extLst>
              <a:ext uri="{FF2B5EF4-FFF2-40B4-BE49-F238E27FC236}">
                <a16:creationId xmlns:a16="http://schemas.microsoft.com/office/drawing/2014/main" id="{6072258A-254E-C44F-9283-3174BDD67028}"/>
              </a:ext>
            </a:extLst>
          </p:cNvPr>
          <p:cNvGrpSpPr/>
          <p:nvPr/>
        </p:nvGrpSpPr>
        <p:grpSpPr>
          <a:xfrm>
            <a:off x="3470230" y="7204238"/>
            <a:ext cx="2819656" cy="1536892"/>
            <a:chOff x="-2616081" y="4340789"/>
            <a:chExt cx="2819656" cy="1536892"/>
          </a:xfrm>
        </p:grpSpPr>
        <p:grpSp>
          <p:nvGrpSpPr>
            <p:cNvPr id="35" name="Gruppierung 78">
              <a:extLst>
                <a:ext uri="{FF2B5EF4-FFF2-40B4-BE49-F238E27FC236}">
                  <a16:creationId xmlns:a16="http://schemas.microsoft.com/office/drawing/2014/main" id="{2E919738-270D-EF42-9B3E-9309D57C1B0F}"/>
                </a:ext>
              </a:extLst>
            </p:cNvPr>
            <p:cNvGrpSpPr/>
            <p:nvPr/>
          </p:nvGrpSpPr>
          <p:grpSpPr>
            <a:xfrm>
              <a:off x="-2616081" y="4340789"/>
              <a:ext cx="2819656" cy="1536892"/>
              <a:chOff x="357587" y="7079647"/>
              <a:chExt cx="3346396" cy="182399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E952D59-10F1-F647-B4D8-AF84134704BF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8A2DD00-924C-CD49-9837-FCF18AAF9436}"/>
                  </a:ext>
                </a:extLst>
              </p:cNvPr>
              <p:cNvSpPr txBox="1"/>
              <p:nvPr/>
            </p:nvSpPr>
            <p:spPr>
              <a:xfrm>
                <a:off x="1586313" y="7697610"/>
                <a:ext cx="1097586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u="sng" dirty="0"/>
                  <a:t>Schutz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D15329F4-3885-B440-B017-BED35365BF4A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Arbeit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51029600-992F-3B48-9B4A-846609CBC39D}"/>
                  </a:ext>
                </a:extLst>
              </p:cNvPr>
              <p:cNvSpPr txBox="1"/>
              <p:nvPr/>
            </p:nvSpPr>
            <p:spPr>
              <a:xfrm>
                <a:off x="357587" y="8465319"/>
                <a:ext cx="1666285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Maßnahme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C6DA53C-1CD0-B74A-B078-F1455E6D02CB}"/>
                  </a:ext>
                </a:extLst>
              </p:cNvPr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Helm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D4C455-FB6A-1948-AD2D-3BA303C919E4}"/>
                  </a:ext>
                </a:extLst>
              </p:cNvPr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?</a:t>
                </a:r>
              </a:p>
            </p:txBody>
          </p:sp>
        </p:grpSp>
        <p:pic>
          <p:nvPicPr>
            <p:cNvPr id="36" name="Bild 102">
              <a:extLst>
                <a:ext uri="{FF2B5EF4-FFF2-40B4-BE49-F238E27FC236}">
                  <a16:creationId xmlns:a16="http://schemas.microsoft.com/office/drawing/2014/main" id="{02E5E36D-5C71-F24B-B167-51EA05A8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37" name="Pfeil nach links und oben 36">
              <a:extLst>
                <a:ext uri="{FF2B5EF4-FFF2-40B4-BE49-F238E27FC236}">
                  <a16:creationId xmlns:a16="http://schemas.microsoft.com/office/drawing/2014/main" id="{28508894-E2BA-B746-B7D2-1D57F36A7907}"/>
                </a:ext>
              </a:extLst>
            </p:cNvPr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8" name="Pfeil nach links und oben 37">
              <a:extLst>
                <a:ext uri="{FF2B5EF4-FFF2-40B4-BE49-F238E27FC236}">
                  <a16:creationId xmlns:a16="http://schemas.microsoft.com/office/drawing/2014/main" id="{D886E6ED-675C-0A49-8D14-92B7C1C9538A}"/>
                </a:ext>
              </a:extLst>
            </p:cNvPr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9" name="Pfeil nach links und oben 38">
              <a:extLst>
                <a:ext uri="{FF2B5EF4-FFF2-40B4-BE49-F238E27FC236}">
                  <a16:creationId xmlns:a16="http://schemas.microsoft.com/office/drawing/2014/main" id="{03CD164E-B4FB-7440-B4FA-DC95A2DC7D4C}"/>
                </a:ext>
              </a:extLst>
            </p:cNvPr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12686" y="557902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1071444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54642"/>
              </p:ext>
            </p:extLst>
          </p:nvPr>
        </p:nvGraphicFramePr>
        <p:xfrm>
          <a:off x="322205" y="2346540"/>
          <a:ext cx="6065150" cy="269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Paragraf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Gesetzestexte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Arbeitszeiten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Ausnahme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 Warnzeichen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Schutz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13893"/>
                  </a:ext>
                </a:extLst>
              </a:tr>
            </a:tbl>
          </a:graphicData>
        </a:graphic>
      </p:graphicFrame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22205" y="1083774"/>
            <a:ext cx="5420753" cy="301150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b="1" dirty="0"/>
          </a:p>
          <a:p>
            <a:pPr marL="685800" lvl="2" indent="0">
              <a:buNone/>
            </a:pPr>
            <a:br>
              <a:rPr lang="de-DE" sz="1400" dirty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36141" y="357160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11685" y="3994391"/>
            <a:ext cx="5775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	das Jugendarbeitsschutzgesetz – 	</a:t>
            </a:r>
          </a:p>
          <a:p>
            <a:r>
              <a:rPr lang="de-DE" sz="2000" i="1" dirty="0"/>
              <a:t>	</a:t>
            </a:r>
            <a:r>
              <a:rPr lang="de-DE" sz="2000" i="1" dirty="0" err="1"/>
              <a:t>Ju</a:t>
            </a:r>
            <a:r>
              <a:rPr lang="de-DE" sz="2000" i="1" dirty="0"/>
              <a:t> – </a:t>
            </a:r>
            <a:r>
              <a:rPr lang="de-DE" sz="2000" i="1" dirty="0" err="1"/>
              <a:t>gend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i="1" dirty="0"/>
              <a:t>– </a:t>
            </a:r>
            <a:r>
              <a:rPr lang="de-DE" sz="2000" i="1" dirty="0" err="1"/>
              <a:t>ar</a:t>
            </a:r>
            <a:r>
              <a:rPr lang="de-DE" sz="2000" i="1" dirty="0"/>
              <a:t> – </a:t>
            </a:r>
            <a:r>
              <a:rPr lang="de-DE" sz="2000" i="1" dirty="0" err="1"/>
              <a:t>beit</a:t>
            </a:r>
            <a:r>
              <a:rPr lang="de-DE" sz="2000" i="1" dirty="0"/>
              <a:t> – s – </a:t>
            </a:r>
            <a:r>
              <a:rPr lang="de-DE" sz="2000" i="1" dirty="0" err="1"/>
              <a:t>schutz</a:t>
            </a:r>
            <a:r>
              <a:rPr lang="de-DE" sz="2000" i="1" dirty="0"/>
              <a:t> – </a:t>
            </a:r>
            <a:r>
              <a:rPr lang="de-DE" sz="2000" i="1" dirty="0" err="1"/>
              <a:t>ge</a:t>
            </a:r>
            <a:r>
              <a:rPr lang="de-DE" sz="2000" i="1" dirty="0"/>
              <a:t> – setz</a:t>
            </a:r>
          </a:p>
          <a:p>
            <a:endParaRPr lang="de-DE" sz="2000" i="1" dirty="0"/>
          </a:p>
          <a:p>
            <a:r>
              <a:rPr lang="de-DE" sz="2000" i="1" dirty="0"/>
              <a:t>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6089" y="7379239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33075" y="682444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541280" y="7369364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36089" y="3781883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</a:rPr>
              <a:t>Adjektiv</a:t>
            </a:r>
            <a:r>
              <a:rPr lang="de-DE" sz="2000" dirty="0"/>
              <a:t> oder </a:t>
            </a:r>
            <a:r>
              <a:rPr lang="de-DE" sz="2000" b="1" dirty="0">
                <a:solidFill>
                  <a:srgbClr val="FF0000"/>
                </a:solidFill>
              </a:rPr>
              <a:t>Verb</a:t>
            </a:r>
            <a:r>
              <a:rPr lang="de-DE" sz="2000" dirty="0"/>
              <a:t>? </a:t>
            </a:r>
          </a:p>
          <a:p>
            <a:r>
              <a:rPr lang="de-DE" sz="2000" dirty="0"/>
              <a:t>Unterstreiche mit der passenden Farbe.</a:t>
            </a:r>
          </a:p>
          <a:p>
            <a:endParaRPr lang="de-DE" sz="2000" dirty="0"/>
          </a:p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nun zu diesen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sz="2000" dirty="0"/>
              <a:t>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8BF45CE-8B6A-E54A-8B23-A89A03B4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23158"/>
              </p:ext>
            </p:extLst>
          </p:nvPr>
        </p:nvGraphicFramePr>
        <p:xfrm>
          <a:off x="737393" y="1590748"/>
          <a:ext cx="482979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3850" lvl="1" indent="-311150">
                        <a:buFont typeface="Courier New" charset="0"/>
                        <a:buChar char="o"/>
                        <a:tabLst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schützen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rechtlich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gesundheitlich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gefährlich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verpflichtend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vorbeugen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technisch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 Der </a:t>
            </a:r>
            <a:r>
              <a:rPr lang="de-DE" sz="2000" b="1" i="1" u="sng" dirty="0">
                <a:solidFill>
                  <a:srgbClr val="0070C0"/>
                </a:solidFill>
              </a:rPr>
              <a:t>Gesetzestext</a:t>
            </a:r>
            <a:r>
              <a:rPr lang="de-DE" sz="2000" i="1" dirty="0"/>
              <a:t> hat mehrere </a:t>
            </a:r>
            <a:r>
              <a:rPr lang="de-DE" sz="2000" b="1" i="1" u="sng" dirty="0">
                <a:solidFill>
                  <a:srgbClr val="0070C0"/>
                </a:solidFill>
              </a:rPr>
              <a:t>Paragrafen</a:t>
            </a:r>
            <a:r>
              <a:rPr lang="de-DE" sz="2000" i="1" dirty="0"/>
              <a:t>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91849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Gesetzestext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Paragraf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der Arbeitsschutz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Das Brandschutzzeichen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gefährlich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993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Arbeitszeit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Ausnahme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das Warnzeichen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04994"/>
              </p:ext>
            </p:extLst>
          </p:nvPr>
        </p:nvGraphicFramePr>
        <p:xfrm>
          <a:off x="390423" y="7369621"/>
          <a:ext cx="518178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vorbeugen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technisch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einhalten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sich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aussetzen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kontrollieren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der </a:t>
                      </a:r>
                      <a:r>
                        <a:rPr lang="de-DE" sz="1800" b="0" dirty="0">
                          <a:solidFill>
                            <a:srgbClr val="0070C0"/>
                          </a:solidFill>
                        </a:rPr>
                        <a:t>Arbeitsschutz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098131"/>
            <a:ext cx="6399444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Das Jugendarbeitsschutzgesetz ist </a:t>
            </a:r>
            <a:r>
              <a:rPr lang="de-DE" i="1" u="sng" dirty="0"/>
              <a:t>ein</a:t>
            </a:r>
            <a:r>
              <a:rPr lang="de-DE" i="1" dirty="0"/>
              <a:t> Gesetzestext.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Mehrere Gesetzestexte sind während der Ausbildung gültig.</a:t>
            </a:r>
          </a:p>
        </p:txBody>
      </p: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die </a:t>
            </a:r>
            <a:r>
              <a:rPr lang="de-DE" sz="2000" dirty="0"/>
              <a:t>Ausnahme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verpflichtend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alarmieren			</a:t>
            </a:r>
            <a:r>
              <a:rPr lang="de-DE" sz="2000" i="1" dirty="0"/>
              <a:t> 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26467"/>
              </p:ext>
            </p:extLst>
          </p:nvPr>
        </p:nvGraphicFramePr>
        <p:xfrm>
          <a:off x="508484" y="4573285"/>
          <a:ext cx="561713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verpflichtend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nach dem 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einhalten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der Absatz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gefährlich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vorsorgen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technisch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verbindlich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kontrollieren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befolgen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vorbeugen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Hilfe informieren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rechtlich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überprüfen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der Paragraf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maschinell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gefahrvoll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0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1964" y="1558707"/>
          <a:ext cx="4829790" cy="137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3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Arbeitszeit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Gehörschutz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3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Brandschutzzeichen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Berufsschulpflicht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94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74821"/>
              </p:ext>
            </p:extLst>
          </p:nvPr>
        </p:nvGraphicFramePr>
        <p:xfrm>
          <a:off x="450395" y="2848547"/>
          <a:ext cx="6025756" cy="16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Jugendarbeitsschutzgesetz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Arbeitsschutzgesetz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Arbeitszeit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Brandschutzzeichen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Berufsschulpflicht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alarmieren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Gehörschutz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464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/>
              <a:t>Kinder und Jugendliche sind durch das </a:t>
            </a:r>
            <a:r>
              <a:rPr lang="de-DE" sz="1600" dirty="0">
                <a:solidFill>
                  <a:srgbClr val="FF0000"/>
                </a:solidFill>
              </a:rPr>
              <a:t>Jugendarbeitsschutzgesetz</a:t>
            </a:r>
            <a:r>
              <a:rPr lang="de-DE" sz="1600" dirty="0"/>
              <a:t> besonders geschützt.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In bestimmten Berufen gibt es </a:t>
            </a:r>
            <a:r>
              <a:rPr lang="de-DE" sz="1600" dirty="0">
                <a:solidFill>
                  <a:srgbClr val="FF0000"/>
                </a:solidFill>
              </a:rPr>
              <a:t>Ausnahmen</a:t>
            </a:r>
            <a:r>
              <a:rPr lang="de-DE" sz="1600" dirty="0"/>
              <a:t> bei den sonst strengen Arbeitszeiten.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Jugendliche dürfen keine </a:t>
            </a:r>
            <a:r>
              <a:rPr lang="de-DE" sz="1600" dirty="0">
                <a:solidFill>
                  <a:srgbClr val="FF0000"/>
                </a:solidFill>
              </a:rPr>
              <a:t>gefährlichen </a:t>
            </a:r>
            <a:r>
              <a:rPr lang="de-DE" sz="1600" dirty="0"/>
              <a:t>Arbeiten ausüben.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Das Arbeitsschutzgesetz ist für alle Arbeitnehmer und Arbeitgeber </a:t>
            </a:r>
            <a:r>
              <a:rPr lang="de-DE" sz="1600" dirty="0">
                <a:solidFill>
                  <a:srgbClr val="FF0000"/>
                </a:solidFill>
              </a:rPr>
              <a:t>rechtlich</a:t>
            </a:r>
            <a:r>
              <a:rPr lang="de-DE" sz="1600" dirty="0"/>
              <a:t> verpflichtend.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Verbots- und Gebotszeichen sollen Unfällen </a:t>
            </a:r>
            <a:r>
              <a:rPr lang="de-DE" sz="1600" dirty="0">
                <a:solidFill>
                  <a:srgbClr val="FF0000"/>
                </a:solidFill>
              </a:rPr>
              <a:t>vorbeugen</a:t>
            </a:r>
            <a:r>
              <a:rPr lang="de-DE" sz="1600" dirty="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Im Notfall müssen sie den Werkschutz </a:t>
            </a:r>
            <a:r>
              <a:rPr lang="de-DE" sz="1600" dirty="0">
                <a:solidFill>
                  <a:srgbClr val="FF0000"/>
                </a:solidFill>
              </a:rPr>
              <a:t>alarmieren</a:t>
            </a:r>
            <a:r>
              <a:rPr lang="de-DE" sz="1600" dirty="0"/>
              <a:t>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10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631</Words>
  <Application>Microsoft Macintosh PowerPoint</Application>
  <PresentationFormat>A4-Papier (210 x 297 mm)</PresentationFormat>
  <Paragraphs>293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147</cp:revision>
  <cp:lastPrinted>2018-01-06T18:18:55Z</cp:lastPrinted>
  <dcterms:created xsi:type="dcterms:W3CDTF">2017-12-11T15:33:45Z</dcterms:created>
  <dcterms:modified xsi:type="dcterms:W3CDTF">2018-11-21T12:32:55Z</dcterms:modified>
</cp:coreProperties>
</file>