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63" r:id="rId2"/>
    <p:sldId id="278" r:id="rId3"/>
    <p:sldId id="277" r:id="rId4"/>
    <p:sldId id="279" r:id="rId5"/>
    <p:sldId id="265" r:id="rId6"/>
    <p:sldId id="264" r:id="rId7"/>
    <p:sldId id="271" r:id="rId8"/>
    <p:sldId id="280" r:id="rId9"/>
    <p:sldId id="281" r:id="rId10"/>
    <p:sldId id="282" r:id="rId11"/>
    <p:sldId id="283" r:id="rId12"/>
    <p:sldId id="284" r:id="rId13"/>
    <p:sldId id="285" r:id="rId14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122"/>
  </p:normalViewPr>
  <p:slideViewPr>
    <p:cSldViewPr snapToGrid="0" snapToObjects="1" showGuides="1">
      <p:cViewPr>
        <p:scale>
          <a:sx n="98" d="100"/>
          <a:sy n="98" d="100"/>
        </p:scale>
        <p:origin x="256" y="144"/>
      </p:cViewPr>
      <p:guideLst>
        <p:guide orient="horz" pos="341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44D5-F601-0142-8B2D-CC9AFAB2B01F}" type="datetimeFigureOut">
              <a:rPr lang="de-DE" smtClean="0"/>
              <a:t>02.02.18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DE20-C858-5844-91E2-04A447D1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18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416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45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48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21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4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8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9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10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62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61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F06-9659-674C-BAB7-CCFB8B5A8F44}" type="datetime1">
              <a:rPr lang="de-DE" smtClean="0"/>
              <a:t>02.02.18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5A22-23FE-6A43-9D72-EFFDC4CB61C0}" type="datetime1">
              <a:rPr lang="de-DE" smtClean="0"/>
              <a:t>02.02.18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783C-3D18-A44F-8E7F-7DD03CE5600F}" type="datetime1">
              <a:rPr lang="de-DE" smtClean="0"/>
              <a:t>02.02.18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86B3-B9E2-6F40-9B0D-29EA2B5C85F8}" type="datetime1">
              <a:rPr lang="de-DE" smtClean="0"/>
              <a:t>02.02.18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A309-3A07-A040-B602-5AF0C48DBC2D}" type="datetime1">
              <a:rPr lang="de-DE" smtClean="0"/>
              <a:t>02.02.18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127-A028-D84D-B521-7289AA0E05B6}" type="datetime1">
              <a:rPr lang="de-DE" smtClean="0"/>
              <a:t>02.02.18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0C34-DF3A-6040-B294-54FEE749959B}" type="datetime1">
              <a:rPr lang="de-DE" smtClean="0"/>
              <a:t>02.02.18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619-7283-D040-BD3F-532563CF1241}" type="datetime1">
              <a:rPr lang="de-DE" smtClean="0"/>
              <a:t>02.02.18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79F-A5A6-304E-84AC-5596C5ABF2B5}" type="datetime1">
              <a:rPr lang="de-DE" smtClean="0"/>
              <a:t>02.02.18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BA4-D735-7148-9ABA-19B7C69A4907}" type="datetime1">
              <a:rPr lang="de-DE" smtClean="0"/>
              <a:t>02.02.18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96B-2EFE-E84A-B024-5C325E2170FE}" type="datetime1">
              <a:rPr lang="de-DE" smtClean="0"/>
              <a:t>02.02.18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B25C-746C-514F-B69C-C35E75A7EDF3}" type="datetime1">
              <a:rPr lang="de-DE" smtClean="0"/>
              <a:t>02.02.18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72245" y="2970911"/>
            <a:ext cx="6113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</a:t>
            </a:r>
          </a:p>
          <a:p>
            <a:r>
              <a:rPr lang="de-DE" sz="2000" dirty="0"/>
              <a:t>ein Synonym in der anderen Spalte zu! Schreibe auf!</a:t>
            </a:r>
          </a:p>
          <a:p>
            <a:endParaRPr lang="de-DE" sz="2000" dirty="0"/>
          </a:p>
          <a:p>
            <a:r>
              <a:rPr lang="de-DE" sz="2000" i="1" dirty="0"/>
              <a:t>z.B.: das Nettogehalt </a:t>
            </a:r>
            <a:r>
              <a:rPr lang="de-DE" sz="2000" b="1" i="1" dirty="0">
                <a:solidFill>
                  <a:srgbClr val="FF0000"/>
                </a:solidFill>
              </a:rPr>
              <a:t>=</a:t>
            </a:r>
            <a:r>
              <a:rPr lang="de-DE" sz="2000" i="1" dirty="0"/>
              <a:t> das Gehalt nach den Abzügen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</a:p>
          <a:p>
            <a:endParaRPr lang="de-DE" sz="20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i="1" dirty="0"/>
              <a:t> das Einkommen		 Seite _____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die Ausgaben		</a:t>
            </a:r>
            <a:r>
              <a:rPr lang="de-DE" sz="2000" i="1" dirty="0"/>
              <a:t> Seite _____</a:t>
            </a:r>
            <a:endParaRPr lang="de-D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reduzieren			</a:t>
            </a:r>
            <a:r>
              <a:rPr lang="de-DE" sz="2000" i="1" dirty="0"/>
              <a:t> Seite _____ </a:t>
            </a:r>
            <a:r>
              <a:rPr lang="de-DE" sz="2000" dirty="0"/>
              <a:t>	</a:t>
            </a:r>
            <a:br>
              <a:rPr lang="de-DE" sz="2000" dirty="0"/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262706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75241" y="2847860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797E852-661C-1742-906F-C68D8037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81922"/>
              </p:ext>
            </p:extLst>
          </p:nvPr>
        </p:nvGraphicFramePr>
        <p:xfrm>
          <a:off x="705068" y="5096354"/>
          <a:ext cx="561713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finanzieren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billig, preiswert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das Einkommen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Bezahlung über einen längeren Zeitraum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günstig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Nutzer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Ausgaben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brauchen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Gebühr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haushalten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reduziert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das Geld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Ratenkauf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Geld, das eine Familie zur Verfügung hat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Verbraucher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bezahlen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benötigen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Verdienst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Finanzen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 zu bezahlender Geldbetrag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mit Geld auskommen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Kosten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das Gehalt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herabgesetzter Preis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7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56724" y="4451549"/>
            <a:ext cx="5403015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die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!</a:t>
            </a:r>
            <a:br>
              <a:rPr lang="de-DE" sz="2000" dirty="0"/>
            </a:br>
            <a:endParaRPr lang="de-DE" sz="2000" dirty="0"/>
          </a:p>
          <a:p>
            <a:r>
              <a:rPr lang="de-DE" sz="2000" i="1" dirty="0"/>
              <a:t>z.B.: preiswert – preiswerter – am preiswertesten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dirty="0">
                <a:solidFill>
                  <a:srgbClr val="FF0000"/>
                </a:solidFill>
              </a:rPr>
              <a:t>Lösung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400" i="1" dirty="0"/>
              <a:t>durchschnittlich – durchschnittlicher – am durchschnittlichsten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400" i="1" dirty="0"/>
              <a:t>günstig – günstiger – am günstigsten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400" i="1" dirty="0"/>
              <a:t>reduziert – reduzierter – am reduziertesten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i="1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34789" y="435545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959113" y="1433488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661472" y="1433489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59736" y="4622073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8E02D680-04AD-FC44-B95C-4C4A94C218D7}"/>
              </a:ext>
            </a:extLst>
          </p:cNvPr>
          <p:cNvSpPr txBox="1">
            <a:spLocks/>
          </p:cNvSpPr>
          <p:nvPr/>
        </p:nvSpPr>
        <p:spPr>
          <a:xfrm>
            <a:off x="456724" y="299600"/>
            <a:ext cx="5833162" cy="4055855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	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Lösungsvorschlag</a:t>
            </a:r>
            <a:endParaRPr lang="de-DE" sz="2000" dirty="0"/>
          </a:p>
          <a:p>
            <a:pPr marL="0" indent="0">
              <a:buNone/>
            </a:pPr>
            <a:br>
              <a:rPr lang="de-DE" sz="2000" dirty="0"/>
            </a:br>
            <a:r>
              <a:rPr lang="de-DE" sz="2000" i="1" dirty="0"/>
              <a:t>z.B.: preiswert – das preiswert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Angebot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i="1" dirty="0"/>
              <a:t>das durchschnittlich</a:t>
            </a:r>
            <a:r>
              <a:rPr lang="de-DE" i="1" u="sng" dirty="0">
                <a:solidFill>
                  <a:srgbClr val="00B050"/>
                </a:solidFill>
              </a:rPr>
              <a:t>e</a:t>
            </a:r>
            <a:r>
              <a:rPr lang="de-DE" i="1" dirty="0"/>
              <a:t> </a:t>
            </a:r>
            <a:r>
              <a:rPr lang="de-DE" i="1" dirty="0">
                <a:solidFill>
                  <a:srgbClr val="0070C0"/>
                </a:solidFill>
              </a:rPr>
              <a:t>Einkommen</a:t>
            </a:r>
          </a:p>
          <a:p>
            <a:pPr marL="342900" lvl="1" indent="0">
              <a:buNone/>
            </a:pPr>
            <a:endParaRPr lang="de-DE" i="1" dirty="0"/>
          </a:p>
          <a:p>
            <a:pPr lvl="1">
              <a:buFont typeface="Courier New" charset="0"/>
              <a:buChar char="o"/>
            </a:pPr>
            <a:r>
              <a:rPr lang="de-DE" i="1" dirty="0"/>
              <a:t>die günstig</a:t>
            </a:r>
            <a:r>
              <a:rPr lang="de-DE" i="1" u="sng" dirty="0">
                <a:solidFill>
                  <a:srgbClr val="00B050"/>
                </a:solidFill>
              </a:rPr>
              <a:t>en</a:t>
            </a:r>
            <a:r>
              <a:rPr lang="de-DE" i="1" dirty="0"/>
              <a:t> </a:t>
            </a:r>
            <a:r>
              <a:rPr lang="de-DE" i="1" dirty="0">
                <a:solidFill>
                  <a:srgbClr val="0070C0"/>
                </a:solidFill>
              </a:rPr>
              <a:t>Waren</a:t>
            </a:r>
          </a:p>
          <a:p>
            <a:pPr marL="342900" lvl="1" indent="0">
              <a:buNone/>
            </a:pPr>
            <a:endParaRPr lang="de-DE" i="1" dirty="0"/>
          </a:p>
          <a:p>
            <a:pPr lvl="1">
              <a:buFont typeface="Courier New" charset="0"/>
              <a:buChar char="o"/>
            </a:pPr>
            <a:r>
              <a:rPr lang="de-DE" i="1" dirty="0"/>
              <a:t>der reduziert</a:t>
            </a:r>
            <a:r>
              <a:rPr lang="de-DE" i="1" u="sng" dirty="0">
                <a:solidFill>
                  <a:srgbClr val="00B050"/>
                </a:solidFill>
              </a:rPr>
              <a:t>e</a:t>
            </a:r>
            <a:r>
              <a:rPr lang="de-DE" i="1" dirty="0"/>
              <a:t> </a:t>
            </a:r>
            <a:r>
              <a:rPr lang="de-DE" i="1" dirty="0">
                <a:solidFill>
                  <a:srgbClr val="0070C0"/>
                </a:solidFill>
              </a:rPr>
              <a:t>Preis</a:t>
            </a:r>
          </a:p>
          <a:p>
            <a:pPr marL="342900" lvl="1" indent="0">
              <a:buNone/>
            </a:pPr>
            <a:endParaRPr lang="de-DE" i="1" dirty="0"/>
          </a:p>
          <a:p>
            <a:pPr lvl="1">
              <a:buFont typeface="Courier New" charset="0"/>
              <a:buChar char="o"/>
            </a:pPr>
            <a:r>
              <a:rPr lang="de-DE" i="1" dirty="0"/>
              <a:t>usw.</a:t>
            </a:r>
          </a:p>
        </p:txBody>
      </p:sp>
    </p:spTree>
    <p:extLst>
      <p:ext uri="{BB962C8B-B14F-4D97-AF65-F5344CB8AC3E}">
        <p14:creationId xmlns:p14="http://schemas.microsoft.com/office/powerpoint/2010/main" val="41395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39943" y="323998"/>
            <a:ext cx="60474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r>
              <a:rPr lang="de-DE" sz="2000" i="1" dirty="0"/>
              <a:t>Schreibe mit Artikel: 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dirty="0">
                <a:solidFill>
                  <a:srgbClr val="FF0000"/>
                </a:solidFill>
              </a:rPr>
              <a:t>Lösung</a:t>
            </a:r>
            <a:endParaRPr lang="de-DE" sz="2000" i="1" dirty="0"/>
          </a:p>
          <a:p>
            <a:r>
              <a:rPr lang="de-DE" sz="2000" i="1" dirty="0"/>
              <a:t>Gehalt:</a:t>
            </a:r>
          </a:p>
          <a:p>
            <a:r>
              <a:rPr lang="de-DE" sz="2000" i="1" dirty="0"/>
              <a:t>das Net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sz="2000" i="1" dirty="0"/>
              <a:t>ge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halt</a:t>
            </a:r>
            <a:r>
              <a:rPr lang="de-DE" sz="2000" i="1" dirty="0"/>
              <a:t>,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i="1" dirty="0"/>
              <a:t>die Ge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halts</a:t>
            </a:r>
            <a:r>
              <a:rPr lang="de-DE" sz="2000" i="1" dirty="0"/>
              <a:t>ab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rech</a:t>
            </a:r>
            <a:r>
              <a:rPr lang="de-DE" sz="2000" i="1" dirty="0"/>
              <a:t>nung, das Brut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de-DE" sz="2000" i="1" dirty="0"/>
              <a:t>ge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halt</a:t>
            </a:r>
            <a:r>
              <a:rPr lang="de-DE" sz="2000" i="1" dirty="0"/>
              <a:t>, das Durch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schnitts</a:t>
            </a:r>
            <a:r>
              <a:rPr lang="de-DE" sz="2000" i="1" dirty="0"/>
              <a:t>ge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halt</a:t>
            </a:r>
          </a:p>
          <a:p>
            <a:endParaRPr lang="de-DE" sz="2000" i="1" dirty="0"/>
          </a:p>
          <a:p>
            <a:r>
              <a:rPr lang="de-DE" sz="2000" i="1" dirty="0"/>
              <a:t>Gebühr:</a:t>
            </a:r>
          </a:p>
          <a:p>
            <a:r>
              <a:rPr lang="de-DE" sz="2000" i="1" dirty="0"/>
              <a:t>die Te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le</a:t>
            </a:r>
            <a:r>
              <a:rPr lang="de-DE" sz="2000" i="1" dirty="0"/>
              <a:t>fon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ge</a:t>
            </a:r>
            <a:r>
              <a:rPr lang="de-DE" sz="2000" i="1" dirty="0"/>
              <a:t>bühr, die Leih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ge</a:t>
            </a:r>
            <a:r>
              <a:rPr lang="de-DE" sz="2000" i="1" dirty="0"/>
              <a:t>bühr, die Ver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trags</a:t>
            </a:r>
            <a:r>
              <a:rPr lang="de-DE" sz="2000" i="1" dirty="0"/>
              <a:t>ge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bühr</a:t>
            </a:r>
            <a:r>
              <a:rPr lang="de-DE" sz="2000" i="1" dirty="0"/>
              <a:t>, die Ge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bühr</a:t>
            </a:r>
            <a:r>
              <a:rPr lang="de-DE" sz="2000" i="1" dirty="0"/>
              <a:t>en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ver</a:t>
            </a:r>
            <a:r>
              <a:rPr lang="de-DE" sz="2000" i="1" dirty="0"/>
              <a:t>ein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bar</a:t>
            </a:r>
            <a:r>
              <a:rPr lang="de-DE" sz="2000" i="1" dirty="0"/>
              <a:t>ung</a:t>
            </a:r>
          </a:p>
          <a:p>
            <a:endParaRPr lang="de-DE" sz="2000" i="1" dirty="0"/>
          </a:p>
          <a:p>
            <a:r>
              <a:rPr lang="de-DE" sz="2000" i="1" dirty="0"/>
              <a:t>Zahlung:</a:t>
            </a:r>
          </a:p>
          <a:p>
            <a:r>
              <a:rPr lang="de-DE" sz="2000" i="1" dirty="0"/>
              <a:t>die Bar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zahl</a:t>
            </a:r>
            <a:r>
              <a:rPr lang="de-DE" sz="2000" i="1" dirty="0"/>
              <a:t>ung, die Zahl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ungs</a:t>
            </a:r>
            <a:r>
              <a:rPr lang="de-DE" sz="2000" i="1" dirty="0"/>
              <a:t>er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in</a:t>
            </a:r>
            <a:r>
              <a:rPr lang="de-DE" sz="2000" i="1" dirty="0"/>
              <a:t>ner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ung</a:t>
            </a:r>
            <a:r>
              <a:rPr lang="de-DE" sz="2000" i="1" dirty="0"/>
              <a:t>, die Ra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ten</a:t>
            </a:r>
            <a:r>
              <a:rPr lang="de-DE" sz="2000" i="1" dirty="0"/>
              <a:t>zahl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ung</a:t>
            </a:r>
            <a:r>
              <a:rPr lang="de-DE" sz="2000" i="1" dirty="0"/>
              <a:t>, die Zahl</a:t>
            </a:r>
            <a:r>
              <a:rPr lang="de-DE" sz="2000" i="1" dirty="0">
                <a:solidFill>
                  <a:schemeClr val="bg2">
                    <a:lumMod val="50000"/>
                  </a:schemeClr>
                </a:solidFill>
              </a:rPr>
              <a:t>ungs</a:t>
            </a:r>
            <a:r>
              <a:rPr lang="de-DE" sz="2000" i="1" dirty="0"/>
              <a:t>art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49087E6-D00A-3440-80D0-F618F34A7C97}"/>
              </a:ext>
            </a:extLst>
          </p:cNvPr>
          <p:cNvGrpSpPr/>
          <p:nvPr/>
        </p:nvGrpSpPr>
        <p:grpSpPr>
          <a:xfrm>
            <a:off x="5746249" y="425459"/>
            <a:ext cx="644397" cy="930165"/>
            <a:chOff x="5859739" y="222439"/>
            <a:chExt cx="644397" cy="930165"/>
          </a:xfrm>
        </p:grpSpPr>
        <p:sp>
          <p:nvSpPr>
            <p:cNvPr id="54" name="Eingebuchteter Pfeil nach rechts 53">
              <a:extLst>
                <a:ext uri="{FF2B5EF4-FFF2-40B4-BE49-F238E27FC236}">
                  <a16:creationId xmlns:a16="http://schemas.microsoft.com/office/drawing/2014/main" id="{D63584CD-28D1-0F49-B3A8-EF309C4F4CD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52B7B79E-E619-5746-86CF-B06FBEC206F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B6DD89CE-6329-CB49-9F19-D70787E0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58" name="Inhaltsplatzhalter 2">
            <a:extLst>
              <a:ext uri="{FF2B5EF4-FFF2-40B4-BE49-F238E27FC236}">
                <a16:creationId xmlns:a16="http://schemas.microsoft.com/office/drawing/2014/main" id="{0104983A-AB1F-F94E-A333-B495E7498B19}"/>
              </a:ext>
            </a:extLst>
          </p:cNvPr>
          <p:cNvSpPr txBox="1">
            <a:spLocks/>
          </p:cNvSpPr>
          <p:nvPr/>
        </p:nvSpPr>
        <p:spPr>
          <a:xfrm>
            <a:off x="447393" y="5704496"/>
            <a:ext cx="5420753" cy="1873005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	</a:t>
            </a:r>
            <a:r>
              <a:rPr lang="de-DE" sz="2000" dirty="0">
                <a:solidFill>
                  <a:srgbClr val="FF0000"/>
                </a:solidFill>
              </a:rPr>
              <a:t>Lösung</a:t>
            </a:r>
            <a:endParaRPr lang="de-DE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1100" i="1" dirty="0"/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742957" y="5809648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A1E9006B-6EF1-DA4E-A1C1-7226FABDBBE2}"/>
              </a:ext>
            </a:extLst>
          </p:cNvPr>
          <p:cNvCxnSpPr/>
          <p:nvPr/>
        </p:nvCxnSpPr>
        <p:spPr>
          <a:xfrm>
            <a:off x="339943" y="5421313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B7B911C6-C72E-4C4D-8C3C-852A59E6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72618"/>
              </p:ext>
            </p:extLst>
          </p:nvPr>
        </p:nvGraphicFramePr>
        <p:xfrm>
          <a:off x="447393" y="6545385"/>
          <a:ext cx="479968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das Einkommen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Einkommen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Ausgabe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Ausgabe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Gebühr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Gebühr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245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Zahlungsart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Zahlungsart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286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Barzahlung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Barzahlung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226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Finanzen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Finanzen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755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Nebenkosten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Nebenkosten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784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das Nettogehalt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Nettogeh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ä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lt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751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das Bruttogehalt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die Bruttogeh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ä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lt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er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426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der Verbraucher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Verbraucher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407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6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05294" y="3729843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57365" y="3971189"/>
            <a:ext cx="577543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dirty="0">
                <a:solidFill>
                  <a:srgbClr val="FF0000"/>
                </a:solidFill>
              </a:rPr>
              <a:t>Lösung</a:t>
            </a:r>
            <a:endParaRPr lang="de-DE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sz="2000" i="1" dirty="0"/>
              <a:t>Verbraucher 	–  	</a:t>
            </a:r>
            <a:r>
              <a:rPr lang="de-DE" sz="2000" i="1" dirty="0" err="1"/>
              <a:t>Ver</a:t>
            </a:r>
            <a:r>
              <a:rPr lang="de-DE" sz="2000" i="1" dirty="0"/>
              <a:t> – brauch – er</a:t>
            </a:r>
          </a:p>
          <a:p>
            <a:r>
              <a:rPr lang="de-DE" sz="2000" i="1" dirty="0"/>
              <a:t>Einkommen	– 	Ein – </a:t>
            </a:r>
            <a:r>
              <a:rPr lang="de-DE" sz="2000" i="1" dirty="0" err="1"/>
              <a:t>kom</a:t>
            </a:r>
            <a:r>
              <a:rPr lang="de-DE" sz="2000" i="1" dirty="0"/>
              <a:t> – </a:t>
            </a:r>
            <a:r>
              <a:rPr lang="de-DE" sz="2000" i="1" dirty="0" err="1"/>
              <a:t>men</a:t>
            </a:r>
            <a:endParaRPr lang="de-DE" sz="2000" i="1" dirty="0"/>
          </a:p>
          <a:p>
            <a:r>
              <a:rPr lang="de-DE" sz="2000" i="1" dirty="0"/>
              <a:t>durchschnittlich 	– 	durch – schnitt – </a:t>
            </a:r>
            <a:r>
              <a:rPr lang="de-DE" sz="2000" i="1" dirty="0" err="1"/>
              <a:t>lich</a:t>
            </a:r>
            <a:endParaRPr lang="de-DE" sz="2000" i="1" dirty="0"/>
          </a:p>
          <a:p>
            <a:r>
              <a:rPr lang="de-DE" sz="2000" i="1" dirty="0"/>
              <a:t>finanzieren 	–	</a:t>
            </a:r>
            <a:r>
              <a:rPr lang="de-DE" sz="2000" i="1" dirty="0" err="1"/>
              <a:t>fi</a:t>
            </a:r>
            <a:r>
              <a:rPr lang="de-DE" sz="2000" i="1" dirty="0"/>
              <a:t> – </a:t>
            </a:r>
            <a:r>
              <a:rPr lang="de-DE" sz="2000" i="1" dirty="0" err="1"/>
              <a:t>nan</a:t>
            </a:r>
            <a:r>
              <a:rPr lang="de-DE" sz="2000" i="1" dirty="0"/>
              <a:t> – zier – en</a:t>
            </a:r>
          </a:p>
          <a:p>
            <a:r>
              <a:rPr lang="de-DE" sz="2000" i="1" dirty="0"/>
              <a:t>Bruttogehalt 	–	Brut – </a:t>
            </a:r>
            <a:r>
              <a:rPr lang="de-DE" sz="2000" i="1" dirty="0" err="1"/>
              <a:t>to</a:t>
            </a:r>
            <a:r>
              <a:rPr lang="de-DE" sz="2000" i="1" dirty="0"/>
              <a:t> – </a:t>
            </a:r>
            <a:r>
              <a:rPr lang="de-DE" sz="2000" i="1" dirty="0" err="1"/>
              <a:t>ge</a:t>
            </a:r>
            <a:r>
              <a:rPr lang="de-DE" sz="2000" i="1" dirty="0"/>
              <a:t> – halt</a:t>
            </a:r>
          </a:p>
          <a:p>
            <a:r>
              <a:rPr lang="de-DE" sz="2000" i="1" dirty="0"/>
              <a:t>Nebenkosten	– 	Neben – kos – </a:t>
            </a:r>
            <a:r>
              <a:rPr lang="de-DE" sz="2000" i="1" dirty="0" err="1"/>
              <a:t>ten</a:t>
            </a:r>
            <a:endParaRPr lang="de-DE" sz="2000" i="1" dirty="0"/>
          </a:p>
          <a:p>
            <a:r>
              <a:rPr lang="de-DE" sz="2000" i="1" dirty="0"/>
              <a:t>benötigen	–	be – nö – </a:t>
            </a:r>
            <a:r>
              <a:rPr lang="de-DE" sz="2000" i="1" dirty="0" err="1"/>
              <a:t>ti</a:t>
            </a:r>
            <a:r>
              <a:rPr lang="de-DE" sz="2000" i="1" dirty="0"/>
              <a:t> – gen</a:t>
            </a:r>
          </a:p>
          <a:p>
            <a:r>
              <a:rPr lang="de-DE" sz="2000" i="1" dirty="0"/>
              <a:t>überweisen	–	</a:t>
            </a:r>
            <a:r>
              <a:rPr lang="de-DE" sz="2000" i="1" dirty="0" err="1"/>
              <a:t>ü</a:t>
            </a:r>
            <a:r>
              <a:rPr lang="de-DE" sz="2000" i="1" dirty="0"/>
              <a:t> – </a:t>
            </a:r>
            <a:r>
              <a:rPr lang="de-DE" sz="2000" i="1" dirty="0" err="1"/>
              <a:t>ber</a:t>
            </a:r>
            <a:r>
              <a:rPr lang="de-DE" sz="2000" i="1" dirty="0"/>
              <a:t> – </a:t>
            </a:r>
            <a:r>
              <a:rPr lang="de-DE" sz="2000" i="1" dirty="0" err="1"/>
              <a:t>wei</a:t>
            </a:r>
            <a:r>
              <a:rPr lang="de-DE" sz="2000" i="1" dirty="0"/>
              <a:t> – </a:t>
            </a:r>
            <a:r>
              <a:rPr lang="de-DE" sz="2000" i="1" dirty="0" err="1"/>
              <a:t>sen</a:t>
            </a:r>
            <a:endParaRPr lang="de-DE" sz="2000" i="1" dirty="0"/>
          </a:p>
          <a:p>
            <a:endParaRPr lang="de-DE" sz="2000" i="1" dirty="0"/>
          </a:p>
          <a:p>
            <a:r>
              <a:rPr lang="de-DE" sz="2000" i="1" dirty="0"/>
              <a:t>	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766965" y="8344576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363951" y="8027753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405293" y="8222396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766962" y="3991397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1667C547-8BF1-6844-8157-9E794085F2C1}"/>
              </a:ext>
            </a:extLst>
          </p:cNvPr>
          <p:cNvSpPr/>
          <p:nvPr/>
        </p:nvSpPr>
        <p:spPr>
          <a:xfrm>
            <a:off x="405293" y="166372"/>
            <a:ext cx="600606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/>
              <a:t>:</a:t>
            </a:r>
            <a:br>
              <a:rPr lang="de-DE" sz="2000" dirty="0"/>
            </a:br>
            <a:endParaRPr lang="de-DE" sz="2000" i="1" dirty="0"/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ü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b="1" dirty="0"/>
              <a:t>wei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sen</a:t>
            </a:r>
            <a:endParaRPr lang="de-DE" b="1" dirty="0"/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fi</a:t>
            </a: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nan</a:t>
            </a:r>
            <a:r>
              <a:rPr lang="de-DE" b="1" dirty="0"/>
              <a:t>zier</a:t>
            </a: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en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mit Geld aus</a:t>
            </a: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kom</a:t>
            </a:r>
            <a:r>
              <a:rPr lang="de-DE" b="1" dirty="0"/>
              <a:t>men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durch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schnitt</a:t>
            </a:r>
            <a:r>
              <a:rPr lang="de-DE" b="1" dirty="0"/>
              <a:t>lich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de-DE" dirty="0">
                <a:solidFill>
                  <a:srgbClr val="FF0000"/>
                </a:solidFill>
              </a:rPr>
              <a:t>Lösung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de-DE" i="1" dirty="0"/>
              <a:t>ü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i="1" dirty="0"/>
              <a:t>wei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</a:rPr>
              <a:t>sen		</a:t>
            </a:r>
            <a:r>
              <a:rPr lang="de-DE" i="1" dirty="0"/>
              <a:t>- 	die Ü</a:t>
            </a:r>
            <a:r>
              <a:rPr lang="de-DE" i="1" dirty="0">
                <a:solidFill>
                  <a:schemeClr val="bg2">
                    <a:lumMod val="50000"/>
                  </a:schemeClr>
                </a:solidFill>
              </a:rPr>
              <a:t>ber</a:t>
            </a:r>
            <a:r>
              <a:rPr lang="de-DE" i="1" dirty="0"/>
              <a:t>wei</a:t>
            </a:r>
            <a:r>
              <a:rPr lang="de-DE" i="1" dirty="0">
                <a:solidFill>
                  <a:schemeClr val="bg2">
                    <a:lumMod val="50000"/>
                  </a:schemeClr>
                </a:solidFill>
              </a:rPr>
              <a:t>sung</a:t>
            </a:r>
          </a:p>
          <a:p>
            <a:pPr lvl="1"/>
            <a:r>
              <a:rPr lang="de-DE" i="1" dirty="0"/>
              <a:t>fi</a:t>
            </a:r>
            <a:r>
              <a:rPr lang="de-DE" i="1" dirty="0">
                <a:solidFill>
                  <a:schemeClr val="bg2">
                    <a:lumMod val="75000"/>
                  </a:schemeClr>
                </a:solidFill>
              </a:rPr>
              <a:t>nan</a:t>
            </a:r>
            <a:r>
              <a:rPr lang="de-DE" i="1" dirty="0"/>
              <a:t>zier</a:t>
            </a:r>
            <a:r>
              <a:rPr lang="de-DE" i="1" dirty="0">
                <a:solidFill>
                  <a:schemeClr val="bg2">
                    <a:lumMod val="75000"/>
                  </a:schemeClr>
                </a:solidFill>
              </a:rPr>
              <a:t>en		</a:t>
            </a:r>
            <a:r>
              <a:rPr lang="de-DE" i="1" dirty="0"/>
              <a:t>- 	die Fi</a:t>
            </a:r>
            <a:r>
              <a:rPr lang="de-DE" i="1" dirty="0">
                <a:solidFill>
                  <a:schemeClr val="bg2">
                    <a:lumMod val="50000"/>
                  </a:schemeClr>
                </a:solidFill>
              </a:rPr>
              <a:t>nan</a:t>
            </a:r>
            <a:r>
              <a:rPr lang="de-DE" i="1" dirty="0"/>
              <a:t>zier</a:t>
            </a:r>
            <a:r>
              <a:rPr lang="de-DE" i="1" dirty="0">
                <a:solidFill>
                  <a:schemeClr val="bg2">
                    <a:lumMod val="50000"/>
                  </a:schemeClr>
                </a:solidFill>
              </a:rPr>
              <a:t>ung</a:t>
            </a:r>
            <a:r>
              <a:rPr lang="de-DE" i="1" dirty="0"/>
              <a:t> </a:t>
            </a:r>
          </a:p>
          <a:p>
            <a:pPr lvl="1"/>
            <a:r>
              <a:rPr lang="de-DE" i="1" dirty="0"/>
              <a:t>mit Geld aus</a:t>
            </a:r>
            <a:r>
              <a:rPr lang="de-DE" i="1" dirty="0">
                <a:solidFill>
                  <a:schemeClr val="bg2">
                    <a:lumMod val="75000"/>
                  </a:schemeClr>
                </a:solidFill>
              </a:rPr>
              <a:t>kom</a:t>
            </a:r>
            <a:r>
              <a:rPr lang="de-DE" i="1" dirty="0"/>
              <a:t>men	- 	das Aus</a:t>
            </a:r>
            <a:r>
              <a:rPr lang="de-DE" i="1" dirty="0">
                <a:solidFill>
                  <a:schemeClr val="bg2">
                    <a:lumMod val="50000"/>
                  </a:schemeClr>
                </a:solidFill>
              </a:rPr>
              <a:t>kom</a:t>
            </a:r>
            <a:r>
              <a:rPr lang="de-DE" i="1" dirty="0"/>
              <a:t>men</a:t>
            </a:r>
          </a:p>
          <a:p>
            <a:pPr lvl="1"/>
            <a:r>
              <a:rPr lang="de-DE" i="1" dirty="0"/>
              <a:t>durch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</a:rPr>
              <a:t>schnitt</a:t>
            </a:r>
            <a:r>
              <a:rPr lang="de-DE" i="1" dirty="0"/>
              <a:t>lich	- 	der Durch</a:t>
            </a:r>
            <a:r>
              <a:rPr lang="de-DE" i="1" dirty="0">
                <a:solidFill>
                  <a:schemeClr val="bg2">
                    <a:lumMod val="50000"/>
                  </a:schemeClr>
                </a:solidFill>
              </a:rPr>
              <a:t>schnitt</a:t>
            </a:r>
          </a:p>
          <a:p>
            <a:endParaRPr lang="de-DE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33751" y="3411856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87832" y="371130"/>
            <a:ext cx="577543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r>
              <a:rPr lang="de-DE" sz="1400" dirty="0">
                <a:solidFill>
                  <a:srgbClr val="FF0000"/>
                </a:solidFill>
              </a:rPr>
              <a:t>Lösungsvorschlag</a:t>
            </a:r>
          </a:p>
          <a:p>
            <a:r>
              <a:rPr lang="de-DE" sz="1600" i="1" u="sng" dirty="0"/>
              <a:t>Singular</a:t>
            </a:r>
            <a:r>
              <a:rPr lang="de-DE" sz="1600" i="1" dirty="0"/>
              <a:t>: Er muss </a:t>
            </a:r>
            <a:r>
              <a:rPr lang="de-DE" sz="1600" i="1" u="sng" dirty="0"/>
              <a:t>eine</a:t>
            </a:r>
            <a:r>
              <a:rPr lang="de-DE" sz="1600" i="1" dirty="0"/>
              <a:t> kleine Gebühr bezahlen.</a:t>
            </a:r>
            <a:br>
              <a:rPr lang="de-DE" sz="1600" i="1" dirty="0"/>
            </a:br>
            <a:r>
              <a:rPr lang="de-DE" sz="1600" i="1" u="sng" dirty="0"/>
              <a:t>Plural:</a:t>
            </a:r>
            <a:r>
              <a:rPr lang="de-DE" sz="1600" i="1" dirty="0"/>
              <a:t> Er muss </a:t>
            </a:r>
            <a:r>
              <a:rPr lang="de-DE" sz="1600" i="1" u="sng" dirty="0"/>
              <a:t>einige</a:t>
            </a:r>
            <a:r>
              <a:rPr lang="de-DE" sz="1600" i="1" dirty="0"/>
              <a:t> Gebühr</a:t>
            </a:r>
            <a:r>
              <a:rPr lang="de-DE" sz="1600" i="1" u="sng" dirty="0"/>
              <a:t>en</a:t>
            </a:r>
            <a:r>
              <a:rPr lang="de-DE" sz="1600" i="1" dirty="0"/>
              <a:t> bezahlen.</a:t>
            </a:r>
          </a:p>
          <a:p>
            <a:endParaRPr lang="de-DE" sz="1600" i="1" dirty="0"/>
          </a:p>
          <a:p>
            <a:r>
              <a:rPr lang="de-DE" sz="1600" i="1" u="sng" dirty="0"/>
              <a:t>Singular</a:t>
            </a:r>
            <a:r>
              <a:rPr lang="de-DE" sz="1600" i="1" dirty="0"/>
              <a:t>: Er erfährt </a:t>
            </a:r>
            <a:r>
              <a:rPr lang="de-DE" sz="1600" i="1" u="sng" dirty="0"/>
              <a:t>sein</a:t>
            </a:r>
            <a:r>
              <a:rPr lang="de-DE" sz="1600" i="1" dirty="0"/>
              <a:t> Bruttogehalt.</a:t>
            </a:r>
            <a:br>
              <a:rPr lang="de-DE" sz="1600" i="1" dirty="0"/>
            </a:br>
            <a:r>
              <a:rPr lang="de-DE" sz="1600" i="1" u="sng" dirty="0"/>
              <a:t>Plural:</a:t>
            </a:r>
            <a:r>
              <a:rPr lang="de-DE" sz="1600" i="1" dirty="0"/>
              <a:t> Die Kosten sind höher als </a:t>
            </a:r>
            <a:r>
              <a:rPr lang="de-DE" sz="1600" i="1" u="sng" dirty="0"/>
              <a:t>zwei</a:t>
            </a:r>
            <a:r>
              <a:rPr lang="de-DE" sz="1600" i="1" dirty="0"/>
              <a:t> Bruttogeh</a:t>
            </a:r>
            <a:r>
              <a:rPr lang="de-DE" sz="1600" i="1" u="sng" dirty="0"/>
              <a:t>ä</a:t>
            </a:r>
            <a:r>
              <a:rPr lang="de-DE" sz="1600" i="1" dirty="0"/>
              <a:t>lt</a:t>
            </a:r>
            <a:r>
              <a:rPr lang="de-DE" sz="1600" i="1" u="sng" dirty="0"/>
              <a:t>er</a:t>
            </a:r>
            <a:r>
              <a:rPr lang="de-DE" sz="1600" i="1" dirty="0"/>
              <a:t>.</a:t>
            </a:r>
          </a:p>
          <a:p>
            <a:endParaRPr lang="de-DE" sz="1600" i="1" dirty="0"/>
          </a:p>
          <a:p>
            <a:r>
              <a:rPr lang="de-DE" sz="1600" i="1" u="sng" dirty="0"/>
              <a:t>Singular</a:t>
            </a:r>
            <a:r>
              <a:rPr lang="de-DE" sz="1600" i="1" dirty="0"/>
              <a:t>: Die Miete ist nur </a:t>
            </a:r>
            <a:r>
              <a:rPr lang="de-DE" sz="1600" i="1" u="sng" dirty="0"/>
              <a:t>eine</a:t>
            </a:r>
            <a:r>
              <a:rPr lang="de-DE" sz="1600" i="1" dirty="0"/>
              <a:t> monatliche Ausgabe.</a:t>
            </a:r>
            <a:br>
              <a:rPr lang="de-DE" sz="1600" i="1" dirty="0"/>
            </a:br>
            <a:r>
              <a:rPr lang="de-DE" sz="1600" i="1" u="sng" dirty="0"/>
              <a:t>Plural:</a:t>
            </a:r>
            <a:r>
              <a:rPr lang="de-DE" sz="1600" i="1" dirty="0"/>
              <a:t>  Dazu kommen noch </a:t>
            </a:r>
            <a:r>
              <a:rPr lang="de-DE" sz="1600" i="1" u="sng" dirty="0"/>
              <a:t>weitere</a:t>
            </a:r>
            <a:r>
              <a:rPr lang="de-DE" sz="1600" i="1" dirty="0"/>
              <a:t> Ausgabe</a:t>
            </a:r>
            <a:r>
              <a:rPr lang="de-DE" sz="1600" i="1" u="sng" dirty="0"/>
              <a:t>n</a:t>
            </a:r>
            <a:r>
              <a:rPr lang="de-DE" sz="1600" i="1" dirty="0"/>
              <a:t>.</a:t>
            </a:r>
          </a:p>
        </p:txBody>
      </p:sp>
      <p:cxnSp>
        <p:nvCxnSpPr>
          <p:cNvPr id="91" name="Gerade Verbindung 90"/>
          <p:cNvCxnSpPr/>
          <p:nvPr/>
        </p:nvCxnSpPr>
        <p:spPr>
          <a:xfrm>
            <a:off x="351845" y="667789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383516" y="3522418"/>
            <a:ext cx="60157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</a:p>
          <a:p>
            <a:r>
              <a:rPr lang="de-DE" sz="2000" dirty="0">
                <a:solidFill>
                  <a:srgbClr val="FF0000"/>
                </a:solidFill>
              </a:rPr>
              <a:t>Lösungsvorschlag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i="1" dirty="0"/>
              <a:t>Die Familie hat ein gutes Einkommen.</a:t>
            </a:r>
          </a:p>
          <a:p>
            <a:r>
              <a:rPr lang="de-DE" sz="2000" i="1" dirty="0"/>
              <a:t>Ich weiß nicht, wie ich das Auto finanzieren soll.</a:t>
            </a:r>
          </a:p>
          <a:p>
            <a:r>
              <a:rPr lang="de-DE" sz="2000" i="1" dirty="0"/>
              <a:t>Vielleicht hilft mir ein Ratenkauf.</a:t>
            </a:r>
          </a:p>
          <a:p>
            <a:r>
              <a:rPr lang="de-DE" sz="2000" i="1" dirty="0"/>
              <a:t>Der Betrieb überweist mir mein Gehalt immer pünktlich.</a:t>
            </a:r>
          </a:p>
          <a:p>
            <a:r>
              <a:rPr lang="de-DE" sz="2000" i="1" dirty="0"/>
              <a:t>Ich kann gut mit meinem Geld auskommen.</a:t>
            </a:r>
          </a:p>
          <a:p>
            <a:r>
              <a:rPr lang="de-DE" sz="2000" i="1" dirty="0"/>
              <a:t>Es gibt verschiedene Zahlungsarten.</a:t>
            </a:r>
            <a:endParaRPr lang="de-DE" sz="2000" dirty="0">
              <a:solidFill>
                <a:srgbClr val="FF0000"/>
              </a:solidFill>
            </a:endParaRPr>
          </a:p>
          <a:p>
            <a:br>
              <a:rPr lang="de-DE" sz="2000" b="1" dirty="0"/>
            </a:br>
            <a:endParaRPr lang="de-DE" sz="2000" b="1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351845" y="6879022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55067"/>
              </p:ext>
            </p:extLst>
          </p:nvPr>
        </p:nvGraphicFramePr>
        <p:xfrm>
          <a:off x="351845" y="7459320"/>
          <a:ext cx="482979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das Einko</a:t>
                      </a:r>
                      <a:r>
                        <a:rPr lang="de-DE" sz="1800" b="0" u="sng" dirty="0">
                          <a:solidFill>
                            <a:srgbClr val="FF0000"/>
                          </a:solidFill>
                        </a:rPr>
                        <a:t>mm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en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finan</a:t>
                      </a:r>
                      <a:r>
                        <a:rPr lang="de-DE" sz="1800" b="0" u="sng" dirty="0">
                          <a:solidFill>
                            <a:srgbClr val="FF0000"/>
                          </a:solidFill>
                        </a:rPr>
                        <a:t>zie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/>
                        <a:t>der R</a:t>
                      </a:r>
                      <a:r>
                        <a:rPr lang="de-DE" sz="1800" b="0" u="sng" dirty="0">
                          <a:solidFill>
                            <a:srgbClr val="FF0000"/>
                          </a:solidFill>
                        </a:rPr>
                        <a:t>at</a:t>
                      </a:r>
                      <a:r>
                        <a:rPr lang="de-DE" sz="1800" b="0" dirty="0"/>
                        <a:t>enkauf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üb</a:t>
                      </a:r>
                      <a:r>
                        <a:rPr lang="de-DE" sz="1800" b="0" u="sng" dirty="0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de-DE" sz="1800" b="0" u="sng" dirty="0">
                          <a:solidFill>
                            <a:srgbClr val="FF0000"/>
                          </a:solidFill>
                        </a:rPr>
                        <a:t>ei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mit Geld ausko</a:t>
                      </a:r>
                      <a:r>
                        <a:rPr lang="de-DE" sz="1800" b="0" u="sng" dirty="0">
                          <a:solidFill>
                            <a:srgbClr val="FF0000"/>
                          </a:solidFill>
                        </a:rPr>
                        <a:t>mm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Za</a:t>
                      </a:r>
                      <a:r>
                        <a:rPr lang="de-DE" sz="1800" b="0" u="sng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lung</a:t>
                      </a:r>
                      <a:r>
                        <a:rPr lang="de-DE" sz="1800" b="0" u="sng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14136" y="7079077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7FC3FC-E1A9-0E4E-8184-1C6C4C40793E}"/>
              </a:ext>
            </a:extLst>
          </p:cNvPr>
          <p:cNvGrpSpPr/>
          <p:nvPr/>
        </p:nvGrpSpPr>
        <p:grpSpPr>
          <a:xfrm>
            <a:off x="5808309" y="3704290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49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und 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sie auf!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78380" y="534580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31754" y="5739399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406498" y="5739399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BAA27AF-CC8C-5247-8E46-ECDD27F8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965173"/>
              </p:ext>
            </p:extLst>
          </p:nvPr>
        </p:nvGraphicFramePr>
        <p:xfrm>
          <a:off x="1001964" y="1460283"/>
          <a:ext cx="4829790" cy="156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842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Bar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zahlung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bühr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42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Net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halt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Brut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halt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42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Ne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ben</a:t>
                      </a:r>
                      <a:r>
                        <a:rPr lang="de-DE" sz="1800" b="1" dirty="0"/>
                        <a:t>kos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Über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wei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sung</a:t>
                      </a:r>
                      <a:r>
                        <a:rPr lang="de-DE" sz="1800" b="1" dirty="0"/>
                        <a:t> 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45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/>
                        <a:t>Ra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Mie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1AE6F6F9-3D6A-A146-9818-8D3F247FF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05015"/>
              </p:ext>
            </p:extLst>
          </p:nvPr>
        </p:nvGraphicFramePr>
        <p:xfrm>
          <a:off x="478380" y="3184711"/>
          <a:ext cx="59481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Zahlungsarten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Einkommen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Ausgaben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22573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B04D82DA-1ED5-384B-8AE7-5100299D847D}"/>
              </a:ext>
            </a:extLst>
          </p:cNvPr>
          <p:cNvSpPr/>
          <p:nvPr/>
        </p:nvSpPr>
        <p:spPr>
          <a:xfrm>
            <a:off x="389572" y="6204481"/>
            <a:ext cx="57754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600" dirty="0"/>
              <a:t>Geldbetrag, der für eine Leistung bezahlt werden muss.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Den Preis günstiger machen.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Betrag, der nach den Abzügen (z.B. Steuern) von deinem Gehalt übrig bleibt.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Neben der Miete fallen auch noch Gebühren für Wasser und Heizung an. Das sind die ... 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Personen, die etwas kaufen sind ... 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Eine sehr sichere Zahlungsart.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... ist das gesamte Geld, das eine Person oder eine Familie im Monat ausgeben kann.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Wenn jemand am Ende des Monats keine Schulden gemacht hat und vielleicht noch etwas Geld übrig hat, dann kann er gut ... .</a:t>
            </a:r>
          </a:p>
        </p:txBody>
      </p:sp>
    </p:spTree>
    <p:extLst>
      <p:ext uri="{BB962C8B-B14F-4D97-AF65-F5344CB8AC3E}">
        <p14:creationId xmlns:p14="http://schemas.microsoft.com/office/powerpoint/2010/main" val="32034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64879" y="3920278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die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!</a:t>
            </a:r>
            <a:br>
              <a:rPr lang="de-DE" sz="2000" dirty="0"/>
            </a:br>
            <a:endParaRPr lang="de-DE" sz="2000" dirty="0"/>
          </a:p>
          <a:p>
            <a:r>
              <a:rPr lang="de-DE" sz="2000" i="1" dirty="0"/>
              <a:t>z.B.: preiswert – preiswerter – am preiswertesten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4" y="352611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936854" y="88626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963203" y="875168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54387" y="3877794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9A3CA55-DDC3-BE4A-A48B-7FE900C73DAA}"/>
              </a:ext>
            </a:extLst>
          </p:cNvPr>
          <p:cNvSpPr txBox="1">
            <a:spLocks/>
          </p:cNvSpPr>
          <p:nvPr/>
        </p:nvSpPr>
        <p:spPr>
          <a:xfrm>
            <a:off x="369058" y="24553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preiswert – das preiswert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Angebot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b="1" dirty="0"/>
              <a:t>durchschnittlich</a:t>
            </a:r>
          </a:p>
          <a:p>
            <a:pPr lvl="1">
              <a:buFont typeface="Courier New" charset="0"/>
              <a:buChar char="o"/>
            </a:pPr>
            <a:r>
              <a:rPr lang="de-DE" b="1" dirty="0"/>
              <a:t>günstig</a:t>
            </a:r>
          </a:p>
          <a:p>
            <a:pPr lvl="1">
              <a:buFont typeface="Courier New" charset="0"/>
              <a:buChar char="o"/>
            </a:pPr>
            <a:r>
              <a:rPr lang="de-DE" b="1" dirty="0"/>
              <a:t>reduziert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183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39943" y="323998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i="1" dirty="0"/>
          </a:p>
          <a:p>
            <a:r>
              <a:rPr lang="de-DE" sz="2000" i="1" dirty="0"/>
              <a:t>Schreibe mit Artikel: das Net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sz="2000" i="1" dirty="0"/>
              <a:t> -ge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halt</a:t>
            </a:r>
            <a:endParaRPr lang="de-DE" sz="2000" i="1" dirty="0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49087E6-D00A-3440-80D0-F618F34A7C97}"/>
              </a:ext>
            </a:extLst>
          </p:cNvPr>
          <p:cNvGrpSpPr/>
          <p:nvPr/>
        </p:nvGrpSpPr>
        <p:grpSpPr>
          <a:xfrm>
            <a:off x="5746249" y="425459"/>
            <a:ext cx="644397" cy="930165"/>
            <a:chOff x="5859739" y="222439"/>
            <a:chExt cx="644397" cy="930165"/>
          </a:xfrm>
        </p:grpSpPr>
        <p:sp>
          <p:nvSpPr>
            <p:cNvPr id="54" name="Eingebuchteter Pfeil nach rechts 53">
              <a:extLst>
                <a:ext uri="{FF2B5EF4-FFF2-40B4-BE49-F238E27FC236}">
                  <a16:creationId xmlns:a16="http://schemas.microsoft.com/office/drawing/2014/main" id="{D63584CD-28D1-0F49-B3A8-EF309C4F4CD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52B7B79E-E619-5746-86CF-B06FBEC206F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B6DD89CE-6329-CB49-9F19-D70787E0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742958" y="6308341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A1E9006B-6EF1-DA4E-A1C1-7226FABDBBE2}"/>
              </a:ext>
            </a:extLst>
          </p:cNvPr>
          <p:cNvCxnSpPr/>
          <p:nvPr/>
        </p:nvCxnSpPr>
        <p:spPr>
          <a:xfrm>
            <a:off x="339944" y="591421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B7B911C6-C72E-4C4D-8C3C-852A59E6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05508"/>
              </p:ext>
            </p:extLst>
          </p:nvPr>
        </p:nvGraphicFramePr>
        <p:xfrm>
          <a:off x="581648" y="8019445"/>
          <a:ext cx="2524017" cy="109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0" name="Gruppierung 5">
            <a:extLst>
              <a:ext uri="{FF2B5EF4-FFF2-40B4-BE49-F238E27FC236}">
                <a16:creationId xmlns:a16="http://schemas.microsoft.com/office/drawing/2014/main" id="{B9DA2B96-D10E-FC40-B001-F60E0EE0A2C3}"/>
              </a:ext>
            </a:extLst>
          </p:cNvPr>
          <p:cNvGrpSpPr/>
          <p:nvPr/>
        </p:nvGrpSpPr>
        <p:grpSpPr>
          <a:xfrm>
            <a:off x="624411" y="1900584"/>
            <a:ext cx="2670266" cy="1520725"/>
            <a:chOff x="-2457646" y="1662585"/>
            <a:chExt cx="2670266" cy="1520725"/>
          </a:xfrm>
        </p:grpSpPr>
        <p:grpSp>
          <p:nvGrpSpPr>
            <p:cNvPr id="51" name="Gruppierung 87">
              <a:extLst>
                <a:ext uri="{FF2B5EF4-FFF2-40B4-BE49-F238E27FC236}">
                  <a16:creationId xmlns:a16="http://schemas.microsoft.com/office/drawing/2014/main" id="{0B5FB219-DAF3-2F44-BA19-A3D203B6BBB8}"/>
                </a:ext>
              </a:extLst>
            </p:cNvPr>
            <p:cNvGrpSpPr/>
            <p:nvPr/>
          </p:nvGrpSpPr>
          <p:grpSpPr>
            <a:xfrm>
              <a:off x="-2457646" y="1662585"/>
              <a:ext cx="2670266" cy="1520725"/>
              <a:chOff x="541914" y="7079647"/>
              <a:chExt cx="3213595" cy="183015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4BA8FE0-3840-DB47-9647-2974F61B3AFD}"/>
                  </a:ext>
                </a:extLst>
              </p:cNvPr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1951BDDA-72E9-EF43-9535-39D7A66FA0E6}"/>
                  </a:ext>
                </a:extLst>
              </p:cNvPr>
              <p:cNvSpPr txBox="1"/>
              <p:nvPr/>
            </p:nvSpPr>
            <p:spPr>
              <a:xfrm>
                <a:off x="1645375" y="7705025"/>
                <a:ext cx="1098238" cy="444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u="sng" dirty="0"/>
                  <a:t>Gehalt</a:t>
                </a:r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E8C97B04-F444-154F-BBBC-1DBBA261E436}"/>
                  </a:ext>
                </a:extLst>
              </p:cNvPr>
              <p:cNvSpPr txBox="1"/>
              <p:nvPr/>
            </p:nvSpPr>
            <p:spPr>
              <a:xfrm>
                <a:off x="54191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Netto</a:t>
                </a:r>
              </a:p>
            </p:txBody>
          </p: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B1C1D240-DDBD-9B4C-9FDF-0644EA092118}"/>
                  </a:ext>
                </a:extLst>
              </p:cNvPr>
              <p:cNvSpPr txBox="1"/>
              <p:nvPr/>
            </p:nvSpPr>
            <p:spPr>
              <a:xfrm>
                <a:off x="54191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Brutto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A8EF7845-FE46-F348-A49D-A654E2C4837D}"/>
                  </a:ext>
                </a:extLst>
              </p:cNvPr>
              <p:cNvSpPr txBox="1"/>
              <p:nvPr/>
            </p:nvSpPr>
            <p:spPr>
              <a:xfrm>
                <a:off x="2208274" y="7079647"/>
                <a:ext cx="1481959" cy="40744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/>
                  <a:t>Abrechnung</a:t>
                </a:r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40A6A3BB-66CB-BB4F-A368-03700DFBB2BA}"/>
                  </a:ext>
                </a:extLst>
              </p:cNvPr>
              <p:cNvSpPr txBox="1"/>
              <p:nvPr/>
            </p:nvSpPr>
            <p:spPr>
              <a:xfrm>
                <a:off x="2222024" y="8465321"/>
                <a:ext cx="1533485" cy="40744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/>
                  <a:t>Durchschnitt</a:t>
                </a:r>
              </a:p>
            </p:txBody>
          </p:sp>
        </p:grpSp>
        <p:sp>
          <p:nvSpPr>
            <p:cNvPr id="52" name="Pfeil nach links und oben 51">
              <a:extLst>
                <a:ext uri="{FF2B5EF4-FFF2-40B4-BE49-F238E27FC236}">
                  <a16:creationId xmlns:a16="http://schemas.microsoft.com/office/drawing/2014/main" id="{4F11B07E-91FA-CB42-8A7F-CF03FF6D5777}"/>
                </a:ext>
              </a:extLst>
            </p:cNvPr>
            <p:cNvSpPr/>
            <p:nvPr/>
          </p:nvSpPr>
          <p:spPr>
            <a:xfrm>
              <a:off x="-742031" y="2042978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55" name="Pfeil nach links und oben 54">
              <a:extLst>
                <a:ext uri="{FF2B5EF4-FFF2-40B4-BE49-F238E27FC236}">
                  <a16:creationId xmlns:a16="http://schemas.microsoft.com/office/drawing/2014/main" id="{4C60DD1F-16B5-FE40-9797-9B670B5162E9}"/>
                </a:ext>
              </a:extLst>
            </p:cNvPr>
            <p:cNvSpPr/>
            <p:nvPr/>
          </p:nvSpPr>
          <p:spPr>
            <a:xfrm flipV="1">
              <a:off x="-732222" y="2430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59" name="Pfeil nach links und oben 58">
              <a:extLst>
                <a:ext uri="{FF2B5EF4-FFF2-40B4-BE49-F238E27FC236}">
                  <a16:creationId xmlns:a16="http://schemas.microsoft.com/office/drawing/2014/main" id="{3FEE307E-8FA8-5F4F-82EE-9616715E03A2}"/>
                </a:ext>
              </a:extLst>
            </p:cNvPr>
            <p:cNvSpPr/>
            <p:nvPr/>
          </p:nvSpPr>
          <p:spPr>
            <a:xfrm flipH="1" flipV="1">
              <a:off x="-2198841" y="2416253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60" name="Pfeil nach links und oben 59">
              <a:extLst>
                <a:ext uri="{FF2B5EF4-FFF2-40B4-BE49-F238E27FC236}">
                  <a16:creationId xmlns:a16="http://schemas.microsoft.com/office/drawing/2014/main" id="{1F76D54F-4D4C-CC44-A969-0D07694F1B9D}"/>
                </a:ext>
              </a:extLst>
            </p:cNvPr>
            <p:cNvSpPr/>
            <p:nvPr/>
          </p:nvSpPr>
          <p:spPr>
            <a:xfrm flipH="1">
              <a:off x="-2187218" y="203253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73" name="Gruppierung 7">
            <a:extLst>
              <a:ext uri="{FF2B5EF4-FFF2-40B4-BE49-F238E27FC236}">
                <a16:creationId xmlns:a16="http://schemas.microsoft.com/office/drawing/2014/main" id="{6F86E0C6-875B-8346-949F-347C88F8BF94}"/>
              </a:ext>
            </a:extLst>
          </p:cNvPr>
          <p:cNvGrpSpPr/>
          <p:nvPr/>
        </p:nvGrpSpPr>
        <p:grpSpPr>
          <a:xfrm>
            <a:off x="3584313" y="2789560"/>
            <a:ext cx="2664343" cy="1536892"/>
            <a:chOff x="-2460768" y="4340789"/>
            <a:chExt cx="2664343" cy="1536892"/>
          </a:xfrm>
        </p:grpSpPr>
        <p:grpSp>
          <p:nvGrpSpPr>
            <p:cNvPr id="74" name="Gruppierung 78">
              <a:extLst>
                <a:ext uri="{FF2B5EF4-FFF2-40B4-BE49-F238E27FC236}">
                  <a16:creationId xmlns:a16="http://schemas.microsoft.com/office/drawing/2014/main" id="{50966478-B5BE-2740-B9DE-F71848FC440D}"/>
                </a:ext>
              </a:extLst>
            </p:cNvPr>
            <p:cNvGrpSpPr/>
            <p:nvPr/>
          </p:nvGrpSpPr>
          <p:grpSpPr>
            <a:xfrm>
              <a:off x="-2460768" y="4340789"/>
              <a:ext cx="2664343" cy="1536892"/>
              <a:chOff x="541914" y="7079647"/>
              <a:chExt cx="3162069" cy="18239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76FBB50-8F74-B447-9BBE-3C6A0860A98F}"/>
                  </a:ext>
                </a:extLst>
              </p:cNvPr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8E8A7DDF-A139-1845-AFE4-F16FAB458200}"/>
                  </a:ext>
                </a:extLst>
              </p:cNvPr>
              <p:cNvSpPr txBox="1"/>
              <p:nvPr/>
            </p:nvSpPr>
            <p:spPr>
              <a:xfrm>
                <a:off x="1586313" y="7697610"/>
                <a:ext cx="1097586" cy="43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u="sng" dirty="0"/>
                  <a:t>Gebühr</a:t>
                </a:r>
              </a:p>
            </p:txBody>
          </p:sp>
          <p:sp>
            <p:nvSpPr>
              <p:cNvPr id="114" name="Textfeld 113">
                <a:extLst>
                  <a:ext uri="{FF2B5EF4-FFF2-40B4-BE49-F238E27FC236}">
                    <a16:creationId xmlns:a16="http://schemas.microsoft.com/office/drawing/2014/main" id="{3F2278FB-9699-5744-9F3F-543098DA583E}"/>
                  </a:ext>
                </a:extLst>
              </p:cNvPr>
              <p:cNvSpPr txBox="1"/>
              <p:nvPr/>
            </p:nvSpPr>
            <p:spPr>
              <a:xfrm>
                <a:off x="541914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Telefon</a:t>
                </a:r>
              </a:p>
            </p:txBody>
          </p:sp>
          <p:sp>
            <p:nvSpPr>
              <p:cNvPr id="115" name="Textfeld 114">
                <a:extLst>
                  <a:ext uri="{FF2B5EF4-FFF2-40B4-BE49-F238E27FC236}">
                    <a16:creationId xmlns:a16="http://schemas.microsoft.com/office/drawing/2014/main" id="{BBC90581-9963-124A-8513-1AB28B626346}"/>
                  </a:ext>
                </a:extLst>
              </p:cNvPr>
              <p:cNvSpPr txBox="1"/>
              <p:nvPr/>
            </p:nvSpPr>
            <p:spPr>
              <a:xfrm>
                <a:off x="541914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Vertrag</a:t>
                </a:r>
              </a:p>
            </p:txBody>
          </p:sp>
          <p:sp>
            <p:nvSpPr>
              <p:cNvPr id="116" name="Textfeld 115">
                <a:extLst>
                  <a:ext uri="{FF2B5EF4-FFF2-40B4-BE49-F238E27FC236}">
                    <a16:creationId xmlns:a16="http://schemas.microsoft.com/office/drawing/2014/main" id="{B4360126-7C5A-2843-8198-CFBB391A9ADA}"/>
                  </a:ext>
                </a:extLst>
              </p:cNvPr>
              <p:cNvSpPr txBox="1"/>
              <p:nvPr/>
            </p:nvSpPr>
            <p:spPr>
              <a:xfrm>
                <a:off x="2208272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leihen</a:t>
                </a:r>
              </a:p>
            </p:txBody>
          </p:sp>
          <p:sp>
            <p:nvSpPr>
              <p:cNvPr id="117" name="Textfeld 116">
                <a:extLst>
                  <a:ext uri="{FF2B5EF4-FFF2-40B4-BE49-F238E27FC236}">
                    <a16:creationId xmlns:a16="http://schemas.microsoft.com/office/drawing/2014/main" id="{515946B9-1FD2-7D45-A60F-BF13113D97B8}"/>
                  </a:ext>
                </a:extLst>
              </p:cNvPr>
              <p:cNvSpPr txBox="1"/>
              <p:nvPr/>
            </p:nvSpPr>
            <p:spPr>
              <a:xfrm>
                <a:off x="2222025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?</a:t>
                </a:r>
              </a:p>
            </p:txBody>
          </p:sp>
        </p:grpSp>
        <p:pic>
          <p:nvPicPr>
            <p:cNvPr id="75" name="Bild 102">
              <a:extLst>
                <a:ext uri="{FF2B5EF4-FFF2-40B4-BE49-F238E27FC236}">
                  <a16:creationId xmlns:a16="http://schemas.microsoft.com/office/drawing/2014/main" id="{3DD20C30-9C6F-1544-ACBA-631E23F3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27404" y="4709427"/>
              <a:ext cx="622300" cy="406400"/>
            </a:xfrm>
            <a:prstGeom prst="rect">
              <a:avLst/>
            </a:prstGeom>
          </p:spPr>
        </p:pic>
        <p:sp>
          <p:nvSpPr>
            <p:cNvPr id="76" name="Pfeil nach links und oben 75">
              <a:extLst>
                <a:ext uri="{FF2B5EF4-FFF2-40B4-BE49-F238E27FC236}">
                  <a16:creationId xmlns:a16="http://schemas.microsoft.com/office/drawing/2014/main" id="{AA331B6E-C3E6-5E48-8FD3-81926D90BC5D}"/>
                </a:ext>
              </a:extLst>
            </p:cNvPr>
            <p:cNvSpPr/>
            <p:nvPr/>
          </p:nvSpPr>
          <p:spPr>
            <a:xfrm flipV="1">
              <a:off x="-732222" y="512782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77" name="Pfeil nach links und oben 76">
              <a:extLst>
                <a:ext uri="{FF2B5EF4-FFF2-40B4-BE49-F238E27FC236}">
                  <a16:creationId xmlns:a16="http://schemas.microsoft.com/office/drawing/2014/main" id="{2A6AEDFD-1691-D149-A4E9-106F1EB3C70D}"/>
                </a:ext>
              </a:extLst>
            </p:cNvPr>
            <p:cNvSpPr/>
            <p:nvPr/>
          </p:nvSpPr>
          <p:spPr>
            <a:xfrm flipH="1" flipV="1">
              <a:off x="-2157246" y="5093465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78" name="Pfeil nach links und oben 77">
              <a:extLst>
                <a:ext uri="{FF2B5EF4-FFF2-40B4-BE49-F238E27FC236}">
                  <a16:creationId xmlns:a16="http://schemas.microsoft.com/office/drawing/2014/main" id="{2A927EEB-DD8D-5442-B3EC-D167C3B2D818}"/>
                </a:ext>
              </a:extLst>
            </p:cNvPr>
            <p:cNvSpPr/>
            <p:nvPr/>
          </p:nvSpPr>
          <p:spPr>
            <a:xfrm flipH="1">
              <a:off x="-2164301" y="4718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118" name="Gruppierung 10">
            <a:extLst>
              <a:ext uri="{FF2B5EF4-FFF2-40B4-BE49-F238E27FC236}">
                <a16:creationId xmlns:a16="http://schemas.microsoft.com/office/drawing/2014/main" id="{C9C5A62E-3AC3-7A44-B730-C76DC680DCCA}"/>
              </a:ext>
            </a:extLst>
          </p:cNvPr>
          <p:cNvGrpSpPr/>
          <p:nvPr/>
        </p:nvGrpSpPr>
        <p:grpSpPr>
          <a:xfrm>
            <a:off x="624411" y="3729480"/>
            <a:ext cx="2664343" cy="1536892"/>
            <a:chOff x="-2460768" y="7063361"/>
            <a:chExt cx="2664343" cy="1536892"/>
          </a:xfrm>
        </p:grpSpPr>
        <p:grpSp>
          <p:nvGrpSpPr>
            <p:cNvPr id="119" name="Gruppierung 94">
              <a:extLst>
                <a:ext uri="{FF2B5EF4-FFF2-40B4-BE49-F238E27FC236}">
                  <a16:creationId xmlns:a16="http://schemas.microsoft.com/office/drawing/2014/main" id="{80428B22-3CA3-5C4B-B872-6CED9B2526E2}"/>
                </a:ext>
              </a:extLst>
            </p:cNvPr>
            <p:cNvGrpSpPr/>
            <p:nvPr/>
          </p:nvGrpSpPr>
          <p:grpSpPr>
            <a:xfrm>
              <a:off x="-2460768" y="7063361"/>
              <a:ext cx="2664343" cy="1536892"/>
              <a:chOff x="541914" y="7079647"/>
              <a:chExt cx="3162069" cy="1823999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9BD6562-E065-AE40-817B-D377C3FE555A}"/>
                  </a:ext>
                </a:extLst>
              </p:cNvPr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125" name="Textfeld 124">
                <a:extLst>
                  <a:ext uri="{FF2B5EF4-FFF2-40B4-BE49-F238E27FC236}">
                    <a16:creationId xmlns:a16="http://schemas.microsoft.com/office/drawing/2014/main" id="{44D48F7D-DF24-2C4C-8BF1-D537C6F50BFE}"/>
                  </a:ext>
                </a:extLst>
              </p:cNvPr>
              <p:cNvSpPr txBox="1"/>
              <p:nvPr/>
            </p:nvSpPr>
            <p:spPr>
              <a:xfrm>
                <a:off x="1536838" y="7709144"/>
                <a:ext cx="1195925" cy="43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u="sng" dirty="0"/>
                  <a:t>Zahlung</a:t>
                </a:r>
              </a:p>
            </p:txBody>
          </p:sp>
          <p:sp>
            <p:nvSpPr>
              <p:cNvPr id="126" name="Textfeld 125">
                <a:extLst>
                  <a:ext uri="{FF2B5EF4-FFF2-40B4-BE49-F238E27FC236}">
                    <a16:creationId xmlns:a16="http://schemas.microsoft.com/office/drawing/2014/main" id="{0DA04BE5-D5F3-494E-94DF-91C373DEC4AD}"/>
                  </a:ext>
                </a:extLst>
              </p:cNvPr>
              <p:cNvSpPr txBox="1"/>
              <p:nvPr/>
            </p:nvSpPr>
            <p:spPr>
              <a:xfrm>
                <a:off x="541914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Bar</a:t>
                </a:r>
              </a:p>
            </p:txBody>
          </p:sp>
          <p:sp>
            <p:nvSpPr>
              <p:cNvPr id="127" name="Textfeld 126">
                <a:extLst>
                  <a:ext uri="{FF2B5EF4-FFF2-40B4-BE49-F238E27FC236}">
                    <a16:creationId xmlns:a16="http://schemas.microsoft.com/office/drawing/2014/main" id="{790667F4-E521-2544-9CD9-C20A359B159D}"/>
                  </a:ext>
                </a:extLst>
              </p:cNvPr>
              <p:cNvSpPr txBox="1"/>
              <p:nvPr/>
            </p:nvSpPr>
            <p:spPr>
              <a:xfrm>
                <a:off x="541914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Raten</a:t>
                </a:r>
              </a:p>
            </p:txBody>
          </p:sp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EF184FE4-6890-3E43-85D1-0DA20A01E331}"/>
                  </a:ext>
                </a:extLst>
              </p:cNvPr>
              <p:cNvSpPr txBox="1"/>
              <p:nvPr/>
            </p:nvSpPr>
            <p:spPr>
              <a:xfrm>
                <a:off x="2208272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Erinnerung</a:t>
                </a:r>
              </a:p>
            </p:txBody>
          </p:sp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AC21997A-511B-D741-93B2-4A69447DCF5A}"/>
                  </a:ext>
                </a:extLst>
              </p:cNvPr>
              <p:cNvSpPr txBox="1"/>
              <p:nvPr/>
            </p:nvSpPr>
            <p:spPr>
              <a:xfrm>
                <a:off x="2222025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Art</a:t>
                </a:r>
              </a:p>
            </p:txBody>
          </p:sp>
        </p:grpSp>
        <p:sp>
          <p:nvSpPr>
            <p:cNvPr id="120" name="Pfeil nach links und oben 119">
              <a:extLst>
                <a:ext uri="{FF2B5EF4-FFF2-40B4-BE49-F238E27FC236}">
                  <a16:creationId xmlns:a16="http://schemas.microsoft.com/office/drawing/2014/main" id="{E86C110D-3340-3343-A03F-E9EA12A0C9CF}"/>
                </a:ext>
              </a:extLst>
            </p:cNvPr>
            <p:cNvSpPr/>
            <p:nvPr/>
          </p:nvSpPr>
          <p:spPr>
            <a:xfrm>
              <a:off x="-715012" y="743013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21" name="Pfeil nach links und oben 120">
              <a:extLst>
                <a:ext uri="{FF2B5EF4-FFF2-40B4-BE49-F238E27FC236}">
                  <a16:creationId xmlns:a16="http://schemas.microsoft.com/office/drawing/2014/main" id="{0BBDAC20-14AD-2A47-89C8-73CE6153AA69}"/>
                </a:ext>
              </a:extLst>
            </p:cNvPr>
            <p:cNvSpPr/>
            <p:nvPr/>
          </p:nvSpPr>
          <p:spPr>
            <a:xfrm flipV="1">
              <a:off x="-715815" y="782415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22" name="Pfeil nach links und oben 121">
              <a:extLst>
                <a:ext uri="{FF2B5EF4-FFF2-40B4-BE49-F238E27FC236}">
                  <a16:creationId xmlns:a16="http://schemas.microsoft.com/office/drawing/2014/main" id="{EF4CC297-55E8-DD4B-82CE-1CCE03DB0660}"/>
                </a:ext>
              </a:extLst>
            </p:cNvPr>
            <p:cNvSpPr/>
            <p:nvPr/>
          </p:nvSpPr>
          <p:spPr>
            <a:xfrm flipH="1" flipV="1">
              <a:off x="-2205988" y="7845367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23" name="Pfeil nach links und oben 122">
              <a:extLst>
                <a:ext uri="{FF2B5EF4-FFF2-40B4-BE49-F238E27FC236}">
                  <a16:creationId xmlns:a16="http://schemas.microsoft.com/office/drawing/2014/main" id="{A6941F53-60EF-9D4F-B1B6-FE05743A53FA}"/>
                </a:ext>
              </a:extLst>
            </p:cNvPr>
            <p:cNvSpPr/>
            <p:nvPr/>
          </p:nvSpPr>
          <p:spPr>
            <a:xfrm flipH="1">
              <a:off x="-2198165" y="745824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sp>
        <p:nvSpPr>
          <p:cNvPr id="130" name="Inhaltsplatzhalter 2">
            <a:extLst>
              <a:ext uri="{FF2B5EF4-FFF2-40B4-BE49-F238E27FC236}">
                <a16:creationId xmlns:a16="http://schemas.microsoft.com/office/drawing/2014/main" id="{F1C048B8-A1EA-BE45-A009-03E335C15D71}"/>
              </a:ext>
            </a:extLst>
          </p:cNvPr>
          <p:cNvSpPr txBox="1">
            <a:spLocks/>
          </p:cNvSpPr>
          <p:nvPr/>
        </p:nvSpPr>
        <p:spPr>
          <a:xfrm>
            <a:off x="387554" y="6309448"/>
            <a:ext cx="5420753" cy="3011502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1100" i="1" dirty="0"/>
          </a:p>
          <a:p>
            <a:pPr marL="0" indent="0">
              <a:buNone/>
            </a:pPr>
            <a:r>
              <a:rPr lang="de-DE" sz="2000" i="1" dirty="0"/>
              <a:t>Schreibe: die Überweisung - die Überweisung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r>
              <a:rPr lang="de-DE" sz="2000" i="1" dirty="0"/>
              <a:t>, ...</a:t>
            </a:r>
          </a:p>
          <a:p>
            <a:pPr marL="0" indent="0">
              <a:buNone/>
            </a:pPr>
            <a:endParaRPr lang="de-DE" sz="1100" b="1" dirty="0"/>
          </a:p>
          <a:p>
            <a:pPr marL="685800" lvl="2" indent="0">
              <a:buNone/>
            </a:pPr>
            <a:br>
              <a:rPr lang="de-DE" sz="1400" dirty="0"/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683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26887" y="321336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3279912" y="2040321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Dreieck 44"/>
          <p:cNvSpPr/>
          <p:nvPr/>
        </p:nvSpPr>
        <p:spPr>
          <a:xfrm>
            <a:off x="1285304" y="2040321"/>
            <a:ext cx="316482" cy="165071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/>
          <p:cNvSpPr/>
          <p:nvPr/>
        </p:nvSpPr>
        <p:spPr>
          <a:xfrm>
            <a:off x="1285304" y="2613667"/>
            <a:ext cx="236482" cy="22277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36141" y="3406237"/>
            <a:ext cx="5775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reduziert – 	</a:t>
            </a:r>
            <a:r>
              <a:rPr lang="de-DE" sz="2000" i="1" dirty="0" err="1"/>
              <a:t>re</a:t>
            </a:r>
            <a:r>
              <a:rPr lang="de-DE" sz="2000" i="1" dirty="0"/>
              <a:t> – </a:t>
            </a:r>
            <a:r>
              <a:rPr lang="de-DE" sz="2000" i="1" u="sng" dirty="0">
                <a:solidFill>
                  <a:schemeClr val="bg1">
                    <a:lumMod val="65000"/>
                  </a:schemeClr>
                </a:solidFill>
              </a:rPr>
              <a:t>du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i="1" dirty="0"/>
              <a:t>– ziert</a:t>
            </a:r>
          </a:p>
          <a:p>
            <a:r>
              <a:rPr lang="de-DE" sz="2000" i="1" dirty="0"/>
              <a:t> 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817561" y="6500051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05293" y="6143239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313722" y="6346512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817561" y="3436496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8686BB1A-3F88-1545-A4ED-E9C3F1E6EFCC}"/>
              </a:ext>
            </a:extLst>
          </p:cNvPr>
          <p:cNvSpPr/>
          <p:nvPr/>
        </p:nvSpPr>
        <p:spPr>
          <a:xfrm>
            <a:off x="405293" y="166372"/>
            <a:ext cx="54030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/>
              <a:t>:</a:t>
            </a:r>
            <a:br>
              <a:rPr lang="de-DE" sz="2000" dirty="0"/>
            </a:br>
            <a:endParaRPr lang="de-DE" sz="2000" i="1" dirty="0"/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ü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b="1" dirty="0"/>
              <a:t>wei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sen</a:t>
            </a:r>
            <a:endParaRPr lang="de-DE" b="1" dirty="0"/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fi</a:t>
            </a: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nan</a:t>
            </a:r>
            <a:r>
              <a:rPr lang="de-DE" b="1" dirty="0"/>
              <a:t>zier</a:t>
            </a: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en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mit Geld aus</a:t>
            </a: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kom</a:t>
            </a:r>
            <a:r>
              <a:rPr lang="de-DE" b="1" dirty="0"/>
              <a:t>men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durch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schnitt</a:t>
            </a:r>
            <a:r>
              <a:rPr lang="de-DE" b="1" dirty="0"/>
              <a:t>lich</a:t>
            </a:r>
            <a:endParaRPr lang="de-DE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sz="2000" i="1" dirty="0"/>
          </a:p>
          <a:p>
            <a:r>
              <a:rPr lang="de-DE" sz="2000" i="1" dirty="0"/>
              <a:t>z.B. re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du</a:t>
            </a:r>
            <a:r>
              <a:rPr lang="de-DE" sz="2000" i="1" dirty="0"/>
              <a:t>zier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i="1" dirty="0"/>
              <a:t>        - das Re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du</a:t>
            </a:r>
            <a:r>
              <a:rPr lang="de-DE" sz="2000" i="1" dirty="0"/>
              <a:t>zier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te</a:t>
            </a:r>
          </a:p>
          <a:p>
            <a:endParaRPr lang="de-DE" sz="2000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sz="2000" i="1" dirty="0"/>
              <a:t>       be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nö</a:t>
            </a:r>
            <a:r>
              <a:rPr lang="de-DE" sz="2000" i="1" dirty="0"/>
              <a:t>ti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gen</a:t>
            </a:r>
            <a:r>
              <a:rPr lang="de-DE" sz="2000" i="1" dirty="0"/>
              <a:t>         - die Not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wen</a:t>
            </a:r>
            <a:r>
              <a:rPr lang="de-DE" sz="2000" i="1" dirty="0"/>
              <a:t>dig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keit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3DE10CA-72C9-124E-A75C-3F26887E2F5D}"/>
              </a:ext>
            </a:extLst>
          </p:cNvPr>
          <p:cNvSpPr/>
          <p:nvPr/>
        </p:nvSpPr>
        <p:spPr>
          <a:xfrm>
            <a:off x="3279912" y="2595796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id="{12A7B58D-4FCF-F746-B187-4D95E9396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94779"/>
              </p:ext>
            </p:extLst>
          </p:nvPr>
        </p:nvGraphicFramePr>
        <p:xfrm>
          <a:off x="978518" y="4418379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Verbraucher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Bruttogehalt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Einkommen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Nebenkosten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durchschnittlich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benötigen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finanzieren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überweisen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6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33748" y="331772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351845" y="667789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383516" y="3522418"/>
            <a:ext cx="57754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r>
              <a:rPr lang="de-DE" sz="2000" i="1" dirty="0"/>
              <a:t>z.B.: Es gibt verschiedene Zahlungsarten.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351845" y="6879022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21058"/>
              </p:ext>
            </p:extLst>
          </p:nvPr>
        </p:nvGraphicFramePr>
        <p:xfrm>
          <a:off x="351845" y="7459320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reduzieren 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finanzieren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der Ratenkauf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überweisen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Bruttogehalt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die Gebühr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14136" y="7079077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7FC3FC-E1A9-0E4E-8184-1C6C4C40793E}"/>
              </a:ext>
            </a:extLst>
          </p:cNvPr>
          <p:cNvGrpSpPr/>
          <p:nvPr/>
        </p:nvGrpSpPr>
        <p:grpSpPr>
          <a:xfrm>
            <a:off x="5808309" y="3704290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C9222AD5-1E62-4B4F-864F-E6FB18ED8379}"/>
              </a:ext>
            </a:extLst>
          </p:cNvPr>
          <p:cNvSpPr/>
          <p:nvPr/>
        </p:nvSpPr>
        <p:spPr>
          <a:xfrm>
            <a:off x="487830" y="371952"/>
            <a:ext cx="57754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die Gebühr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das Bruttogehalt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b="1" dirty="0"/>
              <a:t>die Ausgabe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</a:t>
            </a:r>
            <a:r>
              <a:rPr lang="de-DE" sz="2000" i="1" u="sng" dirty="0"/>
              <a:t>Singular</a:t>
            </a:r>
            <a:r>
              <a:rPr lang="de-DE" sz="2000" i="1" dirty="0"/>
              <a:t>: Er muss </a:t>
            </a:r>
            <a:r>
              <a:rPr lang="de-DE" sz="2000" i="1" u="sng" dirty="0"/>
              <a:t>eine</a:t>
            </a:r>
            <a:r>
              <a:rPr lang="de-DE" sz="2000" i="1" dirty="0"/>
              <a:t> kleine Gebühr bezahlen.</a:t>
            </a:r>
            <a:br>
              <a:rPr lang="de-DE" sz="2000" i="1" dirty="0"/>
            </a:br>
            <a:r>
              <a:rPr lang="de-DE" sz="2000" i="1" dirty="0"/>
              <a:t>         </a:t>
            </a:r>
            <a:r>
              <a:rPr lang="de-DE" sz="2000" i="1" u="sng" dirty="0"/>
              <a:t>Plural:</a:t>
            </a:r>
            <a:r>
              <a:rPr lang="de-DE" sz="2000" i="1" dirty="0"/>
              <a:t> Er muss </a:t>
            </a:r>
            <a:r>
              <a:rPr lang="de-DE" sz="2000" i="1" u="sng" dirty="0"/>
              <a:t>einige</a:t>
            </a:r>
            <a:r>
              <a:rPr lang="de-DE" sz="2000" i="1" dirty="0"/>
              <a:t> Gebühr</a:t>
            </a:r>
            <a:r>
              <a:rPr lang="de-DE" sz="2000" i="1" u="sng" dirty="0"/>
              <a:t>en</a:t>
            </a:r>
            <a:r>
              <a:rPr lang="de-DE" sz="2000" i="1" dirty="0"/>
              <a:t> bezahlen.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3D3A55E6-66D8-AA46-B9B7-15990493E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09657"/>
              </p:ext>
            </p:extLst>
          </p:nvPr>
        </p:nvGraphicFramePr>
        <p:xfrm>
          <a:off x="487830" y="4044388"/>
          <a:ext cx="518178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das Einkommen 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finanzieren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der Ratenkauf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überweisen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mit Geld auskommen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die Zahlungsart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44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3" name="Rechteck 2"/>
          <p:cNvSpPr/>
          <p:nvPr/>
        </p:nvSpPr>
        <p:spPr>
          <a:xfrm>
            <a:off x="1954798" y="4342665"/>
            <a:ext cx="3406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>
                <a:solidFill>
                  <a:srgbClr val="FF0000"/>
                </a:solidFill>
              </a:rPr>
              <a:t>LÖSUNGEN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68369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4464" y="3500335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r>
              <a:rPr lang="de-DE" sz="2000" dirty="0"/>
              <a:t>Ordne jeweils ein Wort in der Spalte ein Synonym in der anderen Spalte zu! Schreibe auf!</a:t>
            </a:r>
          </a:p>
          <a:p>
            <a:r>
              <a:rPr lang="de-DE" sz="2000" dirty="0">
                <a:solidFill>
                  <a:srgbClr val="FF0000"/>
                </a:solidFill>
              </a:rPr>
              <a:t>Lösung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Lösung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i="1" dirty="0"/>
              <a:t> das Einkommen		 Seite _____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</a:t>
            </a:r>
            <a:r>
              <a:rPr lang="de-DE" sz="2000" i="1" dirty="0"/>
              <a:t>die Ausgaben</a:t>
            </a:r>
            <a:r>
              <a:rPr lang="de-DE" sz="2000" dirty="0"/>
              <a:t>		</a:t>
            </a:r>
            <a:r>
              <a:rPr lang="de-DE" sz="2000" i="1" dirty="0"/>
              <a:t> Seite _____</a:t>
            </a:r>
            <a:endParaRPr lang="de-D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</a:t>
            </a:r>
            <a:r>
              <a:rPr lang="de-DE" sz="2000" i="1" dirty="0"/>
              <a:t>reduzieren	</a:t>
            </a:r>
            <a:r>
              <a:rPr lang="de-DE" sz="2000" dirty="0"/>
              <a:t>		</a:t>
            </a:r>
            <a:r>
              <a:rPr lang="de-DE" sz="2000" i="1" dirty="0"/>
              <a:t> Seite _____ </a:t>
            </a:r>
            <a:r>
              <a:rPr lang="de-DE" sz="2000" dirty="0"/>
              <a:t>	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312582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903577" y="3349698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2FB7947E-829C-B14E-A302-341EC739B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03391"/>
              </p:ext>
            </p:extLst>
          </p:nvPr>
        </p:nvGraphicFramePr>
        <p:xfrm>
          <a:off x="536820" y="4941428"/>
          <a:ext cx="561713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finanzieren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bezahlen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das Einkommen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Geld, das eine Familie zur Verfügung hat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günstig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billig, preiswert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Ausgaben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Kosten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Gebühr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 zu bezahlender Geldbetrag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reduziert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(Preis um einige Prozent) verringern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Ratenkauf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Bezahlung über einen längeren Zeitraum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Verbraucher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Nutzer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benötigen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brauchen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Finanzen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das Geld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mit Geld auskommen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haushalten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das Gehalt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Verdienst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8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6" y="308074"/>
            <a:ext cx="6064167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 dirty="0"/>
              <a:t>Ord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1800" dirty="0"/>
              <a:t> fol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1800" dirty="0"/>
              <a:t>de Be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1800" dirty="0"/>
              <a:t>fe rich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1800" dirty="0"/>
              <a:t> zu und schrei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1800" dirty="0"/>
              <a:t> sie auf!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>
                <a:solidFill>
                  <a:srgbClr val="FF0000"/>
                </a:solidFill>
              </a:rPr>
              <a:t>Lösung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000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78380" y="534580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31754" y="5739399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7C0F15C2-8E2B-E04D-8731-EEB774140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53599"/>
              </p:ext>
            </p:extLst>
          </p:nvPr>
        </p:nvGraphicFramePr>
        <p:xfrm>
          <a:off x="478380" y="3113428"/>
          <a:ext cx="59481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Zahlungsarten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Einkommen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Ausgaben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Barzahlung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Nettogehalt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Gebühr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Überweisung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Bruttogehalt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Nebenkosten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(Raten)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Raten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Miete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22573"/>
                  </a:ext>
                </a:extLst>
              </a:tr>
            </a:tbl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406498" y="5739399"/>
            <a:ext cx="5269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dirty="0">
                <a:solidFill>
                  <a:srgbClr val="FF0000"/>
                </a:solidFill>
              </a:rPr>
              <a:t>Lösung</a:t>
            </a: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D87D1545-EE6B-5949-8E99-00AC80909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40515"/>
              </p:ext>
            </p:extLst>
          </p:nvPr>
        </p:nvGraphicFramePr>
        <p:xfrm>
          <a:off x="626420" y="1460283"/>
          <a:ext cx="4829790" cy="156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842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Bar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zahlung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bühr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42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Net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halt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Brut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halt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42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Ne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ben</a:t>
                      </a:r>
                      <a:r>
                        <a:rPr lang="de-DE" sz="1800" b="1" dirty="0"/>
                        <a:t>kos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Über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wei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sung</a:t>
                      </a:r>
                      <a:r>
                        <a:rPr lang="de-DE" sz="1800" b="1" dirty="0"/>
                        <a:t> 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45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/>
                        <a:t>Ra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Mie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9485B113-F9F9-D74D-A0A6-689B06D95DCF}"/>
              </a:ext>
            </a:extLst>
          </p:cNvPr>
          <p:cNvSpPr/>
          <p:nvPr/>
        </p:nvSpPr>
        <p:spPr>
          <a:xfrm>
            <a:off x="478319" y="6784564"/>
            <a:ext cx="57754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600" dirty="0"/>
              <a:t>die Gebühr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reduzieren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das Nettogehalt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die Nebenkosten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der Verbraucher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die Barzahlung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das Einkommen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mit Geld auskommen</a:t>
            </a:r>
          </a:p>
        </p:txBody>
      </p:sp>
    </p:spTree>
    <p:extLst>
      <p:ext uri="{BB962C8B-B14F-4D97-AF65-F5344CB8AC3E}">
        <p14:creationId xmlns:p14="http://schemas.microsoft.com/office/powerpoint/2010/main" val="205036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716</Words>
  <Application>Microsoft Macintosh PowerPoint</Application>
  <PresentationFormat>A4-Papier (210 x 297 mm)</PresentationFormat>
  <Paragraphs>320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Wortschatzspeicher  Mit dem Wortschatzspeicher kann ich mir Wörter besser merken! </dc:title>
  <dc:creator>Ursula Datzmann</dc:creator>
  <cp:lastModifiedBy>Julia Zollner</cp:lastModifiedBy>
  <cp:revision>139</cp:revision>
  <cp:lastPrinted>2018-01-06T18:18:55Z</cp:lastPrinted>
  <dcterms:created xsi:type="dcterms:W3CDTF">2017-12-11T15:33:45Z</dcterms:created>
  <dcterms:modified xsi:type="dcterms:W3CDTF">2018-02-02T23:42:53Z</dcterms:modified>
</cp:coreProperties>
</file>