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67" r:id="rId6"/>
    <p:sldId id="271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4"/>
    <p:restoredTop sz="94130"/>
  </p:normalViewPr>
  <p:slideViewPr>
    <p:cSldViewPr snapToGrid="0" snapToObjects="1" showGuides="1">
      <p:cViewPr varScale="1">
        <p:scale>
          <a:sx n="47" d="100"/>
          <a:sy n="47" d="100"/>
        </p:scale>
        <p:origin x="920" y="200"/>
      </p:cViewPr>
      <p:guideLst>
        <p:guide orient="horz" pos="341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44D5-F601-0142-8B2D-CC9AFAB2B01F}" type="datetimeFigureOut">
              <a:rPr lang="de-DE" smtClean="0"/>
              <a:t>08.03.19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0DE20-C858-5844-91E2-04A447D122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1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7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42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23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439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6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9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88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8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00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38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60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8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0DE20-C858-5844-91E2-04A447D122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71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CF06-9659-674C-BAB7-CCFB8B5A8F44}" type="datetime1">
              <a:rPr lang="de-DE" smtClean="0"/>
              <a:t>08.03.19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5A22-23FE-6A43-9D72-EFFDC4CB61C0}" type="datetime1">
              <a:rPr lang="de-DE" smtClean="0"/>
              <a:t>08.03.19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783C-3D18-A44F-8E7F-7DD03CE5600F}" type="datetime1">
              <a:rPr lang="de-DE" smtClean="0"/>
              <a:t>08.03.19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86B3-B9E2-6F40-9B0D-29EA2B5C85F8}" type="datetime1">
              <a:rPr lang="de-DE" smtClean="0"/>
              <a:t>08.03.19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A309-3A07-A040-B602-5AF0C48DBC2D}" type="datetime1">
              <a:rPr lang="de-DE" smtClean="0"/>
              <a:t>08.03.19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127-A028-D84D-B521-7289AA0E05B6}" type="datetime1">
              <a:rPr lang="de-DE" smtClean="0"/>
              <a:t>08.03.19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0C34-DF3A-6040-B294-54FEE749959B}" type="datetime1">
              <a:rPr lang="de-DE" smtClean="0"/>
              <a:t>08.03.19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8619-7283-D040-BD3F-532563CF1241}" type="datetime1">
              <a:rPr lang="de-DE" smtClean="0"/>
              <a:t>08.03.19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79F-A5A6-304E-84AC-5596C5ABF2B5}" type="datetime1">
              <a:rPr lang="de-DE" smtClean="0"/>
              <a:t>08.03.19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ABA4-D735-7148-9ABA-19B7C69A4907}" type="datetime1">
              <a:rPr lang="de-DE" smtClean="0"/>
              <a:t>08.03.19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A96B-2EFE-E84A-B024-5C325E2170FE}" type="datetime1">
              <a:rPr lang="de-DE" smtClean="0"/>
              <a:t>08.03.19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1B25C-746C-514F-B69C-C35E75A7EDF3}" type="datetime1">
              <a:rPr lang="de-DE" smtClean="0"/>
              <a:t>08.03.19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SFZ München Mitte     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70EB-99BB-0C47-93B8-35F20AFAC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434464" y="3500335"/>
            <a:ext cx="5403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i="1" dirty="0"/>
          </a:p>
          <a:p>
            <a:r>
              <a:rPr lang="de-DE" sz="2000" i="1" dirty="0"/>
              <a:t>Schreibe mit Artikel: das </a:t>
            </a:r>
            <a:r>
              <a:rPr lang="de-DE" sz="2000" i="1" dirty="0" err="1"/>
              <a:t>Erd</a:t>
            </a:r>
            <a:r>
              <a:rPr lang="de-DE" sz="2000" i="1" dirty="0"/>
              <a:t> -</a:t>
            </a:r>
            <a:r>
              <a:rPr lang="de-DE" sz="2000" i="1" dirty="0">
                <a:solidFill>
                  <a:schemeClr val="bg1">
                    <a:lumMod val="65000"/>
                  </a:schemeClr>
                </a:solidFill>
              </a:rPr>
              <a:t>öl</a:t>
            </a:r>
            <a:endParaRPr lang="de-DE" sz="2000" i="1" dirty="0"/>
          </a:p>
        </p:txBody>
      </p:sp>
      <p:grpSp>
        <p:nvGrpSpPr>
          <p:cNvPr id="35" name="Gruppierung 34"/>
          <p:cNvGrpSpPr/>
          <p:nvPr/>
        </p:nvGrpSpPr>
        <p:grpSpPr>
          <a:xfrm>
            <a:off x="5859739" y="3533907"/>
            <a:ext cx="644397" cy="930165"/>
            <a:chOff x="5788402" y="268016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Inhaltsplatzhalter 2"/>
          <p:cNvSpPr txBox="1">
            <a:spLocks/>
          </p:cNvSpPr>
          <p:nvPr/>
        </p:nvSpPr>
        <p:spPr>
          <a:xfrm>
            <a:off x="541914" y="250562"/>
            <a:ext cx="5833162" cy="2727581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	</a:t>
            </a:r>
            <a:br>
              <a:rPr lang="de-DE" sz="2000" dirty="0"/>
            </a:br>
            <a:br>
              <a:rPr lang="de-DE" sz="2000" dirty="0"/>
            </a:br>
            <a:r>
              <a:rPr lang="de-DE" sz="2000" i="1" dirty="0"/>
              <a:t>z.B.: natürlich - die </a:t>
            </a:r>
            <a:r>
              <a:rPr lang="de-DE" sz="2000" i="1" dirty="0">
                <a:solidFill>
                  <a:srgbClr val="00B050"/>
                </a:solidFill>
              </a:rPr>
              <a:t>natürlich</a:t>
            </a:r>
            <a:r>
              <a:rPr lang="de-DE" sz="2000" i="1" u="sng" dirty="0">
                <a:solidFill>
                  <a:srgbClr val="00B050"/>
                </a:solidFill>
              </a:rPr>
              <a:t>e</a:t>
            </a:r>
            <a:r>
              <a:rPr lang="de-DE" sz="2000" i="1" dirty="0"/>
              <a:t> </a:t>
            </a:r>
            <a:r>
              <a:rPr lang="de-DE" sz="2000" i="1" dirty="0">
                <a:solidFill>
                  <a:srgbClr val="0070C0"/>
                </a:solidFill>
              </a:rPr>
              <a:t>Stromerzeugung</a:t>
            </a:r>
            <a:br>
              <a:rPr lang="de-DE" sz="2000" dirty="0">
                <a:solidFill>
                  <a:srgbClr val="0070C0"/>
                </a:solidFill>
              </a:rPr>
            </a:br>
            <a:endParaRPr lang="de-DE" sz="2000" dirty="0">
              <a:solidFill>
                <a:srgbClr val="0070C0"/>
              </a:solidFill>
            </a:endParaRPr>
          </a:p>
          <a:p>
            <a:pPr lvl="1">
              <a:buFont typeface="Courier New" charset="0"/>
              <a:buChar char="o"/>
            </a:pPr>
            <a:r>
              <a:rPr lang="de-DE" b="1" dirty="0"/>
              <a:t>fossil</a:t>
            </a:r>
          </a:p>
          <a:p>
            <a:pPr lvl="1">
              <a:buFont typeface="Courier New" charset="0"/>
              <a:buChar char="o"/>
            </a:pPr>
            <a:r>
              <a:rPr lang="de-DE" b="1" dirty="0"/>
              <a:t>erneuerbar</a:t>
            </a:r>
          </a:p>
          <a:p>
            <a:pPr lvl="1">
              <a:buFont typeface="Courier New" charset="0"/>
              <a:buChar char="o"/>
            </a:pPr>
            <a:r>
              <a:rPr lang="de-DE" b="1" dirty="0"/>
              <a:t>ökologische</a:t>
            </a:r>
          </a:p>
          <a:p>
            <a:pPr lvl="1">
              <a:buFont typeface="Courier New" charset="0"/>
              <a:buChar char="o"/>
            </a:pPr>
            <a:r>
              <a:rPr lang="de-DE" b="1" dirty="0"/>
              <a:t>umweltbewusst</a:t>
            </a:r>
          </a:p>
        </p:txBody>
      </p:sp>
      <p:grpSp>
        <p:nvGrpSpPr>
          <p:cNvPr id="22" name="Gruppierung 21"/>
          <p:cNvGrpSpPr/>
          <p:nvPr/>
        </p:nvGrpSpPr>
        <p:grpSpPr>
          <a:xfrm>
            <a:off x="5859739" y="222439"/>
            <a:ext cx="644397" cy="930165"/>
            <a:chOff x="5788402" y="268016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80" name="Gerade Verbindung 79"/>
          <p:cNvCxnSpPr/>
          <p:nvPr/>
        </p:nvCxnSpPr>
        <p:spPr>
          <a:xfrm>
            <a:off x="456725" y="3125828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reieck 2"/>
          <p:cNvSpPr/>
          <p:nvPr/>
        </p:nvSpPr>
        <p:spPr>
          <a:xfrm flipH="1">
            <a:off x="2936854" y="886263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214872" y="886263"/>
            <a:ext cx="341362" cy="187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ung 7"/>
          <p:cNvGrpSpPr/>
          <p:nvPr/>
        </p:nvGrpSpPr>
        <p:grpSpPr>
          <a:xfrm>
            <a:off x="3591493" y="6282975"/>
            <a:ext cx="2664343" cy="1536892"/>
            <a:chOff x="-2460768" y="4340789"/>
            <a:chExt cx="2664343" cy="1536892"/>
          </a:xfrm>
        </p:grpSpPr>
        <p:grpSp>
          <p:nvGrpSpPr>
            <p:cNvPr id="79" name="Gruppierung 78"/>
            <p:cNvGrpSpPr/>
            <p:nvPr/>
          </p:nvGrpSpPr>
          <p:grpSpPr>
            <a:xfrm>
              <a:off x="-2460768" y="4340789"/>
              <a:ext cx="2664343" cy="1536892"/>
              <a:chOff x="541914" y="7079647"/>
              <a:chExt cx="3162069" cy="1823999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83" name="Textfeld 82"/>
              <p:cNvSpPr txBox="1"/>
              <p:nvPr/>
            </p:nvSpPr>
            <p:spPr>
              <a:xfrm>
                <a:off x="1721138" y="7739894"/>
                <a:ext cx="787740" cy="43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u="sng" dirty="0"/>
                  <a:t>Kraft</a:t>
                </a:r>
              </a:p>
            </p:txBody>
          </p:sp>
          <p:sp>
            <p:nvSpPr>
              <p:cNvPr id="84" name="Textfeld 83"/>
              <p:cNvSpPr txBox="1"/>
              <p:nvPr/>
            </p:nvSpPr>
            <p:spPr>
              <a:xfrm>
                <a:off x="541914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Atom</a:t>
                </a:r>
              </a:p>
            </p:txBody>
          </p:sp>
          <p:sp>
            <p:nvSpPr>
              <p:cNvPr id="85" name="Textfeld 84"/>
              <p:cNvSpPr txBox="1"/>
              <p:nvPr/>
            </p:nvSpPr>
            <p:spPr>
              <a:xfrm>
                <a:off x="541914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Werk</a:t>
                </a:r>
              </a:p>
            </p:txBody>
          </p:sp>
          <p:sp>
            <p:nvSpPr>
              <p:cNvPr id="86" name="Textfeld 85"/>
              <p:cNvSpPr txBox="1"/>
              <p:nvPr/>
            </p:nvSpPr>
            <p:spPr>
              <a:xfrm>
                <a:off x="2208272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Wasser</a:t>
                </a:r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>
                <a:off x="2222025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Wind</a:t>
                </a:r>
              </a:p>
            </p:txBody>
          </p:sp>
        </p:grpSp>
        <p:pic>
          <p:nvPicPr>
            <p:cNvPr id="103" name="Bild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27404" y="4709427"/>
              <a:ext cx="622300" cy="406400"/>
            </a:xfrm>
            <a:prstGeom prst="rect">
              <a:avLst/>
            </a:prstGeom>
          </p:spPr>
        </p:pic>
        <p:sp>
          <p:nvSpPr>
            <p:cNvPr id="106" name="Pfeil nach links und oben 105"/>
            <p:cNvSpPr/>
            <p:nvPr/>
          </p:nvSpPr>
          <p:spPr>
            <a:xfrm flipV="1">
              <a:off x="-732222" y="512782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9" name="Pfeil nach links und oben 108"/>
            <p:cNvSpPr/>
            <p:nvPr/>
          </p:nvSpPr>
          <p:spPr>
            <a:xfrm flipH="1" flipV="1">
              <a:off x="-2157246" y="5093465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1" name="Pfeil nach links und oben 110"/>
            <p:cNvSpPr/>
            <p:nvPr/>
          </p:nvSpPr>
          <p:spPr>
            <a:xfrm flipH="1">
              <a:off x="-2164301" y="4718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732489" y="4747986"/>
            <a:ext cx="2627452" cy="1520725"/>
            <a:chOff x="-2457646" y="1662585"/>
            <a:chExt cx="2627452" cy="1520725"/>
          </a:xfrm>
        </p:grpSpPr>
        <p:grpSp>
          <p:nvGrpSpPr>
            <p:cNvPr id="88" name="Gruppierung 87"/>
            <p:cNvGrpSpPr/>
            <p:nvPr/>
          </p:nvGrpSpPr>
          <p:grpSpPr>
            <a:xfrm>
              <a:off x="-2457646" y="1662585"/>
              <a:ext cx="2627452" cy="1520725"/>
              <a:chOff x="541914" y="7079647"/>
              <a:chExt cx="3162069" cy="1830153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90" name="Textfeld 89"/>
              <p:cNvSpPr txBox="1"/>
              <p:nvPr/>
            </p:nvSpPr>
            <p:spPr>
              <a:xfrm>
                <a:off x="1723681" y="7719669"/>
                <a:ext cx="787740" cy="444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u="sng" dirty="0"/>
                  <a:t>Erde</a:t>
                </a: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54191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/>
                  <a:t>Öl</a:t>
                </a:r>
              </a:p>
            </p:txBody>
          </p:sp>
          <p:sp>
            <p:nvSpPr>
              <p:cNvPr id="92" name="Textfeld 91"/>
              <p:cNvSpPr txBox="1"/>
              <p:nvPr/>
            </p:nvSpPr>
            <p:spPr>
              <a:xfrm>
                <a:off x="54191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Gas</a:t>
                </a:r>
              </a:p>
            </p:txBody>
          </p:sp>
          <p:sp>
            <p:nvSpPr>
              <p:cNvPr id="93" name="Textfeld 92"/>
              <p:cNvSpPr txBox="1"/>
              <p:nvPr/>
            </p:nvSpPr>
            <p:spPr>
              <a:xfrm>
                <a:off x="2208274" y="7079647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?</a:t>
                </a:r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2222024" y="8465319"/>
                <a:ext cx="1481959" cy="444481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Wärme</a:t>
                </a:r>
              </a:p>
            </p:txBody>
          </p:sp>
        </p:grpSp>
        <p:sp>
          <p:nvSpPr>
            <p:cNvPr id="102" name="Pfeil nach links und oben 101"/>
            <p:cNvSpPr/>
            <p:nvPr/>
          </p:nvSpPr>
          <p:spPr>
            <a:xfrm>
              <a:off x="-742031" y="2042978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5" name="Pfeil nach links und oben 104"/>
            <p:cNvSpPr/>
            <p:nvPr/>
          </p:nvSpPr>
          <p:spPr>
            <a:xfrm flipV="1">
              <a:off x="-732222" y="243066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8" name="Pfeil nach links und oben 107"/>
            <p:cNvSpPr/>
            <p:nvPr/>
          </p:nvSpPr>
          <p:spPr>
            <a:xfrm flipH="1" flipV="1">
              <a:off x="-2198841" y="2416253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2" name="Pfeil nach links und oben 111"/>
            <p:cNvSpPr/>
            <p:nvPr/>
          </p:nvSpPr>
          <p:spPr>
            <a:xfrm flipH="1">
              <a:off x="-2187218" y="203253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grpSp>
        <p:nvGrpSpPr>
          <p:cNvPr id="11" name="Gruppierung 10"/>
          <p:cNvGrpSpPr/>
          <p:nvPr/>
        </p:nvGrpSpPr>
        <p:grpSpPr>
          <a:xfrm>
            <a:off x="690012" y="7893131"/>
            <a:ext cx="2664343" cy="1536892"/>
            <a:chOff x="-2460768" y="7063361"/>
            <a:chExt cx="2664343" cy="1536892"/>
          </a:xfrm>
        </p:grpSpPr>
        <p:grpSp>
          <p:nvGrpSpPr>
            <p:cNvPr id="95" name="Gruppierung 94"/>
            <p:cNvGrpSpPr/>
            <p:nvPr/>
          </p:nvGrpSpPr>
          <p:grpSpPr>
            <a:xfrm>
              <a:off x="-2460768" y="7063361"/>
              <a:ext cx="2664343" cy="1536892"/>
              <a:chOff x="541914" y="7079647"/>
              <a:chExt cx="3162069" cy="182399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1623848" y="7556342"/>
                <a:ext cx="940360" cy="77251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1"/>
              </a:p>
            </p:txBody>
          </p:sp>
          <p:sp>
            <p:nvSpPr>
              <p:cNvPr id="97" name="Textfeld 96"/>
              <p:cNvSpPr txBox="1"/>
              <p:nvPr/>
            </p:nvSpPr>
            <p:spPr>
              <a:xfrm>
                <a:off x="1610310" y="7707696"/>
                <a:ext cx="1195925" cy="43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u="sng" dirty="0"/>
                  <a:t>Energie</a:t>
                </a:r>
              </a:p>
            </p:txBody>
          </p:sp>
          <p:sp>
            <p:nvSpPr>
              <p:cNvPr id="98" name="Textfeld 97"/>
              <p:cNvSpPr txBox="1"/>
              <p:nvPr/>
            </p:nvSpPr>
            <p:spPr>
              <a:xfrm>
                <a:off x="541914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Sonnen</a:t>
                </a:r>
              </a:p>
            </p:txBody>
          </p:sp>
          <p:sp>
            <p:nvSpPr>
              <p:cNvPr id="99" name="Textfeld 98"/>
              <p:cNvSpPr txBox="1"/>
              <p:nvPr/>
            </p:nvSpPr>
            <p:spPr>
              <a:xfrm>
                <a:off x="541914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Wende</a:t>
                </a:r>
              </a:p>
            </p:txBody>
          </p:sp>
          <p:sp>
            <p:nvSpPr>
              <p:cNvPr id="100" name="Textfeld 99"/>
              <p:cNvSpPr txBox="1"/>
              <p:nvPr/>
            </p:nvSpPr>
            <p:spPr>
              <a:xfrm>
                <a:off x="2208272" y="7079647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Quelle</a:t>
                </a:r>
              </a:p>
            </p:txBody>
          </p:sp>
          <p:sp>
            <p:nvSpPr>
              <p:cNvPr id="101" name="Textfeld 100"/>
              <p:cNvSpPr txBox="1"/>
              <p:nvPr/>
            </p:nvSpPr>
            <p:spPr>
              <a:xfrm>
                <a:off x="2222025" y="8465319"/>
                <a:ext cx="1481958" cy="438327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Wind</a:t>
                </a:r>
              </a:p>
            </p:txBody>
          </p:sp>
        </p:grpSp>
        <p:sp>
          <p:nvSpPr>
            <p:cNvPr id="104" name="Pfeil nach links und oben 103"/>
            <p:cNvSpPr/>
            <p:nvPr/>
          </p:nvSpPr>
          <p:spPr>
            <a:xfrm>
              <a:off x="-715012" y="743013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07" name="Pfeil nach links und oben 106"/>
            <p:cNvSpPr/>
            <p:nvPr/>
          </p:nvSpPr>
          <p:spPr>
            <a:xfrm flipV="1">
              <a:off x="-715815" y="7824150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0" name="Pfeil nach links und oben 109"/>
            <p:cNvSpPr/>
            <p:nvPr/>
          </p:nvSpPr>
          <p:spPr>
            <a:xfrm flipH="1" flipV="1">
              <a:off x="-2205988" y="7845367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sp>
          <p:nvSpPr>
            <p:cNvPr id="113" name="Pfeil nach links und oben 112"/>
            <p:cNvSpPr/>
            <p:nvPr/>
          </p:nvSpPr>
          <p:spPr>
            <a:xfrm flipH="1">
              <a:off x="-2198165" y="7458249"/>
              <a:ext cx="583538" cy="365901"/>
            </a:xfrm>
            <a:prstGeom prst="leftUpArrow">
              <a:avLst>
                <a:gd name="adj1" fmla="val 5000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</p:grpSp>
      <p:pic>
        <p:nvPicPr>
          <p:cNvPr id="59" name="Grafik 58">
            <a:extLst>
              <a:ext uri="{FF2B5EF4-FFF2-40B4-BE49-F238E27FC236}">
                <a16:creationId xmlns:a16="http://schemas.microsoft.com/office/drawing/2014/main" id="{2AC318AE-878E-E34E-A76B-6B664E380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434" y="830490"/>
            <a:ext cx="367003" cy="255373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01B98B79-0A9A-7D4E-A6CF-16A002E69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510" y="4147701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7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/>
        </p:nvGrpSpPr>
        <p:grpSpPr>
          <a:xfrm>
            <a:off x="429089" y="4767238"/>
            <a:ext cx="6057955" cy="4112778"/>
            <a:chOff x="405293" y="166372"/>
            <a:chExt cx="6057955" cy="4112778"/>
          </a:xfrm>
        </p:grpSpPr>
        <p:sp>
          <p:nvSpPr>
            <p:cNvPr id="38" name="Rechteck 37"/>
            <p:cNvSpPr/>
            <p:nvPr/>
          </p:nvSpPr>
          <p:spPr>
            <a:xfrm>
              <a:off x="574224" y="2647934"/>
              <a:ext cx="502931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b="1" dirty="0">
                  <a:solidFill>
                    <a:srgbClr val="FF0000"/>
                  </a:solidFill>
                </a:rPr>
                <a:t>LÖSUNG</a:t>
              </a:r>
              <a:endParaRPr lang="de-DE" sz="2000" i="1" dirty="0"/>
            </a:p>
            <a:p>
              <a:pPr marL="342900" indent="-342900">
                <a:buFont typeface="Courier New" charset="0"/>
                <a:buChar char="o"/>
              </a:pPr>
              <a:r>
                <a:rPr lang="de-DE" sz="2000" dirty="0"/>
                <a:t>ö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ko</a:t>
              </a:r>
              <a:r>
                <a:rPr lang="de-DE" sz="2000" dirty="0"/>
                <a:t>lo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gisch</a:t>
              </a:r>
              <a:r>
                <a:rPr lang="de-DE" sz="2000" b="1" dirty="0">
                  <a:solidFill>
                    <a:schemeClr val="bg1">
                      <a:lumMod val="65000"/>
                    </a:schemeClr>
                  </a:solidFill>
                </a:rPr>
                <a:t> - </a:t>
              </a:r>
              <a:r>
                <a:rPr lang="de-DE" sz="2000" i="1" dirty="0"/>
                <a:t>die  </a:t>
              </a:r>
              <a:r>
                <a:rPr lang="de-DE" sz="2000" i="1" dirty="0">
                  <a:solidFill>
                    <a:srgbClr val="0070C0"/>
                  </a:solidFill>
                </a:rPr>
                <a:t>Ökologie</a:t>
              </a:r>
            </a:p>
            <a:p>
              <a:pPr marL="342900" indent="-342900">
                <a:buFont typeface="Courier New" charset="0"/>
                <a:buChar char="o"/>
              </a:pPr>
              <a:r>
                <a:rPr lang="de-DE" sz="2000" dirty="0"/>
                <a:t>pro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du</a:t>
              </a:r>
              <a:r>
                <a:rPr lang="de-DE" sz="2000" dirty="0"/>
                <a:t>zie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ren</a:t>
              </a:r>
              <a:r>
                <a:rPr lang="de-DE" sz="2000" b="1" dirty="0"/>
                <a:t> - </a:t>
              </a:r>
              <a:r>
                <a:rPr lang="de-DE" sz="2000" i="1" dirty="0"/>
                <a:t>die </a:t>
              </a:r>
              <a:r>
                <a:rPr lang="de-DE" sz="2000" i="1" dirty="0">
                  <a:solidFill>
                    <a:srgbClr val="0070C0"/>
                  </a:solidFill>
                </a:rPr>
                <a:t>Produktion</a:t>
              </a:r>
              <a:r>
                <a:rPr lang="de-DE" sz="2000" i="1" dirty="0"/>
                <a:t>, der </a:t>
              </a:r>
              <a:r>
                <a:rPr lang="de-DE" sz="2000" i="1" dirty="0">
                  <a:solidFill>
                    <a:srgbClr val="0070C0"/>
                  </a:solidFill>
                </a:rPr>
                <a:t>Produzent</a:t>
              </a:r>
            </a:p>
            <a:p>
              <a:pPr marL="342900" indent="-342900">
                <a:buFont typeface="Courier New" charset="0"/>
                <a:buChar char="o"/>
              </a:pPr>
              <a:r>
                <a:rPr lang="de-DE" sz="2000" dirty="0"/>
                <a:t>er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zeu</a:t>
              </a:r>
              <a:r>
                <a:rPr lang="de-DE" sz="2000" dirty="0"/>
                <a:t>gen</a:t>
              </a:r>
              <a:r>
                <a:rPr lang="de-DE" sz="2000" b="1" dirty="0"/>
                <a:t> - </a:t>
              </a:r>
              <a:r>
                <a:rPr lang="de-DE" sz="2000" i="1" dirty="0"/>
                <a:t>der </a:t>
              </a:r>
              <a:r>
                <a:rPr lang="de-DE" sz="2000" i="1" dirty="0">
                  <a:solidFill>
                    <a:srgbClr val="0070C0"/>
                  </a:solidFill>
                </a:rPr>
                <a:t>Erzeuger</a:t>
              </a:r>
            </a:p>
            <a:p>
              <a:pPr marL="342900" indent="-342900">
                <a:buFont typeface="Courier New" charset="0"/>
                <a:buChar char="o"/>
              </a:pPr>
              <a:r>
                <a:rPr lang="de-DE" sz="2000" dirty="0"/>
                <a:t>E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ner</a:t>
              </a:r>
              <a:r>
                <a:rPr lang="de-DE" sz="2000" dirty="0"/>
                <a:t>gie spa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ren </a:t>
              </a:r>
              <a:r>
                <a:rPr lang="de-DE" sz="2000" b="1" dirty="0">
                  <a:solidFill>
                    <a:schemeClr val="bg1">
                      <a:lumMod val="65000"/>
                    </a:schemeClr>
                  </a:solidFill>
                </a:rPr>
                <a:t>- </a:t>
              </a:r>
              <a:r>
                <a:rPr lang="de-DE" sz="2000" i="1" dirty="0"/>
                <a:t>der </a:t>
              </a:r>
              <a:r>
                <a:rPr lang="de-DE" sz="2000" i="1" dirty="0">
                  <a:solidFill>
                    <a:srgbClr val="0070C0"/>
                  </a:solidFill>
                </a:rPr>
                <a:t>Energiesparer</a:t>
              </a:r>
            </a:p>
          </p:txBody>
        </p:sp>
        <p:grpSp>
          <p:nvGrpSpPr>
            <p:cNvPr id="45" name="Gruppierung 44"/>
            <p:cNvGrpSpPr/>
            <p:nvPr/>
          </p:nvGrpSpPr>
          <p:grpSpPr>
            <a:xfrm>
              <a:off x="5818851" y="166372"/>
              <a:ext cx="644397" cy="930165"/>
              <a:chOff x="5788402" y="268016"/>
              <a:chExt cx="644397" cy="930165"/>
            </a:xfrm>
          </p:grpSpPr>
          <p:sp>
            <p:nvSpPr>
              <p:cNvPr id="49" name="Eingebuchteter Pfeil nach rechts 48"/>
              <p:cNvSpPr/>
              <p:nvPr/>
            </p:nvSpPr>
            <p:spPr>
              <a:xfrm rot="5400000" flipV="1">
                <a:off x="5892942" y="528853"/>
                <a:ext cx="435315" cy="143642"/>
              </a:xfrm>
              <a:prstGeom prst="notchedRightArrow">
                <a:avLst/>
              </a:prstGeom>
              <a:solidFill>
                <a:srgbClr val="FF85FF"/>
              </a:solidFill>
              <a:ln w="28575">
                <a:solidFill>
                  <a:srgbClr val="FF8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5788402" y="268016"/>
                <a:ext cx="644397" cy="93016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3" name="Rechteck 52"/>
            <p:cNvSpPr/>
            <p:nvPr/>
          </p:nvSpPr>
          <p:spPr>
            <a:xfrm>
              <a:off x="405293" y="166372"/>
              <a:ext cx="5403015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dirty="0"/>
                <a:t>Bil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de</a:t>
              </a:r>
              <a:r>
                <a:rPr lang="de-DE" sz="2000" dirty="0"/>
                <a:t> No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men	</a:t>
              </a:r>
              <a:r>
                <a:rPr lang="de-DE" sz="2000" dirty="0"/>
                <a:t> mit fol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gen</a:t>
              </a:r>
              <a:r>
                <a:rPr lang="de-DE" sz="2000" dirty="0"/>
                <a:t>den Wör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tern</a:t>
              </a:r>
              <a:r>
                <a:rPr lang="de-DE" sz="2000" dirty="0"/>
                <a:t>:</a:t>
              </a:r>
              <a:br>
                <a:rPr lang="de-DE" sz="2000" dirty="0"/>
              </a:br>
              <a:endParaRPr lang="de-DE" sz="2000" i="1" dirty="0"/>
            </a:p>
            <a:p>
              <a:pPr marL="800100" lvl="1" indent="-342900">
                <a:buFont typeface="Courier New" charset="0"/>
                <a:buChar char="o"/>
              </a:pPr>
              <a:r>
                <a:rPr lang="de-DE" b="1" dirty="0"/>
                <a:t>ö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ko</a:t>
              </a:r>
              <a:r>
                <a:rPr lang="de-DE" b="1" dirty="0"/>
                <a:t>lo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gisch</a:t>
              </a:r>
              <a:endParaRPr lang="de-DE" b="1" dirty="0"/>
            </a:p>
            <a:p>
              <a:pPr marL="800100" lvl="1" indent="-342900">
                <a:buFont typeface="Courier New" charset="0"/>
                <a:buChar char="o"/>
              </a:pPr>
              <a:r>
                <a:rPr lang="de-DE" b="1" dirty="0"/>
                <a:t>pro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du</a:t>
              </a:r>
              <a:r>
                <a:rPr lang="de-DE" b="1" dirty="0"/>
                <a:t>zie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ren</a:t>
              </a:r>
              <a:endParaRPr lang="de-DE" b="1" dirty="0"/>
            </a:p>
            <a:p>
              <a:pPr marL="800100" lvl="1" indent="-342900">
                <a:buFont typeface="Courier New" charset="0"/>
                <a:buChar char="o"/>
              </a:pPr>
              <a:r>
                <a:rPr lang="de-DE" b="1" dirty="0"/>
                <a:t>er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zeu</a:t>
              </a:r>
              <a:r>
                <a:rPr lang="de-DE" b="1" dirty="0"/>
                <a:t>gen</a:t>
              </a:r>
            </a:p>
            <a:p>
              <a:pPr marL="800100" lvl="1" indent="-342900">
                <a:buFont typeface="Courier New" charset="0"/>
                <a:buChar char="o"/>
              </a:pPr>
              <a:r>
                <a:rPr lang="de-DE" b="1" dirty="0"/>
                <a:t>E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ner</a:t>
              </a:r>
              <a:r>
                <a:rPr lang="de-DE" b="1" dirty="0"/>
                <a:t>gie spa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ren</a:t>
              </a:r>
            </a:p>
            <a:p>
              <a:endParaRPr lang="de-DE" sz="2000" i="1" dirty="0"/>
            </a:p>
            <a:p>
              <a:r>
                <a:rPr lang="de-DE" sz="2000" i="1" dirty="0"/>
                <a:t>z.B. um</a:t>
              </a:r>
              <a:r>
                <a:rPr lang="de-DE" sz="2000" i="1" dirty="0">
                  <a:solidFill>
                    <a:schemeClr val="bg1">
                      <a:lumMod val="65000"/>
                    </a:schemeClr>
                  </a:solidFill>
                </a:rPr>
                <a:t>welt</a:t>
              </a:r>
              <a:r>
                <a:rPr lang="de-DE" sz="2000" i="1" dirty="0"/>
                <a:t>be</a:t>
              </a:r>
              <a:r>
                <a:rPr lang="de-DE" sz="2000" i="1" dirty="0">
                  <a:solidFill>
                    <a:schemeClr val="bg1">
                      <a:lumMod val="65000"/>
                    </a:schemeClr>
                  </a:solidFill>
                </a:rPr>
                <a:t>wusst</a:t>
              </a:r>
              <a:r>
                <a:rPr lang="de-DE" sz="2000" i="1" dirty="0"/>
                <a:t> - das Um</a:t>
              </a:r>
              <a:r>
                <a:rPr lang="de-DE" sz="2000" i="1" dirty="0">
                  <a:solidFill>
                    <a:schemeClr val="bg1">
                      <a:lumMod val="65000"/>
                    </a:schemeClr>
                  </a:solidFill>
                </a:rPr>
                <a:t>welt</a:t>
              </a:r>
              <a:r>
                <a:rPr lang="de-DE" sz="2000" i="1" dirty="0"/>
                <a:t>be</a:t>
              </a:r>
              <a:r>
                <a:rPr lang="de-DE" sz="2000" i="1" dirty="0">
                  <a:solidFill>
                    <a:schemeClr val="bg1">
                      <a:lumMod val="65000"/>
                    </a:schemeClr>
                  </a:solidFill>
                </a:rPr>
                <a:t>wusst</a:t>
              </a:r>
              <a:r>
                <a:rPr lang="de-DE" sz="2000" i="1" dirty="0"/>
                <a:t>sein</a:t>
              </a:r>
            </a:p>
          </p:txBody>
        </p:sp>
        <p:sp>
          <p:nvSpPr>
            <p:cNvPr id="55" name="Rechteck 54"/>
            <p:cNvSpPr/>
            <p:nvPr/>
          </p:nvSpPr>
          <p:spPr>
            <a:xfrm>
              <a:off x="3914144" y="2002058"/>
              <a:ext cx="341362" cy="18751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58" name="Tabel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81550"/>
              </p:ext>
            </p:extLst>
          </p:nvPr>
        </p:nvGraphicFramePr>
        <p:xfrm>
          <a:off x="768059" y="2080511"/>
          <a:ext cx="5369470" cy="195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19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0000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57">
                <a:tc>
                  <a:txBody>
                    <a:bodyPr/>
                    <a:lstStyle/>
                    <a:p>
                      <a:r>
                        <a:rPr lang="de-DE" sz="1400" b="1" dirty="0"/>
                        <a:t>die Ressource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dirty="0"/>
                        <a:t>die Ressource</a:t>
                      </a:r>
                      <a:r>
                        <a:rPr lang="de-DE" sz="1400" b="0" i="1" u="sng" dirty="0"/>
                        <a:t>n</a:t>
                      </a:r>
                      <a:endParaRPr lang="de-DE" sz="1400" b="0" i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57">
                <a:tc>
                  <a:txBody>
                    <a:bodyPr/>
                    <a:lstStyle/>
                    <a:p>
                      <a:r>
                        <a:rPr lang="de-DE" sz="1400" b="1" dirty="0"/>
                        <a:t>der Verbraucher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u="sng" dirty="0"/>
                        <a:t>die</a:t>
                      </a:r>
                      <a:r>
                        <a:rPr lang="de-DE" sz="1400" b="0" i="1" dirty="0"/>
                        <a:t> Verbraucher</a:t>
                      </a:r>
                      <a:endParaRPr lang="de-DE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57">
                <a:tc>
                  <a:txBody>
                    <a:bodyPr/>
                    <a:lstStyle/>
                    <a:p>
                      <a:r>
                        <a:rPr lang="de-DE" sz="1400" b="1" dirty="0"/>
                        <a:t>die Energie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dirty="0"/>
                        <a:t>die Energie</a:t>
                      </a:r>
                      <a:r>
                        <a:rPr lang="de-DE" sz="1400" b="0" i="1" u="sng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6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die Energiequelle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1" dirty="0"/>
                        <a:t>die Energiequelle</a:t>
                      </a:r>
                      <a:r>
                        <a:rPr lang="de-DE" sz="1400" b="0" i="1" u="sng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" name="Inhaltsplatzhalter 2"/>
          <p:cNvSpPr txBox="1">
            <a:spLocks/>
          </p:cNvSpPr>
          <p:nvPr/>
        </p:nvSpPr>
        <p:spPr>
          <a:xfrm>
            <a:off x="566574" y="331114"/>
            <a:ext cx="5420753" cy="1142278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/>
              <a:t>Bil</a:t>
            </a:r>
            <a:r>
              <a:rPr lang="de-DE" sz="2200" dirty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de-DE" sz="2200" dirty="0"/>
              <a:t> Sin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200" dirty="0"/>
              <a:t>lar o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de-DE" sz="2200" dirty="0"/>
              <a:t> Plu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200" dirty="0"/>
              <a:t>! Be</a:t>
            </a:r>
            <a:r>
              <a:rPr lang="de-DE" sz="2200" dirty="0">
                <a:solidFill>
                  <a:schemeClr val="bg1">
                    <a:lumMod val="50000"/>
                  </a:schemeClr>
                </a:solidFill>
              </a:rPr>
              <a:t>nutz</a:t>
            </a:r>
            <a:r>
              <a:rPr lang="de-DE" sz="2200" dirty="0"/>
              <a:t>e das Wör</a:t>
            </a:r>
            <a:r>
              <a:rPr lang="de-DE" sz="2200" dirty="0">
                <a:solidFill>
                  <a:schemeClr val="bg1">
                    <a:lumMod val="50000"/>
                  </a:schemeClr>
                </a:solidFill>
              </a:rPr>
              <a:t>ter</a:t>
            </a:r>
            <a:r>
              <a:rPr lang="de-DE" sz="2200" dirty="0"/>
              <a:t>buch als Hil</a:t>
            </a:r>
            <a:r>
              <a:rPr lang="de-DE" sz="2200" dirty="0">
                <a:solidFill>
                  <a:schemeClr val="bg1">
                    <a:lumMod val="50000"/>
                  </a:schemeClr>
                </a:solidFill>
              </a:rPr>
              <a:t>fe</a:t>
            </a:r>
            <a:r>
              <a:rPr lang="de-DE" sz="2200" dirty="0"/>
              <a:t>!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LÖSUNG</a:t>
            </a:r>
            <a:endParaRPr lang="de-DE" sz="2200" b="1" dirty="0"/>
          </a:p>
        </p:txBody>
      </p:sp>
      <p:grpSp>
        <p:nvGrpSpPr>
          <p:cNvPr id="60" name="Gruppierung 59"/>
          <p:cNvGrpSpPr/>
          <p:nvPr/>
        </p:nvGrpSpPr>
        <p:grpSpPr>
          <a:xfrm>
            <a:off x="5842647" y="331113"/>
            <a:ext cx="644397" cy="930165"/>
            <a:chOff x="5890775" y="278905"/>
            <a:chExt cx="644397" cy="930165"/>
          </a:xfrm>
        </p:grpSpPr>
        <p:sp>
          <p:nvSpPr>
            <p:cNvPr id="64" name="Eingebuchteter Pfeil nach rechts 63"/>
            <p:cNvSpPr/>
            <p:nvPr/>
          </p:nvSpPr>
          <p:spPr>
            <a:xfrm rot="5400000" flipV="1">
              <a:off x="5995315" y="539742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/>
            <p:cNvSpPr/>
            <p:nvPr/>
          </p:nvSpPr>
          <p:spPr>
            <a:xfrm>
              <a:off x="5890775" y="278905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8" name="Gerade Verbindung 67"/>
          <p:cNvCxnSpPr/>
          <p:nvPr/>
        </p:nvCxnSpPr>
        <p:spPr>
          <a:xfrm>
            <a:off x="429089" y="425915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/>
          <p:cNvSpPr/>
          <p:nvPr/>
        </p:nvSpPr>
        <p:spPr>
          <a:xfrm>
            <a:off x="1961996" y="4879222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9BB73F4-256F-994E-ACFB-C4D29DB92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342" y="5375289"/>
            <a:ext cx="367003" cy="25537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4A97BFB-534B-8A47-A0CA-5DF11D815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342" y="937283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/>
          <p:nvPr/>
        </p:nvGrpSpPr>
        <p:grpSpPr>
          <a:xfrm>
            <a:off x="5845647" y="366648"/>
            <a:ext cx="644397" cy="930165"/>
            <a:chOff x="5788402" y="268016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485975" y="366648"/>
            <a:ext cx="5439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  <a:p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LÖSUNG</a:t>
            </a:r>
            <a:endParaRPr lang="de-DE" sz="2000" i="1" dirty="0"/>
          </a:p>
        </p:txBody>
      </p:sp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972"/>
              </p:ext>
            </p:extLst>
          </p:nvPr>
        </p:nvGraphicFramePr>
        <p:xfrm>
          <a:off x="821060" y="2648772"/>
          <a:ext cx="5104668" cy="4480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die Energiequelle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der Energielieferant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06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 Atomkraft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Kernkraft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erzeugen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herstellen, produzieren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Sonnenenergie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Solarenergie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der Sprit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das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Benzin oder der Diesel 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umweltbewusst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ökologisch, auf die Umwelt achten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Ressourcen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Vorräte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der Verbraucher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der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Nutzer 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fossile Energien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Energie aus der Urzeit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der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Strom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die Elektrizität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 Erdwärme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die Geothermie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Biomasse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Energie</a:t>
                      </a:r>
                      <a:r>
                        <a:rPr lang="de-DE" sz="1400" b="1" baseline="0" dirty="0">
                          <a:solidFill>
                            <a:schemeClr val="tx1"/>
                          </a:solidFill>
                        </a:rPr>
                        <a:t> aus Pflanzen und Abfällen</a:t>
                      </a: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3BC1E682-4F80-0041-8B0D-6A4C1D0CB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42" y="972436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9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uppierung 89"/>
          <p:cNvGrpSpPr/>
          <p:nvPr/>
        </p:nvGrpSpPr>
        <p:grpSpPr>
          <a:xfrm>
            <a:off x="5808309" y="359236"/>
            <a:ext cx="644397" cy="1092776"/>
            <a:chOff x="5788402" y="268016"/>
            <a:chExt cx="644397" cy="930165"/>
          </a:xfrm>
        </p:grpSpPr>
        <p:sp>
          <p:nvSpPr>
            <p:cNvPr id="96" name="Eingebuchteter Pfeil nach rechts 95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2" name="Rechteck 91"/>
          <p:cNvSpPr/>
          <p:nvPr/>
        </p:nvSpPr>
        <p:spPr>
          <a:xfrm>
            <a:off x="492272" y="382414"/>
            <a:ext cx="5775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r>
              <a:rPr lang="de-DE" sz="2000" i="1" dirty="0"/>
              <a:t>z.B.: fossile - </a:t>
            </a:r>
            <a:r>
              <a:rPr lang="de-DE" sz="2000" i="1" dirty="0" err="1"/>
              <a:t>fos</a:t>
            </a:r>
            <a:r>
              <a:rPr lang="de-DE" sz="2000" i="1" dirty="0"/>
              <a:t>-</a:t>
            </a:r>
            <a:r>
              <a:rPr lang="de-DE" sz="2000" i="1" u="sng" dirty="0">
                <a:solidFill>
                  <a:schemeClr val="bg1">
                    <a:lumMod val="65000"/>
                  </a:schemeClr>
                </a:solidFill>
              </a:rPr>
              <a:t>si-</a:t>
            </a:r>
            <a:r>
              <a:rPr lang="de-DE" sz="2000" i="1" dirty="0"/>
              <a:t>le</a:t>
            </a:r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LÖSUNG</a:t>
            </a:r>
            <a:endParaRPr lang="de-DE" sz="20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278213"/>
              </p:ext>
            </p:extLst>
          </p:nvPr>
        </p:nvGraphicFramePr>
        <p:xfrm>
          <a:off x="827657" y="4448888"/>
          <a:ext cx="5104668" cy="3368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>
                          <a:solidFill>
                            <a:schemeClr val="tx1"/>
                          </a:solidFill>
                        </a:rPr>
                        <a:t>Verbraucher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 err="1">
                          <a:solidFill>
                            <a:schemeClr val="tx1"/>
                          </a:solidFill>
                        </a:rPr>
                        <a:t>Ver</a:t>
                      </a:r>
                      <a:r>
                        <a:rPr lang="de-DE" sz="1800" b="0" i="1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brau-</a:t>
                      </a:r>
                      <a:r>
                        <a:rPr lang="de-DE" sz="1800" b="0" i="1" dirty="0" err="1">
                          <a:solidFill>
                            <a:schemeClr val="tx1"/>
                          </a:solidFill>
                        </a:rPr>
                        <a:t>cher</a:t>
                      </a:r>
                      <a:endParaRPr lang="de-DE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50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dirty="0"/>
                        <a:t>Elektrizität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E-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lek-</a:t>
                      </a:r>
                      <a:r>
                        <a:rPr lang="de-DE" sz="1800" b="0" i="1" dirty="0" err="1"/>
                        <a:t>tri</a:t>
                      </a:r>
                      <a:r>
                        <a:rPr lang="de-DE" sz="1800" b="0" i="1" dirty="0"/>
                        <a:t>-</a:t>
                      </a:r>
                      <a:r>
                        <a:rPr lang="de-DE" sz="1800" b="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zi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  <a:r>
                        <a:rPr lang="de-DE" sz="1800" b="0" i="1" dirty="0"/>
                        <a:t>tät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dirty="0"/>
                        <a:t>fossile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 err="1"/>
                        <a:t>fos</a:t>
                      </a:r>
                      <a:r>
                        <a:rPr lang="de-DE" sz="1800" b="0" i="1" dirty="0"/>
                        <a:t>-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si-</a:t>
                      </a:r>
                      <a:r>
                        <a:rPr lang="de-DE" sz="1800" b="0" i="1" dirty="0"/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dirty="0"/>
                        <a:t>erneuerbare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er-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neu-</a:t>
                      </a:r>
                      <a:r>
                        <a:rPr lang="de-DE" sz="1800" b="0" i="1" dirty="0"/>
                        <a:t>er-</a:t>
                      </a:r>
                      <a:r>
                        <a:rPr lang="de-DE" sz="1800" b="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ba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  <a:r>
                        <a:rPr lang="de-DE" sz="1800" b="0" i="1" dirty="0" err="1"/>
                        <a:t>re</a:t>
                      </a:r>
                      <a:endParaRPr lang="de-DE" sz="18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dirty="0"/>
                        <a:t>ökologisch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ö-</a:t>
                      </a:r>
                      <a:r>
                        <a:rPr lang="de-DE" sz="1800" b="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ko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  <a:r>
                        <a:rPr lang="de-DE" sz="1800" b="0" i="1" dirty="0" err="1"/>
                        <a:t>lo</a:t>
                      </a:r>
                      <a:r>
                        <a:rPr lang="de-DE" sz="1800" b="0" i="1" dirty="0"/>
                        <a:t>-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gisch</a:t>
                      </a:r>
                      <a:endParaRPr lang="de-DE" sz="18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dirty="0"/>
                        <a:t>produzieren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pro-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du-</a:t>
                      </a:r>
                      <a:r>
                        <a:rPr lang="de-DE" sz="1800" b="0" i="1" dirty="0" err="1"/>
                        <a:t>zie</a:t>
                      </a:r>
                      <a:r>
                        <a:rPr lang="de-DE" sz="1800" b="0" i="1" dirty="0"/>
                        <a:t>-</a:t>
                      </a:r>
                      <a:r>
                        <a:rPr lang="de-DE" sz="1800" b="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ren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endParaRPr lang="de-DE" sz="18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dirty="0"/>
                        <a:t>umweltbewusst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um-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welt-</a:t>
                      </a:r>
                      <a:r>
                        <a:rPr lang="de-DE" sz="1800" b="0" i="1" dirty="0" err="1"/>
                        <a:t>be</a:t>
                      </a:r>
                      <a:r>
                        <a:rPr lang="de-DE" sz="1800" b="0" i="1" dirty="0"/>
                        <a:t>-</a:t>
                      </a:r>
                      <a:r>
                        <a:rPr lang="de-DE" sz="1800" b="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wusst</a:t>
                      </a:r>
                      <a:endParaRPr lang="de-DE" sz="1800" b="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dirty="0"/>
                        <a:t>erzeugen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er-</a:t>
                      </a:r>
                      <a:r>
                        <a:rPr lang="de-DE" sz="1800" b="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zeu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  <a:r>
                        <a:rPr lang="de-DE" sz="1800" b="0" i="1" dirty="0"/>
                        <a:t>gen </a:t>
                      </a:r>
                      <a:endParaRPr lang="de-DE" sz="1800" b="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i="0" dirty="0"/>
                        <a:t>Solarenergie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dirty="0"/>
                        <a:t>So-</a:t>
                      </a:r>
                      <a:r>
                        <a:rPr lang="de-DE" sz="1800" b="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</a:t>
                      </a:r>
                      <a:r>
                        <a:rPr lang="de-DE" sz="1800" b="0" i="1" dirty="0"/>
                        <a:t>en-</a:t>
                      </a:r>
                      <a:r>
                        <a:rPr lang="de-DE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er-</a:t>
                      </a:r>
                      <a:r>
                        <a:rPr lang="de-DE" sz="1800" b="0" i="1" dirty="0" err="1"/>
                        <a:t>gie</a:t>
                      </a:r>
                      <a:endParaRPr lang="de-DE" sz="1800" b="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03849"/>
              </p:ext>
            </p:extLst>
          </p:nvPr>
        </p:nvGraphicFramePr>
        <p:xfrm>
          <a:off x="735396" y="1452012"/>
          <a:ext cx="482979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Verbraucher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produzieren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Elektrizität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umweltbewusst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fossile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erzeugen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erneuerbare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ökologisch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Solarenergie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BF55432-72D7-A042-A594-3641D79E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325" y="1111332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73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355349"/>
              </p:ext>
            </p:extLst>
          </p:nvPr>
        </p:nvGraphicFramePr>
        <p:xfrm>
          <a:off x="513049" y="4495658"/>
          <a:ext cx="5948130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Energiequellen (11)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erneuerbare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 Energien 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6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fossile</a:t>
                      </a:r>
                    </a:p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Energien 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Erd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öl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Erd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öl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Erd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gas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Erd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gas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Was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ser</a:t>
                      </a:r>
                      <a:r>
                        <a:rPr lang="de-DE" sz="1400" b="1" dirty="0"/>
                        <a:t>kraft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Was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ser</a:t>
                      </a:r>
                      <a:r>
                        <a:rPr lang="de-DE" sz="1400" b="1" dirty="0"/>
                        <a:t>kraft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Wind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kraft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Wind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kraft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Son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nen</a:t>
                      </a:r>
                      <a:r>
                        <a:rPr lang="de-DE" sz="1400" b="1" dirty="0"/>
                        <a:t>en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400" b="1" dirty="0"/>
                        <a:t>gie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Son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nen</a:t>
                      </a:r>
                      <a:r>
                        <a:rPr lang="de-DE" sz="1400" b="1" dirty="0"/>
                        <a:t>en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400" b="1" dirty="0"/>
                        <a:t>gie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So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</a:t>
                      </a:r>
                      <a:r>
                        <a:rPr lang="de-DE" sz="1400" b="1" dirty="0"/>
                        <a:t>en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400" b="1" dirty="0"/>
                        <a:t>gie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So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</a:t>
                      </a:r>
                      <a:r>
                        <a:rPr lang="de-DE" sz="1400" b="1" dirty="0"/>
                        <a:t>en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400" b="1" dirty="0"/>
                        <a:t>gie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Erd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wär</a:t>
                      </a:r>
                      <a:r>
                        <a:rPr lang="de-DE" sz="1400" b="1" dirty="0"/>
                        <a:t>me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Erd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wär</a:t>
                      </a:r>
                      <a:r>
                        <a:rPr lang="de-DE" sz="1400" b="1" dirty="0"/>
                        <a:t>me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Geo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ther</a:t>
                      </a:r>
                      <a:r>
                        <a:rPr lang="de-DE" sz="1400" b="1" dirty="0"/>
                        <a:t>mie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Geo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ther</a:t>
                      </a:r>
                      <a:r>
                        <a:rPr lang="de-DE" sz="1400" b="1" dirty="0"/>
                        <a:t>mie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A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tom</a:t>
                      </a:r>
                      <a:r>
                        <a:rPr lang="de-DE" sz="1400" b="1" dirty="0"/>
                        <a:t>kraft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werk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A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tom</a:t>
                      </a:r>
                      <a:r>
                        <a:rPr lang="de-DE" sz="1400" b="1" dirty="0"/>
                        <a:t>kraft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werk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Kern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kraft</a:t>
                      </a:r>
                      <a:r>
                        <a:rPr lang="de-DE" sz="1400" b="1" dirty="0"/>
                        <a:t> </a:t>
                      </a:r>
                      <a:endParaRPr lang="de-DE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Kern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kraft</a:t>
                      </a:r>
                      <a:r>
                        <a:rPr lang="de-DE" sz="1400" b="1" dirty="0"/>
                        <a:t> </a:t>
                      </a:r>
                      <a:endParaRPr lang="de-DE" sz="1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Koh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/>
                        <a:t>Koh</a:t>
                      </a:r>
                      <a:r>
                        <a:rPr lang="de-DE" sz="14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2" name="Gruppierung 21"/>
          <p:cNvGrpSpPr/>
          <p:nvPr/>
        </p:nvGrpSpPr>
        <p:grpSpPr>
          <a:xfrm>
            <a:off x="5902009" y="325699"/>
            <a:ext cx="644397" cy="930165"/>
            <a:chOff x="5788402" y="268016"/>
            <a:chExt cx="644397" cy="930165"/>
          </a:xfrm>
        </p:grpSpPr>
        <p:sp>
          <p:nvSpPr>
            <p:cNvPr id="26" name="Eingebuchteter Pfeil nach rechts 25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0" name="Inhaltsplatzhalter 2"/>
          <p:cNvSpPr txBox="1">
            <a:spLocks/>
          </p:cNvSpPr>
          <p:nvPr/>
        </p:nvSpPr>
        <p:spPr>
          <a:xfrm>
            <a:off x="528919" y="296864"/>
            <a:ext cx="5833162" cy="4716569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/>
              <a:t>O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200" dirty="0"/>
              <a:t>be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200" dirty="0"/>
              <a:t>e!</a:t>
            </a:r>
            <a:br>
              <a:rPr lang="de-DE" sz="2200" dirty="0"/>
            </a:br>
            <a:br>
              <a:rPr lang="de-DE" sz="2200" dirty="0"/>
            </a:br>
            <a:r>
              <a:rPr lang="de-DE" sz="2200" dirty="0"/>
              <a:t>Ord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200" dirty="0"/>
              <a:t> fol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200" dirty="0"/>
              <a:t>de Be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200" dirty="0"/>
              <a:t>fe rich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200" dirty="0"/>
              <a:t> zu und schrei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200" dirty="0"/>
              <a:t> sie auf!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LÖSUNG</a:t>
            </a:r>
            <a:endParaRPr lang="de-DE" sz="2000" b="1" dirty="0"/>
          </a:p>
          <a:p>
            <a:pPr marL="0" indent="0">
              <a:buNone/>
            </a:pPr>
            <a:r>
              <a:rPr lang="de-DE" sz="2000" dirty="0"/>
              <a:t>	</a:t>
            </a:r>
            <a:endParaRPr lang="de-DE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334"/>
              </p:ext>
            </p:extLst>
          </p:nvPr>
        </p:nvGraphicFramePr>
        <p:xfrm>
          <a:off x="973121" y="1339621"/>
          <a:ext cx="4829790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Erd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öl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Erd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gas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Was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ser</a:t>
                      </a:r>
                      <a:r>
                        <a:rPr lang="de-DE" sz="1800" b="1" dirty="0"/>
                        <a:t>kraft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Wind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kraft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Son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nen</a:t>
                      </a:r>
                      <a:r>
                        <a:rPr lang="de-DE" sz="1800" b="1" dirty="0"/>
                        <a:t>en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800" b="1" dirty="0"/>
                        <a:t>gie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Erd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wär</a:t>
                      </a:r>
                      <a:r>
                        <a:rPr lang="de-DE" sz="1800" b="1" dirty="0"/>
                        <a:t>me 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/>
                        <a:t>A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tom</a:t>
                      </a:r>
                      <a:r>
                        <a:rPr lang="de-DE" sz="1800" b="1" dirty="0"/>
                        <a:t>kraft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werk</a:t>
                      </a:r>
                      <a:r>
                        <a:rPr lang="de-DE" sz="1800" b="1" dirty="0"/>
                        <a:t> 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1800" b="1" dirty="0"/>
                        <a:t>Geo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ther</a:t>
                      </a:r>
                      <a:r>
                        <a:rPr lang="de-DE" sz="1800" b="1" dirty="0"/>
                        <a:t>mie)</a:t>
                      </a:r>
                      <a:endParaRPr lang="de-DE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/>
                        <a:t>Koh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/>
                        <a:t> So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</a:t>
                      </a:r>
                      <a:r>
                        <a:rPr lang="de-DE" sz="1800" b="1" dirty="0"/>
                        <a:t>en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800" b="1" dirty="0"/>
                        <a:t>gie</a:t>
                      </a:r>
                      <a:endParaRPr lang="de-DE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1800" b="1" dirty="0"/>
                        <a:t>Kern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kraft</a:t>
                      </a:r>
                      <a:r>
                        <a:rPr lang="de-DE" sz="1800" b="1" dirty="0"/>
                        <a:t>)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08479A68-2EDA-784C-B10D-1BC1A2C06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704" y="933750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395682" y="314603"/>
            <a:ext cx="577543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das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Num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</a:t>
            </a:r>
            <a:r>
              <a:rPr lang="de-DE" sz="2000" dirty="0"/>
              <a:t>rie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 </a:t>
            </a:r>
            <a:r>
              <a:rPr lang="de-DE" sz="2000" dirty="0"/>
              <a:t>die 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sung</a:t>
            </a:r>
            <a:r>
              <a:rPr lang="de-DE" sz="2000" dirty="0"/>
              <a:t>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LÖSUNG</a:t>
            </a:r>
          </a:p>
          <a:p>
            <a:endParaRPr lang="de-DE" sz="1050" b="1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Energie, die aus der Steckdose kommt.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Ein Rohstoff, der schwarz und flüssig ist und zur Herstellung von Benzin und Diesel verwendet wird. </a:t>
            </a:r>
            <a:r>
              <a:rPr lang="de-DE" sz="2000" i="1" dirty="0">
                <a:solidFill>
                  <a:srgbClr val="FF0000"/>
                </a:solidFill>
              </a:rPr>
              <a:t>= Strom/Elektrizität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Wärme, die aus der Erde kommt und zum Heizen verwendet wird. </a:t>
            </a:r>
            <a:r>
              <a:rPr lang="de-DE" sz="2000" i="1" dirty="0">
                <a:solidFill>
                  <a:srgbClr val="FF0000"/>
                </a:solidFill>
              </a:rPr>
              <a:t>= Erdöl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In Flüssen werden Kraftwerke gebaut. Mit dem Wasser wird Strom erzeugt.</a:t>
            </a:r>
            <a:br>
              <a:rPr lang="de-DE" sz="2000" dirty="0"/>
            </a:br>
            <a:r>
              <a:rPr lang="de-DE" sz="2000" i="1" dirty="0">
                <a:solidFill>
                  <a:srgbClr val="FF0000"/>
                </a:solidFill>
              </a:rPr>
              <a:t>= Erdwärme/Geothermie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Ein Rohstoff, der schwarz und fest ist. Er wird auch zum Grillen verwendet. </a:t>
            </a:r>
            <a:r>
              <a:rPr lang="de-DE" sz="2000" i="1" dirty="0">
                <a:solidFill>
                  <a:srgbClr val="FF0000"/>
                </a:solidFill>
              </a:rPr>
              <a:t>= Wasserkraft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Mit der Kraft der Sonne kann man Strom gewinnen. </a:t>
            </a:r>
            <a:r>
              <a:rPr lang="de-DE" sz="2000" i="1" dirty="0">
                <a:solidFill>
                  <a:srgbClr val="FF0000"/>
                </a:solidFill>
              </a:rPr>
              <a:t>= Kohle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Energie, die es immer gibt.</a:t>
            </a:r>
            <a:br>
              <a:rPr lang="de-DE" sz="2000" dirty="0"/>
            </a:br>
            <a:r>
              <a:rPr lang="de-DE" sz="2000" i="1" dirty="0">
                <a:solidFill>
                  <a:srgbClr val="FF0000"/>
                </a:solidFill>
              </a:rPr>
              <a:t>= Sonnenenergie/Solarenergie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Energie, die verbraucht wird und nicht mehr hergestellt werden kann. </a:t>
            </a:r>
            <a:r>
              <a:rPr lang="de-DE" sz="2000" i="1" dirty="0">
                <a:solidFill>
                  <a:srgbClr val="FF0000"/>
                </a:solidFill>
              </a:rPr>
              <a:t>= erneuerbare Energie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Allgemeiner Begriff für alle Formen der Energielieferung </a:t>
            </a:r>
            <a:r>
              <a:rPr lang="de-DE" sz="2000" i="1" dirty="0">
                <a:solidFill>
                  <a:srgbClr val="FF0000"/>
                </a:solidFill>
              </a:rPr>
              <a:t>= fossile Energie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Energie aus Pflanzen und Abfall </a:t>
            </a:r>
            <a:r>
              <a:rPr lang="de-DE" sz="2000" dirty="0">
                <a:solidFill>
                  <a:srgbClr val="FF0000"/>
                </a:solidFill>
              </a:rPr>
              <a:t>= Biomasse</a:t>
            </a:r>
            <a:endParaRPr lang="de-DE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01232"/>
              </p:ext>
            </p:extLst>
          </p:nvPr>
        </p:nvGraphicFramePr>
        <p:xfrm>
          <a:off x="598474" y="7793573"/>
          <a:ext cx="57389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8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Bi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mas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Was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kraft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Strom/E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lek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tri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zi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tät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fos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si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le  En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ern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eu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ba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re En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gie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quell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Koh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Son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nen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gie/So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Erd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öl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Erd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wär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me/Ge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ther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Gruppierung 11"/>
          <p:cNvGrpSpPr/>
          <p:nvPr/>
        </p:nvGrpSpPr>
        <p:grpSpPr>
          <a:xfrm>
            <a:off x="5904483" y="341735"/>
            <a:ext cx="644397" cy="930165"/>
            <a:chOff x="5788402" y="268016"/>
            <a:chExt cx="644397" cy="930165"/>
          </a:xfrm>
        </p:grpSpPr>
        <p:sp>
          <p:nvSpPr>
            <p:cNvPr id="20" name="Eingebuchteter Pfeil nach rechts 19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CB65CA3C-2C47-1B4E-BF7B-183F50E54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310" y="949786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5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 Verbindung 80"/>
          <p:cNvCxnSpPr/>
          <p:nvPr/>
        </p:nvCxnSpPr>
        <p:spPr>
          <a:xfrm>
            <a:off x="405295" y="3124296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ung 34"/>
          <p:cNvGrpSpPr/>
          <p:nvPr/>
        </p:nvGrpSpPr>
        <p:grpSpPr>
          <a:xfrm>
            <a:off x="5836767" y="441779"/>
            <a:ext cx="644397" cy="930165"/>
            <a:chOff x="5788402" y="268016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487832" y="371130"/>
            <a:ext cx="57754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2000" dirty="0"/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die Ressource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b="1" dirty="0"/>
              <a:t>der Verbraucher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</a:t>
            </a:r>
            <a:r>
              <a:rPr lang="de-DE" sz="2000" i="1" u="sng" dirty="0"/>
              <a:t>Singular</a:t>
            </a:r>
            <a:r>
              <a:rPr lang="de-DE" sz="2000" i="1" dirty="0"/>
              <a:t>: Es gibt </a:t>
            </a:r>
            <a:r>
              <a:rPr lang="de-DE" sz="2000" i="1" u="sng" dirty="0"/>
              <a:t>eine</a:t>
            </a:r>
            <a:r>
              <a:rPr lang="de-DE" sz="2000" i="1" dirty="0"/>
              <a:t> fossile Energiequelle.</a:t>
            </a:r>
            <a:br>
              <a:rPr lang="de-DE" sz="2000" i="1" dirty="0"/>
            </a:br>
            <a:r>
              <a:rPr lang="de-DE" sz="2000" i="1" dirty="0"/>
              <a:t>         </a:t>
            </a:r>
            <a:r>
              <a:rPr lang="de-DE" sz="2000" i="1" u="sng" dirty="0"/>
              <a:t>Plural:</a:t>
            </a:r>
            <a:r>
              <a:rPr lang="de-DE" sz="2000" i="1" dirty="0"/>
              <a:t> Es gibt </a:t>
            </a:r>
            <a:r>
              <a:rPr lang="de-DE" sz="2000" i="1" u="sng" dirty="0"/>
              <a:t>viele</a:t>
            </a:r>
            <a:r>
              <a:rPr lang="de-DE" sz="2000" i="1" dirty="0"/>
              <a:t> fossile Energiequellen.</a:t>
            </a:r>
          </a:p>
        </p:txBody>
      </p:sp>
      <p:grpSp>
        <p:nvGrpSpPr>
          <p:cNvPr id="90" name="Gruppierung 89"/>
          <p:cNvGrpSpPr/>
          <p:nvPr/>
        </p:nvGrpSpPr>
        <p:grpSpPr>
          <a:xfrm>
            <a:off x="5836765" y="3476566"/>
            <a:ext cx="644397" cy="930165"/>
            <a:chOff x="5788402" y="268016"/>
            <a:chExt cx="644397" cy="930165"/>
          </a:xfrm>
        </p:grpSpPr>
        <p:sp>
          <p:nvSpPr>
            <p:cNvPr id="96" name="Eingebuchteter Pfeil nach rechts 95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91" name="Gerade Verbindung 90"/>
          <p:cNvCxnSpPr/>
          <p:nvPr/>
        </p:nvCxnSpPr>
        <p:spPr>
          <a:xfrm>
            <a:off x="351845" y="6044846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hteck 91"/>
          <p:cNvSpPr/>
          <p:nvPr/>
        </p:nvSpPr>
        <p:spPr>
          <a:xfrm>
            <a:off x="383525" y="3328872"/>
            <a:ext cx="57754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ze</a:t>
            </a:r>
            <a:r>
              <a:rPr lang="de-DE" sz="2000" dirty="0"/>
              <a:t> mit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den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tern</a:t>
            </a:r>
            <a:r>
              <a:rPr lang="de-DE" sz="2000" b="1" dirty="0"/>
              <a:t>:</a:t>
            </a:r>
            <a:br>
              <a:rPr lang="de-DE" sz="2000" b="1" dirty="0"/>
            </a:br>
            <a:endParaRPr lang="de-DE" sz="2000" b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endParaRPr lang="de-DE" sz="2000" b="1" i="1" dirty="0"/>
          </a:p>
          <a:p>
            <a:r>
              <a:rPr lang="de-DE" sz="2000" i="1" dirty="0"/>
              <a:t>z.B.: Es gibt fossile und erneuerbare Energiequellen.</a:t>
            </a:r>
          </a:p>
        </p:txBody>
      </p:sp>
      <p:graphicFrame>
        <p:nvGraphicFramePr>
          <p:cNvPr id="44" name="Tabel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59607"/>
              </p:ext>
            </p:extLst>
          </p:nvPr>
        </p:nvGraphicFramePr>
        <p:xfrm>
          <a:off x="756597" y="3788388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das Erdöl 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produzieren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der Strom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/>
                        <a:t>umweltbewusst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Energie sparen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/>
                        <a:t>fossile Energien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erneuerbare</a:t>
                      </a:r>
                      <a:r>
                        <a:rPr lang="de-DE" sz="1800" b="1" baseline="0" dirty="0">
                          <a:solidFill>
                            <a:schemeClr val="tx1"/>
                          </a:solidFill>
                        </a:rPr>
                        <a:t> Energien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5" name="Gruppierung 44"/>
          <p:cNvGrpSpPr/>
          <p:nvPr/>
        </p:nvGrpSpPr>
        <p:grpSpPr>
          <a:xfrm>
            <a:off x="387554" y="6309448"/>
            <a:ext cx="6065152" cy="3011502"/>
            <a:chOff x="541914" y="2821461"/>
            <a:chExt cx="6065152" cy="3011502"/>
          </a:xfrm>
        </p:grpSpPr>
        <p:sp>
          <p:nvSpPr>
            <p:cNvPr id="46" name="Inhaltsplatzhalter 2"/>
            <p:cNvSpPr txBox="1">
              <a:spLocks/>
            </p:cNvSpPr>
            <p:nvPr/>
          </p:nvSpPr>
          <p:spPr>
            <a:xfrm>
              <a:off x="541914" y="2821461"/>
              <a:ext cx="5420753" cy="3011502"/>
            </a:xfrm>
            <a:prstGeom prst="rect">
              <a:avLst/>
            </a:prstGeom>
            <a:ln w="57150"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2000" dirty="0"/>
                <a:t>Bil</a:t>
              </a:r>
              <a:r>
                <a:rPr lang="de-DE" sz="2000" dirty="0">
                  <a:solidFill>
                    <a:schemeClr val="bg1">
                      <a:lumMod val="50000"/>
                    </a:schemeClr>
                  </a:solidFill>
                </a:rPr>
                <a:t>de</a:t>
              </a:r>
              <a:r>
                <a:rPr lang="de-DE" sz="2000" dirty="0"/>
                <a:t> Sin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gu</a:t>
              </a:r>
              <a:r>
                <a:rPr lang="de-DE" sz="2000" dirty="0"/>
                <a:t>lar o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der</a:t>
              </a:r>
              <a:r>
                <a:rPr lang="de-DE" sz="2000" dirty="0"/>
                <a:t> Plu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ral</a:t>
              </a:r>
              <a:r>
                <a:rPr lang="de-DE" sz="2000" dirty="0"/>
                <a:t>! Be</a:t>
              </a:r>
              <a:r>
                <a:rPr lang="de-DE" sz="2000" dirty="0">
                  <a:solidFill>
                    <a:schemeClr val="bg1">
                      <a:lumMod val="50000"/>
                    </a:schemeClr>
                  </a:solidFill>
                </a:rPr>
                <a:t>nutz</a:t>
              </a:r>
              <a:r>
                <a:rPr lang="de-DE" sz="2000" dirty="0"/>
                <a:t>e das Wör</a:t>
              </a:r>
              <a:r>
                <a:rPr lang="de-DE" sz="2000" dirty="0">
                  <a:solidFill>
                    <a:schemeClr val="bg1">
                      <a:lumMod val="50000"/>
                    </a:schemeClr>
                  </a:solidFill>
                </a:rPr>
                <a:t>ter</a:t>
              </a:r>
              <a:r>
                <a:rPr lang="de-DE" sz="2000" dirty="0"/>
                <a:t>buch als Hil</a:t>
              </a:r>
              <a:r>
                <a:rPr lang="de-DE" sz="2000" dirty="0">
                  <a:solidFill>
                    <a:schemeClr val="bg1">
                      <a:lumMod val="50000"/>
                    </a:schemeClr>
                  </a:solidFill>
                </a:rPr>
                <a:t>fe</a:t>
              </a:r>
              <a:r>
                <a:rPr lang="de-DE" sz="2000" dirty="0"/>
                <a:t>!</a:t>
              </a:r>
            </a:p>
            <a:p>
              <a:pPr marL="0" indent="0">
                <a:buNone/>
              </a:pPr>
              <a:endParaRPr lang="de-DE" sz="1100" i="1" dirty="0"/>
            </a:p>
            <a:p>
              <a:pPr marL="0" indent="0">
                <a:buNone/>
              </a:pPr>
              <a:r>
                <a:rPr lang="de-DE" sz="2000" i="1" dirty="0"/>
                <a:t>Schreibe: die Ölquelle - die Ölquelle</a:t>
              </a:r>
              <a:r>
                <a:rPr lang="de-DE" sz="2000" i="1" dirty="0">
                  <a:solidFill>
                    <a:srgbClr val="FF0000"/>
                  </a:solidFill>
                </a:rPr>
                <a:t>n</a:t>
              </a:r>
              <a:r>
                <a:rPr lang="de-DE" sz="2000" i="1" dirty="0"/>
                <a:t>, ...</a:t>
              </a:r>
            </a:p>
            <a:p>
              <a:pPr marL="0" indent="0">
                <a:buNone/>
              </a:pPr>
              <a:endParaRPr lang="de-DE" sz="1100" b="1" dirty="0"/>
            </a:p>
            <a:p>
              <a:pPr lvl="2">
                <a:buFont typeface="Courier New" charset="0"/>
                <a:buChar char="o"/>
              </a:pPr>
              <a:r>
                <a:rPr lang="de-DE" sz="1950" b="1" dirty="0"/>
                <a:t> die Ressource</a:t>
              </a:r>
            </a:p>
            <a:p>
              <a:pPr lvl="2">
                <a:buFont typeface="Courier New" charset="0"/>
                <a:buChar char="o"/>
              </a:pPr>
              <a:r>
                <a:rPr lang="de-DE" sz="1950" b="1" dirty="0"/>
                <a:t> der Verbraucher</a:t>
              </a:r>
            </a:p>
            <a:p>
              <a:pPr lvl="2">
                <a:buFont typeface="Courier New" charset="0"/>
                <a:buChar char="o"/>
              </a:pPr>
              <a:r>
                <a:rPr lang="de-DE" sz="1950" b="1" dirty="0"/>
                <a:t> die Energie</a:t>
              </a:r>
            </a:p>
            <a:p>
              <a:pPr lvl="2">
                <a:buFont typeface="Courier New" charset="0"/>
                <a:buChar char="o"/>
              </a:pPr>
              <a:r>
                <a:rPr lang="de-DE" sz="1950" b="1" dirty="0"/>
                <a:t> die Energiequellen</a:t>
              </a:r>
              <a:br>
                <a:rPr lang="de-DE" sz="1400" dirty="0"/>
              </a:br>
              <a:endParaRPr lang="de-DE" sz="1400" dirty="0"/>
            </a:p>
          </p:txBody>
        </p:sp>
        <p:grpSp>
          <p:nvGrpSpPr>
            <p:cNvPr id="47" name="Gruppierung 46"/>
            <p:cNvGrpSpPr/>
            <p:nvPr/>
          </p:nvGrpSpPr>
          <p:grpSpPr>
            <a:xfrm>
              <a:off x="5962669" y="2821461"/>
              <a:ext cx="644397" cy="930165"/>
              <a:chOff x="5788402" y="268016"/>
              <a:chExt cx="644397" cy="930165"/>
            </a:xfrm>
          </p:grpSpPr>
          <p:sp>
            <p:nvSpPr>
              <p:cNvPr id="51" name="Eingebuchteter Pfeil nach rechts 50"/>
              <p:cNvSpPr/>
              <p:nvPr/>
            </p:nvSpPr>
            <p:spPr>
              <a:xfrm rot="5400000" flipV="1">
                <a:off x="5892942" y="528853"/>
                <a:ext cx="435315" cy="143642"/>
              </a:xfrm>
              <a:prstGeom prst="notchedRightArrow">
                <a:avLst/>
              </a:prstGeom>
              <a:solidFill>
                <a:srgbClr val="FF85FF"/>
              </a:solidFill>
              <a:ln w="28575">
                <a:solidFill>
                  <a:srgbClr val="FF8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5788402" y="268016"/>
                <a:ext cx="644397" cy="93016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03170"/>
              </p:ext>
            </p:extLst>
          </p:nvPr>
        </p:nvGraphicFramePr>
        <p:xfrm>
          <a:off x="3957145" y="8259122"/>
          <a:ext cx="2524017" cy="109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" name="Grafik 33">
            <a:extLst>
              <a:ext uri="{FF2B5EF4-FFF2-40B4-BE49-F238E27FC236}">
                <a16:creationId xmlns:a16="http://schemas.microsoft.com/office/drawing/2014/main" id="{55A4B1DF-A0F5-574A-A6D2-C710BC3A0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934" y="1062744"/>
            <a:ext cx="367003" cy="25537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67B086C-83A3-0348-BC1D-49B13FED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60" y="4107357"/>
            <a:ext cx="367003" cy="255373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36964A97-EBD0-904A-84F2-6A22C2A70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004" y="6912765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4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/>
          <p:nvPr/>
        </p:nvGrpSpPr>
        <p:grpSpPr>
          <a:xfrm>
            <a:off x="5808308" y="3188139"/>
            <a:ext cx="644397" cy="930165"/>
            <a:chOff x="5788402" y="268016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Rechteck 1"/>
          <p:cNvSpPr/>
          <p:nvPr/>
        </p:nvSpPr>
        <p:spPr>
          <a:xfrm>
            <a:off x="523153" y="3078279"/>
            <a:ext cx="543975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che</a:t>
            </a:r>
            <a:r>
              <a:rPr lang="de-DE" sz="2000" dirty="0"/>
              <a:t> ein Sy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sz="2000" dirty="0"/>
              <a:t>nym!</a:t>
            </a:r>
          </a:p>
          <a:p>
            <a:endParaRPr lang="de-DE" sz="2000" dirty="0"/>
          </a:p>
          <a:p>
            <a:r>
              <a:rPr lang="de-DE" sz="2000" dirty="0"/>
              <a:t>Ordne jeweils ein Wort in der Spalte ein Synonym in der anderen Spalte zu! Schreibe auf!</a:t>
            </a:r>
          </a:p>
          <a:p>
            <a:endParaRPr lang="de-DE" sz="2000" dirty="0"/>
          </a:p>
          <a:p>
            <a:r>
              <a:rPr lang="de-DE" i="1" dirty="0"/>
              <a:t>z.B.: die Energiequelle </a:t>
            </a:r>
            <a:r>
              <a:rPr lang="de-DE" b="1" i="1" dirty="0">
                <a:solidFill>
                  <a:srgbClr val="FF0000"/>
                </a:solidFill>
              </a:rPr>
              <a:t>=</a:t>
            </a:r>
            <a:r>
              <a:rPr lang="de-DE" i="1" dirty="0"/>
              <a:t> der Energielieferant</a:t>
            </a: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022165"/>
              </p:ext>
            </p:extLst>
          </p:nvPr>
        </p:nvGraphicFramePr>
        <p:xfrm>
          <a:off x="705068" y="5096354"/>
          <a:ext cx="561713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 Energiequelle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="0" baseline="0" dirty="0">
                          <a:solidFill>
                            <a:schemeClr val="tx1"/>
                          </a:solidFill>
                        </a:rPr>
                        <a:t> Vorräte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Atomkraft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Energie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aus Pflanzen und Abfällen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erzeugen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Ökologisch, auf die Umwelt achten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Sonnenenergie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Nutzer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Sprit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Elektrizität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umweltbewusst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herstellen, produzieren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Ressourcen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Energielieferant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 Verbraucher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Solarenergie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fossile Energien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Geothermie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der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Strom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das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Benzin oder der Diesel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 Erdwärme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Energie aus der Urzeit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Biomasse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Kernkraft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3" name="Gruppierung 32"/>
          <p:cNvGrpSpPr/>
          <p:nvPr/>
        </p:nvGrpSpPr>
        <p:grpSpPr>
          <a:xfrm>
            <a:off x="405293" y="166372"/>
            <a:ext cx="6047414" cy="2739211"/>
            <a:chOff x="487832" y="3366809"/>
            <a:chExt cx="6047414" cy="2739211"/>
          </a:xfrm>
        </p:grpSpPr>
        <p:sp>
          <p:nvSpPr>
            <p:cNvPr id="34" name="Rechteck 33"/>
            <p:cNvSpPr/>
            <p:nvPr/>
          </p:nvSpPr>
          <p:spPr>
            <a:xfrm>
              <a:off x="487832" y="3366809"/>
              <a:ext cx="5403015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dirty="0"/>
                <a:t>Bil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de</a:t>
              </a:r>
              <a:r>
                <a:rPr lang="de-DE" sz="2000" dirty="0"/>
                <a:t> No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men</a:t>
              </a:r>
              <a:r>
                <a:rPr lang="de-DE" sz="2000" dirty="0"/>
                <a:t> mit fol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gen</a:t>
              </a:r>
              <a:r>
                <a:rPr lang="de-DE" sz="2000" dirty="0"/>
                <a:t>den Wör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tern</a:t>
              </a:r>
              <a:r>
                <a:rPr lang="de-DE" sz="2000" dirty="0"/>
                <a:t>:</a:t>
              </a:r>
              <a:br>
                <a:rPr lang="de-DE" sz="2000" dirty="0"/>
              </a:br>
              <a:endParaRPr lang="de-DE" sz="2000" i="1" dirty="0"/>
            </a:p>
            <a:p>
              <a:pPr marL="800100" lvl="1" indent="-342900">
                <a:buFont typeface="Courier New" charset="0"/>
                <a:buChar char="o"/>
              </a:pPr>
              <a:r>
                <a:rPr lang="de-DE" b="1" dirty="0"/>
                <a:t>ö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ko</a:t>
              </a:r>
              <a:r>
                <a:rPr lang="de-DE" b="1" dirty="0"/>
                <a:t>lo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gisch</a:t>
              </a:r>
              <a:endParaRPr lang="de-DE" b="1" dirty="0"/>
            </a:p>
            <a:p>
              <a:pPr marL="800100" lvl="1" indent="-342900">
                <a:buFont typeface="Courier New" charset="0"/>
                <a:buChar char="o"/>
              </a:pPr>
              <a:r>
                <a:rPr lang="de-DE" b="1" dirty="0"/>
                <a:t>pro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du</a:t>
              </a:r>
              <a:r>
                <a:rPr lang="de-DE" b="1" dirty="0"/>
                <a:t>zie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ren</a:t>
              </a:r>
              <a:endParaRPr lang="de-DE" b="1" dirty="0"/>
            </a:p>
            <a:p>
              <a:pPr marL="800100" lvl="1" indent="-342900">
                <a:buFont typeface="Courier New" charset="0"/>
                <a:buChar char="o"/>
              </a:pPr>
              <a:r>
                <a:rPr lang="de-DE" b="1" dirty="0"/>
                <a:t>er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zeu</a:t>
              </a:r>
              <a:r>
                <a:rPr lang="de-DE" b="1" dirty="0"/>
                <a:t>gen</a:t>
              </a:r>
            </a:p>
            <a:p>
              <a:pPr marL="800100" lvl="1" indent="-342900">
                <a:buFont typeface="Courier New" charset="0"/>
                <a:buChar char="o"/>
              </a:pPr>
              <a:r>
                <a:rPr lang="de-DE" b="1" dirty="0"/>
                <a:t>E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ner</a:t>
              </a:r>
              <a:r>
                <a:rPr lang="de-DE" b="1" dirty="0"/>
                <a:t>gie spa</a:t>
              </a:r>
              <a:r>
                <a:rPr lang="de-DE" b="1" dirty="0">
                  <a:solidFill>
                    <a:schemeClr val="bg1">
                      <a:lumMod val="65000"/>
                    </a:schemeClr>
                  </a:solidFill>
                </a:rPr>
                <a:t>ren</a:t>
              </a:r>
            </a:p>
            <a:p>
              <a:endParaRPr lang="de-DE" sz="2000" i="1" dirty="0"/>
            </a:p>
            <a:p>
              <a:r>
                <a:rPr lang="de-DE" sz="2000" i="1" dirty="0"/>
                <a:t>z.B. um</a:t>
              </a:r>
              <a:r>
                <a:rPr lang="de-DE" sz="2000" i="1" dirty="0">
                  <a:solidFill>
                    <a:schemeClr val="bg1">
                      <a:lumMod val="65000"/>
                    </a:schemeClr>
                  </a:solidFill>
                </a:rPr>
                <a:t>welt</a:t>
              </a:r>
              <a:r>
                <a:rPr lang="de-DE" sz="2000" i="1" dirty="0"/>
                <a:t>be</a:t>
              </a:r>
              <a:r>
                <a:rPr lang="de-DE" sz="2000" i="1" dirty="0">
                  <a:solidFill>
                    <a:schemeClr val="bg1">
                      <a:lumMod val="65000"/>
                    </a:schemeClr>
                  </a:solidFill>
                </a:rPr>
                <a:t>wusst</a:t>
              </a:r>
              <a:r>
                <a:rPr lang="de-DE" sz="2000" i="1" dirty="0"/>
                <a:t>        - das Um</a:t>
              </a:r>
              <a:r>
                <a:rPr lang="de-DE" sz="2000" i="1" dirty="0">
                  <a:solidFill>
                    <a:schemeClr val="bg1">
                      <a:lumMod val="65000"/>
                    </a:schemeClr>
                  </a:solidFill>
                </a:rPr>
                <a:t>welt</a:t>
              </a:r>
              <a:r>
                <a:rPr lang="de-DE" sz="2000" i="1" dirty="0"/>
                <a:t>be</a:t>
              </a:r>
              <a:r>
                <a:rPr lang="de-DE" sz="2000" i="1" dirty="0">
                  <a:solidFill>
                    <a:schemeClr val="bg1">
                      <a:lumMod val="65000"/>
                    </a:schemeClr>
                  </a:solidFill>
                </a:rPr>
                <a:t>wusst</a:t>
              </a:r>
              <a:r>
                <a:rPr lang="de-DE" sz="2000" i="1" dirty="0"/>
                <a:t>sein</a:t>
              </a:r>
            </a:p>
            <a:p>
              <a:r>
                <a:rPr lang="de-DE" sz="2000" i="1" dirty="0"/>
                <a:t>        erarbeiten         - die Arbeit</a:t>
              </a:r>
            </a:p>
          </p:txBody>
        </p:sp>
        <p:grpSp>
          <p:nvGrpSpPr>
            <p:cNvPr id="35" name="Gruppierung 34"/>
            <p:cNvGrpSpPr/>
            <p:nvPr/>
          </p:nvGrpSpPr>
          <p:grpSpPr>
            <a:xfrm>
              <a:off x="5890849" y="3381299"/>
              <a:ext cx="644397" cy="930165"/>
              <a:chOff x="5788402" y="268016"/>
              <a:chExt cx="644397" cy="930165"/>
            </a:xfrm>
          </p:grpSpPr>
          <p:sp>
            <p:nvSpPr>
              <p:cNvPr id="39" name="Eingebuchteter Pfeil nach rechts 38"/>
              <p:cNvSpPr/>
              <p:nvPr/>
            </p:nvSpPr>
            <p:spPr>
              <a:xfrm rot="5400000" flipV="1">
                <a:off x="5892942" y="528853"/>
                <a:ext cx="435315" cy="143642"/>
              </a:xfrm>
              <a:prstGeom prst="notchedRightArrow">
                <a:avLst/>
              </a:prstGeom>
              <a:solidFill>
                <a:srgbClr val="FF85FF"/>
              </a:solidFill>
              <a:ln w="28575">
                <a:solidFill>
                  <a:srgbClr val="FF8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5788402" y="268016"/>
                <a:ext cx="644397" cy="93016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43" name="Gerade Verbindung 42"/>
          <p:cNvCxnSpPr/>
          <p:nvPr/>
        </p:nvCxnSpPr>
        <p:spPr>
          <a:xfrm>
            <a:off x="489930" y="2990594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5741934" y="2278311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Dreieck 44"/>
          <p:cNvSpPr/>
          <p:nvPr/>
        </p:nvSpPr>
        <p:spPr>
          <a:xfrm flipH="1">
            <a:off x="2637300" y="2278310"/>
            <a:ext cx="199118" cy="187512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/>
          <p:cNvSpPr/>
          <p:nvPr/>
        </p:nvSpPr>
        <p:spPr>
          <a:xfrm>
            <a:off x="2123737" y="2572451"/>
            <a:ext cx="236482" cy="222770"/>
          </a:xfrm>
          <a:prstGeom prst="ellipse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813278" y="2604137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AACABB9B-0785-1F4D-9F8B-21919F990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002" y="3816565"/>
            <a:ext cx="367003" cy="25537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40900BE-3F5A-4545-925D-95A0671E7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002" y="803529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/>
          <p:nvPr/>
        </p:nvGrpSpPr>
        <p:grpSpPr>
          <a:xfrm>
            <a:off x="5828454" y="3814972"/>
            <a:ext cx="644397" cy="930165"/>
            <a:chOff x="5788402" y="268016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80" name="Gerade Verbindung 79"/>
          <p:cNvCxnSpPr/>
          <p:nvPr/>
        </p:nvCxnSpPr>
        <p:spPr>
          <a:xfrm>
            <a:off x="405294" y="3583026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ung 89"/>
          <p:cNvGrpSpPr/>
          <p:nvPr/>
        </p:nvGrpSpPr>
        <p:grpSpPr>
          <a:xfrm>
            <a:off x="5808309" y="359236"/>
            <a:ext cx="644397" cy="1092776"/>
            <a:chOff x="5788402" y="268016"/>
            <a:chExt cx="644397" cy="930165"/>
          </a:xfrm>
        </p:grpSpPr>
        <p:sp>
          <p:nvSpPr>
            <p:cNvPr id="96" name="Eingebuchteter Pfeil nach rechts 95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2" name="Rechteck 91"/>
          <p:cNvSpPr/>
          <p:nvPr/>
        </p:nvSpPr>
        <p:spPr>
          <a:xfrm>
            <a:off x="492272" y="382414"/>
            <a:ext cx="5775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die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 in Sil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ben</a:t>
            </a:r>
            <a:r>
              <a:rPr lang="de-DE" sz="2000" dirty="0"/>
              <a:t>schreib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wei</a:t>
            </a:r>
            <a:r>
              <a:rPr lang="de-DE" sz="2000" dirty="0"/>
              <a:t>se!</a:t>
            </a:r>
            <a:br>
              <a:rPr lang="de-DE" sz="2000" b="1" dirty="0"/>
            </a:br>
            <a:endParaRPr lang="de-DE" sz="2000" b="1" dirty="0"/>
          </a:p>
          <a:p>
            <a:r>
              <a:rPr lang="de-DE" sz="2000" i="1" dirty="0"/>
              <a:t>z.B.: fossile - </a:t>
            </a:r>
            <a:r>
              <a:rPr lang="de-DE" sz="2000" i="1" dirty="0" err="1"/>
              <a:t>fos</a:t>
            </a:r>
            <a:r>
              <a:rPr lang="de-DE" sz="2000" i="1" dirty="0"/>
              <a:t>-</a:t>
            </a:r>
            <a:r>
              <a:rPr lang="de-DE" sz="2000" i="1" u="sng" dirty="0">
                <a:solidFill>
                  <a:schemeClr val="bg1">
                    <a:lumMod val="65000"/>
                  </a:schemeClr>
                </a:solidFill>
              </a:rPr>
              <a:t>si-</a:t>
            </a:r>
            <a:r>
              <a:rPr lang="de-DE" sz="2000" i="1" dirty="0"/>
              <a:t>le</a:t>
            </a:r>
          </a:p>
        </p:txBody>
      </p:sp>
      <p:sp>
        <p:nvSpPr>
          <p:cNvPr id="34" name="Inhaltsplatzhalter 2"/>
          <p:cNvSpPr txBox="1">
            <a:spLocks/>
          </p:cNvSpPr>
          <p:nvPr/>
        </p:nvSpPr>
        <p:spPr>
          <a:xfrm>
            <a:off x="512419" y="3794900"/>
            <a:ext cx="5833162" cy="1243134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ber</a:t>
            </a:r>
            <a:r>
              <a:rPr lang="de-DE" sz="2000" dirty="0"/>
              <a:t>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griff</a:t>
            </a:r>
            <a:r>
              <a:rPr lang="de-DE" sz="2000" dirty="0"/>
              <a:t>e!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Ord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</a:t>
            </a:r>
            <a:r>
              <a:rPr lang="de-DE" sz="2000" dirty="0"/>
              <a:t> fol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gen</a:t>
            </a:r>
            <a:r>
              <a:rPr lang="de-DE" sz="2000" dirty="0"/>
              <a:t>de Be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grif</a:t>
            </a:r>
            <a:r>
              <a:rPr lang="de-DE" sz="2000" dirty="0"/>
              <a:t>fe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zu und 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sie auf!		</a:t>
            </a:r>
            <a:endParaRPr lang="de-DE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6629"/>
              </p:ext>
            </p:extLst>
          </p:nvPr>
        </p:nvGraphicFramePr>
        <p:xfrm>
          <a:off x="836630" y="1633786"/>
          <a:ext cx="482979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Verbraucher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produzieren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Elektrizität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umweltbewusst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fossile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erzeugen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erneuerbare</a:t>
                      </a:r>
                    </a:p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ökologisch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Solarenergie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89061"/>
              </p:ext>
            </p:extLst>
          </p:nvPr>
        </p:nvGraphicFramePr>
        <p:xfrm>
          <a:off x="524721" y="7462375"/>
          <a:ext cx="594813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Energiequellen (11)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erneuerbare 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Energien 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fossile</a:t>
                      </a:r>
                    </a:p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Energien 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7832"/>
              </p:ext>
            </p:extLst>
          </p:nvPr>
        </p:nvGraphicFramePr>
        <p:xfrm>
          <a:off x="965096" y="5069469"/>
          <a:ext cx="4829790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Erd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öl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Erd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gas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Was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ser</a:t>
                      </a:r>
                      <a:r>
                        <a:rPr lang="de-DE" sz="1800" b="1" dirty="0"/>
                        <a:t>kraft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Wind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kraft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Son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nen</a:t>
                      </a:r>
                      <a:r>
                        <a:rPr lang="de-DE" sz="1800" b="1" dirty="0"/>
                        <a:t>en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800" b="1" dirty="0"/>
                        <a:t>gie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Erd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wär</a:t>
                      </a:r>
                      <a:r>
                        <a:rPr lang="de-DE" sz="1800" b="1" dirty="0"/>
                        <a:t>me 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/>
                        <a:t>A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tom</a:t>
                      </a:r>
                      <a:r>
                        <a:rPr lang="de-DE" sz="1800" b="1" dirty="0"/>
                        <a:t>kraft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werk</a:t>
                      </a:r>
                      <a:r>
                        <a:rPr lang="de-DE" sz="1800" b="1" dirty="0"/>
                        <a:t> 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1800" b="1" dirty="0"/>
                        <a:t>Geo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ther</a:t>
                      </a:r>
                      <a:r>
                        <a:rPr lang="de-DE" sz="1800" b="1" dirty="0"/>
                        <a:t>mie)</a:t>
                      </a:r>
                      <a:endParaRPr lang="de-DE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/>
                        <a:t>Koh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de-DE" sz="1800" b="1" dirty="0"/>
                        <a:t> So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</a:t>
                      </a:r>
                      <a:r>
                        <a:rPr lang="de-DE" sz="1800" b="1" dirty="0"/>
                        <a:t>en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800" b="1" dirty="0"/>
                        <a:t>gie</a:t>
                      </a:r>
                      <a:endParaRPr lang="de-DE" sz="18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de-DE" sz="1800" b="1" dirty="0"/>
                        <a:t>Kern</a:t>
                      </a:r>
                      <a:r>
                        <a:rPr lang="de-DE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kraft</a:t>
                      </a:r>
                      <a:r>
                        <a:rPr lang="de-DE" sz="1800" b="1" dirty="0"/>
                        <a:t>)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" name="Grafik 23">
            <a:extLst>
              <a:ext uri="{FF2B5EF4-FFF2-40B4-BE49-F238E27FC236}">
                <a16:creationId xmlns:a16="http://schemas.microsoft.com/office/drawing/2014/main" id="{7C9A0FDE-8553-344A-B64E-CC1F78A44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004" y="1108413"/>
            <a:ext cx="367003" cy="25537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DCEF46F-714E-C24A-845E-81376FB17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479" y="4424456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8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ung 21"/>
          <p:cNvGrpSpPr/>
          <p:nvPr/>
        </p:nvGrpSpPr>
        <p:grpSpPr>
          <a:xfrm>
            <a:off x="6045933" y="353490"/>
            <a:ext cx="644397" cy="930165"/>
            <a:chOff x="5788402" y="268016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FFC000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3" name="Rechteck 32"/>
          <p:cNvSpPr/>
          <p:nvPr/>
        </p:nvSpPr>
        <p:spPr>
          <a:xfrm>
            <a:off x="409557" y="353490"/>
            <a:ext cx="577543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</a:t>
            </a:r>
            <a:r>
              <a:rPr lang="de-DE" sz="2000" dirty="0"/>
              <a:t> das Wör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ter</a:t>
            </a:r>
            <a:r>
              <a:rPr lang="de-DE" sz="2000" dirty="0"/>
              <a:t>rät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sel</a:t>
            </a:r>
            <a:r>
              <a:rPr lang="de-DE" sz="2000" dirty="0"/>
              <a:t>! Num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</a:t>
            </a:r>
            <a:r>
              <a:rPr lang="de-DE" sz="2000" dirty="0"/>
              <a:t>rie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 </a:t>
            </a:r>
            <a:r>
              <a:rPr lang="de-DE" sz="2000" dirty="0"/>
              <a:t>die Lö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sung</a:t>
            </a:r>
            <a:r>
              <a:rPr lang="de-DE" sz="2000" dirty="0"/>
              <a:t>!</a:t>
            </a:r>
            <a:br>
              <a:rPr lang="de-DE" sz="2000" b="1" dirty="0"/>
            </a:br>
            <a:endParaRPr lang="de-DE" sz="2000" b="1" dirty="0"/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Energie, die aus der Steckdose kommt.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Ein Rohstoff, der schwarz und flüssig ist und zur Herstellung von Benzin und Diesel verwendet wird.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Wärme, die aus der Erde kommt und zum Heizen verwendet wird.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In Flüssen werden Kraftwerke gebaut. Mit dem Wasser wird Strom erzeugt.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Ein Rohstoff, der schwarz und fest ist. Er wird auch zum Grillen verwendet.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Mit der Kraft der Sonne kann man Strom gewinnen.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Energie, die es immer gibt.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Energie, die verbraucht wird und nicht mehr hergestellt werden kann.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Allgemeiner Begriff für alle Formen der Energielieferung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/>
              <a:t>Energie aus Pflanzen und Abfall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2692"/>
              </p:ext>
            </p:extLst>
          </p:nvPr>
        </p:nvGraphicFramePr>
        <p:xfrm>
          <a:off x="559502" y="7032270"/>
          <a:ext cx="57389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8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Bi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mas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Was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kraft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Strom/E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lek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tri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zi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tät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fos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si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le  En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ern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eu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ba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re En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gie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quell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Koh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Son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nen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gie/So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lar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Erd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öl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Erd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wär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me/Ge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</a:t>
                      </a: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ther</a:t>
                      </a:r>
                      <a:r>
                        <a:rPr lang="de-DE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CBF42922-793D-3647-B671-374044F4C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96" y="961541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4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SFZ München Mitte      1</a:t>
            </a:r>
          </a:p>
        </p:txBody>
      </p:sp>
      <p:sp>
        <p:nvSpPr>
          <p:cNvPr id="3" name="Rechteck 2"/>
          <p:cNvSpPr/>
          <p:nvPr/>
        </p:nvSpPr>
        <p:spPr>
          <a:xfrm>
            <a:off x="1954798" y="4342665"/>
            <a:ext cx="34061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>
                <a:solidFill>
                  <a:srgbClr val="FF0000"/>
                </a:solidFill>
              </a:rPr>
              <a:t>LÖSUNGEN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68369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>
          <a:xfrm>
            <a:off x="423387" y="439449"/>
            <a:ext cx="5833162" cy="2823485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Ad</a:t>
            </a: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jek</a:t>
            </a:r>
            <a:r>
              <a:rPr lang="de-DE" sz="2000" dirty="0"/>
              <a:t>ti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de-DE" sz="2000" dirty="0"/>
              <a:t> rich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tig</a:t>
            </a:r>
            <a:r>
              <a:rPr lang="de-DE" sz="2000" dirty="0"/>
              <a:t> 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2000" dirty="0"/>
              <a:t>nie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ren</a:t>
            </a:r>
            <a:r>
              <a:rPr lang="de-DE" sz="2000" dirty="0"/>
              <a:t>!</a:t>
            </a:r>
            <a:br>
              <a:rPr lang="de-DE" sz="2000" dirty="0"/>
            </a:br>
            <a:r>
              <a:rPr lang="de-DE" sz="2000" dirty="0"/>
              <a:t>Suche ein passendes Nomen!		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FF0000"/>
                </a:solidFill>
              </a:rPr>
              <a:t>LÖSUNGSVORSCHLÄGE</a:t>
            </a:r>
            <a:br>
              <a:rPr lang="de-DE" sz="2000" dirty="0"/>
            </a:br>
            <a:endParaRPr lang="de-DE" sz="2000" dirty="0"/>
          </a:p>
          <a:p>
            <a:pPr>
              <a:buFont typeface="Courier New" charset="0"/>
              <a:buChar char="o"/>
            </a:pPr>
            <a:r>
              <a:rPr lang="de-DE" sz="2000" b="1" dirty="0"/>
              <a:t>fossil - </a:t>
            </a:r>
            <a:r>
              <a:rPr lang="de-DE" sz="2000" i="1" dirty="0"/>
              <a:t>die fossile Energie</a:t>
            </a:r>
          </a:p>
          <a:p>
            <a:pPr>
              <a:buFont typeface="Courier New" charset="0"/>
              <a:buChar char="o"/>
            </a:pPr>
            <a:r>
              <a:rPr lang="de-DE" sz="2000" b="1" dirty="0"/>
              <a:t>erneuerbar - </a:t>
            </a:r>
            <a:r>
              <a:rPr lang="de-DE" sz="2000" i="1" dirty="0"/>
              <a:t>die erneuerbaren Energie</a:t>
            </a:r>
          </a:p>
          <a:p>
            <a:pPr>
              <a:buFont typeface="Courier New" charset="0"/>
              <a:buChar char="o"/>
            </a:pPr>
            <a:r>
              <a:rPr lang="de-DE" sz="2000" b="1" dirty="0"/>
              <a:t>ökologische - </a:t>
            </a:r>
            <a:r>
              <a:rPr lang="de-DE" sz="2000" i="1" dirty="0"/>
              <a:t>der ökologische Strom</a:t>
            </a:r>
          </a:p>
          <a:p>
            <a:pPr>
              <a:buFont typeface="Courier New" charset="0"/>
              <a:buChar char="o"/>
            </a:pPr>
            <a:r>
              <a:rPr lang="de-DE" sz="2000" b="1" dirty="0"/>
              <a:t>umweltbewusst - </a:t>
            </a:r>
            <a:r>
              <a:rPr lang="de-DE" sz="2000" i="1" dirty="0"/>
              <a:t>der umweltbewusste Verbraucher</a:t>
            </a:r>
          </a:p>
        </p:txBody>
      </p:sp>
      <p:grpSp>
        <p:nvGrpSpPr>
          <p:cNvPr id="6" name="Gruppierung 5"/>
          <p:cNvGrpSpPr/>
          <p:nvPr/>
        </p:nvGrpSpPr>
        <p:grpSpPr>
          <a:xfrm>
            <a:off x="5934350" y="439449"/>
            <a:ext cx="644397" cy="930165"/>
            <a:chOff x="5934350" y="439449"/>
            <a:chExt cx="644397" cy="930165"/>
          </a:xfrm>
        </p:grpSpPr>
        <p:sp>
          <p:nvSpPr>
            <p:cNvPr id="14" name="Eingebuchteter Pfeil nach rechts 13"/>
            <p:cNvSpPr/>
            <p:nvPr/>
          </p:nvSpPr>
          <p:spPr>
            <a:xfrm rot="5400000" flipV="1">
              <a:off x="6038890" y="700286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934350" y="439449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83" name="Tabel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41911"/>
              </p:ext>
            </p:extLst>
          </p:nvPr>
        </p:nvGraphicFramePr>
        <p:xfrm>
          <a:off x="412724" y="3393701"/>
          <a:ext cx="594813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Artikel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Adjektiv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Nomen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fossile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Energie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erneuerbare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Energie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ökologische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Strom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umweltbewusste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Verbraucher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4" name="Rechteck 83"/>
          <p:cNvSpPr/>
          <p:nvPr/>
        </p:nvSpPr>
        <p:spPr>
          <a:xfrm>
            <a:off x="5809485" y="3510737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Dreieck 84"/>
          <p:cNvSpPr/>
          <p:nvPr/>
        </p:nvSpPr>
        <p:spPr>
          <a:xfrm flipH="1">
            <a:off x="3504403" y="3447673"/>
            <a:ext cx="263556" cy="225691"/>
          </a:xfrm>
          <a:prstGeom prst="triangle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369CFAB-BF40-B04F-A4B8-32C10AC4C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045" y="1051938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0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270086" y="406521"/>
            <a:ext cx="5640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Bil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de</a:t>
            </a:r>
            <a:r>
              <a:rPr lang="de-DE" sz="2000" dirty="0"/>
              <a:t> zu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sam</a:t>
            </a:r>
            <a:r>
              <a:rPr lang="de-DE" sz="2000" dirty="0"/>
              <a:t>men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ge</a:t>
            </a:r>
            <a:r>
              <a:rPr lang="de-DE" sz="2000" dirty="0"/>
              <a:t>setz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te</a:t>
            </a:r>
            <a:r>
              <a:rPr lang="de-DE" sz="2000" dirty="0"/>
              <a:t> No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men    	     </a:t>
            </a:r>
            <a:r>
              <a:rPr lang="de-DE" sz="2000" dirty="0"/>
              <a:t>(Kom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po</a:t>
            </a:r>
            <a:r>
              <a:rPr lang="de-DE" sz="2000" dirty="0"/>
              <a:t>si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ta</a:t>
            </a:r>
            <a:r>
              <a:rPr lang="de-DE" sz="2000" dirty="0"/>
              <a:t>)!</a:t>
            </a:r>
            <a:br>
              <a:rPr lang="de-DE" sz="2000" dirty="0"/>
            </a:br>
            <a:endParaRPr lang="de-DE" sz="2000" dirty="0"/>
          </a:p>
          <a:p>
            <a:r>
              <a:rPr lang="de-DE" sz="2000" b="1" dirty="0">
                <a:solidFill>
                  <a:srgbClr val="FF0000"/>
                </a:solidFill>
              </a:rPr>
              <a:t>LÖSUNG</a:t>
            </a:r>
            <a:endParaRPr lang="de-DE" sz="2000" b="1" i="1" dirty="0"/>
          </a:p>
        </p:txBody>
      </p:sp>
      <p:grpSp>
        <p:nvGrpSpPr>
          <p:cNvPr id="35" name="Gruppierung 34"/>
          <p:cNvGrpSpPr/>
          <p:nvPr/>
        </p:nvGrpSpPr>
        <p:grpSpPr>
          <a:xfrm>
            <a:off x="5943517" y="311663"/>
            <a:ext cx="644397" cy="930165"/>
            <a:chOff x="5788402" y="268016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FF85FF"/>
            </a:solidFill>
            <a:ln w="28575"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5" name="Gruppierung 54"/>
          <p:cNvGrpSpPr/>
          <p:nvPr/>
        </p:nvGrpSpPr>
        <p:grpSpPr>
          <a:xfrm>
            <a:off x="361507" y="4681827"/>
            <a:ext cx="2664343" cy="1536892"/>
            <a:chOff x="541914" y="7079647"/>
            <a:chExt cx="3162069" cy="1823999"/>
          </a:xfrm>
        </p:grpSpPr>
        <p:sp>
          <p:nvSpPr>
            <p:cNvPr id="24" name="Oval 23"/>
            <p:cNvSpPr/>
            <p:nvPr/>
          </p:nvSpPr>
          <p:spPr>
            <a:xfrm>
              <a:off x="1623848" y="7556342"/>
              <a:ext cx="940360" cy="7725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721138" y="7739894"/>
              <a:ext cx="787740" cy="43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u="sng" dirty="0"/>
                <a:t>Kraft</a:t>
              </a: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541914" y="7079647"/>
              <a:ext cx="1481958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Atom</a:t>
              </a: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541914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Werk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2208272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Wasser</a:t>
              </a: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2222025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Wind</a:t>
              </a:r>
            </a:p>
          </p:txBody>
        </p:sp>
      </p:grpSp>
      <p:grpSp>
        <p:nvGrpSpPr>
          <p:cNvPr id="56" name="Gruppierung 55"/>
          <p:cNvGrpSpPr/>
          <p:nvPr/>
        </p:nvGrpSpPr>
        <p:grpSpPr>
          <a:xfrm>
            <a:off x="364629" y="2035157"/>
            <a:ext cx="2627452" cy="1458282"/>
            <a:chOff x="541914" y="7079647"/>
            <a:chExt cx="3162069" cy="1755004"/>
          </a:xfrm>
        </p:grpSpPr>
        <p:sp>
          <p:nvSpPr>
            <p:cNvPr id="57" name="Oval 56"/>
            <p:cNvSpPr/>
            <p:nvPr/>
          </p:nvSpPr>
          <p:spPr>
            <a:xfrm>
              <a:off x="1623848" y="7556342"/>
              <a:ext cx="940360" cy="7725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1723681" y="7719669"/>
              <a:ext cx="787740" cy="444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u="sng" dirty="0"/>
                <a:t>Erde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541914" y="7079647"/>
              <a:ext cx="1481958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/>
                <a:t>Öl</a:t>
              </a: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541914" y="8465319"/>
              <a:ext cx="1481958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Gas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2208273" y="7079647"/>
              <a:ext cx="1481958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?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2222025" y="8465319"/>
              <a:ext cx="1481958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Wärme</a:t>
              </a:r>
            </a:p>
          </p:txBody>
        </p:sp>
      </p:grpSp>
      <p:grpSp>
        <p:nvGrpSpPr>
          <p:cNvPr id="67" name="Gruppierung 66"/>
          <p:cNvGrpSpPr/>
          <p:nvPr/>
        </p:nvGrpSpPr>
        <p:grpSpPr>
          <a:xfrm>
            <a:off x="361507" y="7404399"/>
            <a:ext cx="2664343" cy="1536892"/>
            <a:chOff x="541914" y="7079647"/>
            <a:chExt cx="3162069" cy="1823999"/>
          </a:xfrm>
        </p:grpSpPr>
        <p:sp>
          <p:nvSpPr>
            <p:cNvPr id="68" name="Oval 67"/>
            <p:cNvSpPr/>
            <p:nvPr/>
          </p:nvSpPr>
          <p:spPr>
            <a:xfrm>
              <a:off x="1623848" y="7556342"/>
              <a:ext cx="940360" cy="77251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1610310" y="7707696"/>
              <a:ext cx="1195925" cy="438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u="sng" dirty="0"/>
                <a:t>Energie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41914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Sonnen</a:t>
              </a: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541914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Wende</a:t>
              </a: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2208272" y="7079647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Quelle</a:t>
              </a: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2222025" y="8465319"/>
              <a:ext cx="1481958" cy="43832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Wind</a:t>
              </a:r>
            </a:p>
          </p:txBody>
        </p:sp>
      </p:grpSp>
      <p:graphicFrame>
        <p:nvGraphicFramePr>
          <p:cNvPr id="78" name="Tabel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41054"/>
              </p:ext>
            </p:extLst>
          </p:nvPr>
        </p:nvGraphicFramePr>
        <p:xfrm>
          <a:off x="3156732" y="2090816"/>
          <a:ext cx="3338662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de-DE" sz="1600" b="0" i="1" dirty="0">
                          <a:solidFill>
                            <a:schemeClr val="tx1"/>
                          </a:solidFill>
                        </a:rPr>
                        <a:t>das</a:t>
                      </a:r>
                      <a:r>
                        <a:rPr lang="de-DE" sz="1600" b="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600" b="1" i="1" baseline="0" dirty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de-DE" sz="1600" b="0" i="1" baseline="0" dirty="0">
                          <a:solidFill>
                            <a:schemeClr val="tx1"/>
                          </a:solidFill>
                        </a:rPr>
                        <a:t>döl</a:t>
                      </a:r>
                      <a:endParaRPr lang="de-DE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/>
                        <a:t>das </a:t>
                      </a:r>
                      <a:r>
                        <a:rPr lang="de-DE" sz="1600" b="1" i="1" dirty="0"/>
                        <a:t>Er</a:t>
                      </a:r>
                      <a:r>
                        <a:rPr lang="de-DE" sz="1600" b="0" i="1" dirty="0"/>
                        <a:t>dgas</a:t>
                      </a:r>
                      <a:endParaRPr lang="de-DE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/>
                        <a:t>die </a:t>
                      </a:r>
                      <a:r>
                        <a:rPr lang="de-DE" sz="1600" b="1" i="1" dirty="0"/>
                        <a:t>Erd</a:t>
                      </a:r>
                      <a:r>
                        <a:rPr lang="de-DE" sz="1600" b="0" i="1" dirty="0"/>
                        <a:t>wärme</a:t>
                      </a:r>
                      <a:endParaRPr lang="de-DE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/>
                        <a:t>das</a:t>
                      </a:r>
                      <a:r>
                        <a:rPr lang="de-DE" sz="1600" b="0" i="1" baseline="0" dirty="0"/>
                        <a:t> </a:t>
                      </a:r>
                      <a:r>
                        <a:rPr lang="de-DE" sz="1600" b="1" i="1" baseline="0" dirty="0"/>
                        <a:t>Erd</a:t>
                      </a:r>
                      <a:r>
                        <a:rPr lang="de-DE" sz="1600" b="0" i="1" baseline="0" dirty="0"/>
                        <a:t>beben, die </a:t>
                      </a:r>
                      <a:r>
                        <a:rPr lang="de-DE" sz="1600" b="1" i="1" baseline="0" dirty="0"/>
                        <a:t>Erd</a:t>
                      </a:r>
                      <a:r>
                        <a:rPr lang="de-DE" sz="1600" b="0" i="1" baseline="0" dirty="0"/>
                        <a:t>erwärmung, ...</a:t>
                      </a:r>
                      <a:endParaRPr lang="de-DE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9" name="Tabel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117898"/>
              </p:ext>
            </p:extLst>
          </p:nvPr>
        </p:nvGraphicFramePr>
        <p:xfrm>
          <a:off x="3156732" y="4624083"/>
          <a:ext cx="3338661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de-DE" sz="1600" b="0" i="1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="0" i="1" baseline="0" dirty="0">
                          <a:solidFill>
                            <a:schemeClr val="tx1"/>
                          </a:solidFill>
                        </a:rPr>
                        <a:t> Atom</a:t>
                      </a:r>
                      <a:r>
                        <a:rPr lang="de-DE" sz="1600" b="1" i="1" baseline="0" dirty="0">
                          <a:solidFill>
                            <a:schemeClr val="tx1"/>
                          </a:solidFill>
                        </a:rPr>
                        <a:t>kraft</a:t>
                      </a:r>
                      <a:endParaRPr lang="de-DE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>
                          <a:solidFill>
                            <a:schemeClr val="dk1"/>
                          </a:solidFill>
                        </a:rPr>
                        <a:t>die</a:t>
                      </a:r>
                      <a:r>
                        <a:rPr lang="de-DE" sz="1600" b="0" i="1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1600" b="1" i="1" baseline="0" dirty="0">
                          <a:solidFill>
                            <a:schemeClr val="dk1"/>
                          </a:solidFill>
                        </a:rPr>
                        <a:t>Kraft</a:t>
                      </a:r>
                      <a:r>
                        <a:rPr lang="de-DE" sz="1600" b="0" i="1" baseline="0" dirty="0">
                          <a:solidFill>
                            <a:schemeClr val="dk1"/>
                          </a:solidFill>
                        </a:rPr>
                        <a:t>werk</a:t>
                      </a:r>
                      <a:endParaRPr lang="de-DE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/>
                        <a:t>die Wasser</a:t>
                      </a:r>
                      <a:r>
                        <a:rPr lang="de-DE" sz="1600" b="1" i="1" dirty="0"/>
                        <a:t>kraft</a:t>
                      </a:r>
                      <a:endParaRPr lang="de-DE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baseline="0" dirty="0"/>
                        <a:t>die Wind</a:t>
                      </a:r>
                      <a:r>
                        <a:rPr lang="de-DE" sz="1600" b="1" i="1" baseline="0" dirty="0"/>
                        <a:t>kraft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3" name="Tabel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92860"/>
              </p:ext>
            </p:extLst>
          </p:nvPr>
        </p:nvGraphicFramePr>
        <p:xfrm>
          <a:off x="3153213" y="7420161"/>
          <a:ext cx="3342180" cy="153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967">
                <a:tc>
                  <a:txBody>
                    <a:bodyPr/>
                    <a:lstStyle/>
                    <a:p>
                      <a:pPr algn="l"/>
                      <a:r>
                        <a:rPr lang="de-DE" sz="1600" b="0" i="1" dirty="0">
                          <a:solidFill>
                            <a:schemeClr val="tx1"/>
                          </a:solidFill>
                        </a:rPr>
                        <a:t>die</a:t>
                      </a:r>
                      <a:r>
                        <a:rPr lang="de-DE" sz="1600" b="0" i="1" baseline="0" dirty="0">
                          <a:solidFill>
                            <a:schemeClr val="tx1"/>
                          </a:solidFill>
                        </a:rPr>
                        <a:t> Sonnen</a:t>
                      </a:r>
                      <a:r>
                        <a:rPr lang="de-DE" sz="1600" b="1" i="1" baseline="0" dirty="0">
                          <a:solidFill>
                            <a:schemeClr val="tx1"/>
                          </a:solidFill>
                        </a:rPr>
                        <a:t>energie</a:t>
                      </a:r>
                      <a:endParaRPr lang="de-DE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/>
                        <a:t>die </a:t>
                      </a:r>
                      <a:r>
                        <a:rPr lang="de-DE" sz="1600" b="1" i="1" dirty="0"/>
                        <a:t>Energie</a:t>
                      </a:r>
                      <a:r>
                        <a:rPr lang="de-DE" sz="1600" b="0" i="1" dirty="0"/>
                        <a:t>wende</a:t>
                      </a:r>
                      <a:endParaRPr lang="de-DE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>
                          <a:solidFill>
                            <a:schemeClr val="dk1"/>
                          </a:solidFill>
                        </a:rPr>
                        <a:t>die</a:t>
                      </a:r>
                      <a:r>
                        <a:rPr lang="de-DE" sz="1600" b="0" i="1" baseline="0" dirty="0">
                          <a:solidFill>
                            <a:schemeClr val="dk1"/>
                          </a:solidFill>
                        </a:rPr>
                        <a:t> Wind</a:t>
                      </a:r>
                      <a:r>
                        <a:rPr lang="de-DE" sz="1600" b="1" i="1" baseline="0" dirty="0">
                          <a:solidFill>
                            <a:schemeClr val="dk1"/>
                          </a:solidFill>
                        </a:rPr>
                        <a:t>energie</a:t>
                      </a:r>
                      <a:endParaRPr lang="de-DE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1" dirty="0">
                          <a:solidFill>
                            <a:schemeClr val="dk1"/>
                          </a:solidFill>
                        </a:rPr>
                        <a:t>die</a:t>
                      </a:r>
                      <a:r>
                        <a:rPr lang="de-DE" sz="1600" b="0" i="1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de-DE" sz="1600" b="1" i="1" baseline="0" dirty="0">
                          <a:solidFill>
                            <a:schemeClr val="dk1"/>
                          </a:solidFill>
                        </a:rPr>
                        <a:t>Energie</a:t>
                      </a:r>
                      <a:r>
                        <a:rPr lang="de-DE" sz="1600" b="0" i="1" baseline="0" dirty="0">
                          <a:solidFill>
                            <a:schemeClr val="dk1"/>
                          </a:solidFill>
                        </a:rPr>
                        <a:t>quelle</a:t>
                      </a:r>
                      <a:endParaRPr lang="de-DE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Pfeil nach links und oben 3"/>
          <p:cNvSpPr/>
          <p:nvPr/>
        </p:nvSpPr>
        <p:spPr>
          <a:xfrm>
            <a:off x="2080244" y="2384016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871" y="5050465"/>
            <a:ext cx="622300" cy="406400"/>
          </a:xfrm>
          <a:prstGeom prst="rect">
            <a:avLst/>
          </a:prstGeom>
        </p:spPr>
      </p:pic>
      <p:sp>
        <p:nvSpPr>
          <p:cNvPr id="85" name="Pfeil nach links und oben 84"/>
          <p:cNvSpPr/>
          <p:nvPr/>
        </p:nvSpPr>
        <p:spPr>
          <a:xfrm>
            <a:off x="2107263" y="7771177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Pfeil nach links und oben 85"/>
          <p:cNvSpPr/>
          <p:nvPr/>
        </p:nvSpPr>
        <p:spPr>
          <a:xfrm flipV="1">
            <a:off x="2090053" y="2771698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Pfeil nach links und oben 86"/>
          <p:cNvSpPr/>
          <p:nvPr/>
        </p:nvSpPr>
        <p:spPr>
          <a:xfrm flipV="1">
            <a:off x="2090053" y="5468858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Pfeil nach links und oben 87"/>
          <p:cNvSpPr/>
          <p:nvPr/>
        </p:nvSpPr>
        <p:spPr>
          <a:xfrm flipV="1">
            <a:off x="2106460" y="8165188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Pfeil nach links und oben 88"/>
          <p:cNvSpPr/>
          <p:nvPr/>
        </p:nvSpPr>
        <p:spPr>
          <a:xfrm flipH="1" flipV="1">
            <a:off x="623434" y="2757291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Pfeil nach links und oben 89"/>
          <p:cNvSpPr/>
          <p:nvPr/>
        </p:nvSpPr>
        <p:spPr>
          <a:xfrm flipH="1" flipV="1">
            <a:off x="665029" y="5418737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Pfeil nach links und oben 90"/>
          <p:cNvSpPr/>
          <p:nvPr/>
        </p:nvSpPr>
        <p:spPr>
          <a:xfrm flipH="1" flipV="1">
            <a:off x="616287" y="8186405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Pfeil nach links und oben 91"/>
          <p:cNvSpPr/>
          <p:nvPr/>
        </p:nvSpPr>
        <p:spPr>
          <a:xfrm flipH="1">
            <a:off x="673740" y="5028166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Pfeil nach links und oben 92"/>
          <p:cNvSpPr/>
          <p:nvPr/>
        </p:nvSpPr>
        <p:spPr>
          <a:xfrm flipH="1">
            <a:off x="635057" y="2342045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Pfeil nach links und oben 93"/>
          <p:cNvSpPr/>
          <p:nvPr/>
        </p:nvSpPr>
        <p:spPr>
          <a:xfrm flipH="1">
            <a:off x="624110" y="7799287"/>
            <a:ext cx="583538" cy="365901"/>
          </a:xfrm>
          <a:prstGeom prst="leftUpArrow">
            <a:avLst>
              <a:gd name="adj1" fmla="val 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/>
          <p:cNvSpPr/>
          <p:nvPr/>
        </p:nvSpPr>
        <p:spPr>
          <a:xfrm>
            <a:off x="3838790" y="503268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/>
          <p:cNvSpPr/>
          <p:nvPr/>
        </p:nvSpPr>
        <p:spPr>
          <a:xfrm>
            <a:off x="3192393" y="1744991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/>
          <p:cNvSpPr/>
          <p:nvPr/>
        </p:nvSpPr>
        <p:spPr>
          <a:xfrm>
            <a:off x="3208165" y="4314785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/>
          <p:cNvSpPr/>
          <p:nvPr/>
        </p:nvSpPr>
        <p:spPr>
          <a:xfrm>
            <a:off x="3208169" y="7136817"/>
            <a:ext cx="341362" cy="18751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6CF8D0EE-40A8-F842-821D-244B8BFA5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12" y="924217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ung 34"/>
          <p:cNvGrpSpPr/>
          <p:nvPr/>
        </p:nvGrpSpPr>
        <p:grpSpPr>
          <a:xfrm>
            <a:off x="5856749" y="465670"/>
            <a:ext cx="644397" cy="930165"/>
            <a:chOff x="5788402" y="268016"/>
            <a:chExt cx="644397" cy="930165"/>
          </a:xfrm>
        </p:grpSpPr>
        <p:sp>
          <p:nvSpPr>
            <p:cNvPr id="40" name="Eingebuchteter Pfeil nach rechts 39"/>
            <p:cNvSpPr/>
            <p:nvPr/>
          </p:nvSpPr>
          <p:spPr>
            <a:xfrm rot="5400000" flipV="1">
              <a:off x="5892942" y="528853"/>
              <a:ext cx="435315" cy="143642"/>
            </a:xfrm>
            <a:prstGeom prst="notchedRightArrow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5788402" y="268016"/>
              <a:ext cx="644397" cy="9301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58" name="Gerade Verbindung 57"/>
          <p:cNvCxnSpPr/>
          <p:nvPr/>
        </p:nvCxnSpPr>
        <p:spPr>
          <a:xfrm>
            <a:off x="405294" y="4428750"/>
            <a:ext cx="60474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pierung 58"/>
          <p:cNvGrpSpPr/>
          <p:nvPr/>
        </p:nvGrpSpPr>
        <p:grpSpPr>
          <a:xfrm>
            <a:off x="507814" y="4621665"/>
            <a:ext cx="5993332" cy="4708981"/>
            <a:chOff x="500643" y="525246"/>
            <a:chExt cx="5993332" cy="4708981"/>
          </a:xfrm>
        </p:grpSpPr>
        <p:grpSp>
          <p:nvGrpSpPr>
            <p:cNvPr id="60" name="Gruppierung 59"/>
            <p:cNvGrpSpPr/>
            <p:nvPr/>
          </p:nvGrpSpPr>
          <p:grpSpPr>
            <a:xfrm>
              <a:off x="5849578" y="595895"/>
              <a:ext cx="644397" cy="930165"/>
              <a:chOff x="5788402" y="268016"/>
              <a:chExt cx="644397" cy="930165"/>
            </a:xfrm>
          </p:grpSpPr>
          <p:sp>
            <p:nvSpPr>
              <p:cNvPr id="65" name="Eingebuchteter Pfeil nach rechts 64"/>
              <p:cNvSpPr/>
              <p:nvPr/>
            </p:nvSpPr>
            <p:spPr>
              <a:xfrm rot="5400000" flipV="1">
                <a:off x="5892942" y="528853"/>
                <a:ext cx="435315" cy="143642"/>
              </a:xfrm>
              <a:prstGeom prst="notchedRightArrow">
                <a:avLst/>
              </a:prstGeom>
              <a:solidFill>
                <a:srgbClr val="7030A0"/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5788402" y="268016"/>
                <a:ext cx="644397" cy="930165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1" name="Rechteck 60"/>
            <p:cNvSpPr/>
            <p:nvPr/>
          </p:nvSpPr>
          <p:spPr>
            <a:xfrm>
              <a:off x="500643" y="525246"/>
              <a:ext cx="5775439" cy="4708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dirty="0"/>
                <a:t>Schrei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be</a:t>
              </a:r>
              <a:r>
                <a:rPr lang="de-DE" sz="2000" dirty="0"/>
                <a:t> Sät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ze</a:t>
              </a:r>
              <a:r>
                <a:rPr lang="de-DE" sz="2000" dirty="0"/>
                <a:t> mit fol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gen</a:t>
              </a:r>
              <a:r>
                <a:rPr lang="de-DE" sz="2000" dirty="0"/>
                <a:t>den Wör</a:t>
              </a:r>
              <a:r>
                <a:rPr lang="de-DE" sz="2000" dirty="0">
                  <a:solidFill>
                    <a:schemeClr val="bg1">
                      <a:lumMod val="65000"/>
                    </a:schemeClr>
                  </a:solidFill>
                </a:rPr>
                <a:t>tern</a:t>
              </a:r>
              <a:r>
                <a:rPr lang="de-DE" sz="2000" b="1" dirty="0"/>
                <a:t>:</a:t>
              </a:r>
              <a:br>
                <a:rPr lang="de-DE" sz="2000" b="1" dirty="0"/>
              </a:br>
              <a:endParaRPr lang="de-DE" sz="2000" b="1" dirty="0"/>
            </a:p>
            <a:p>
              <a:endParaRPr lang="de-DE" sz="2000" b="1" dirty="0">
                <a:solidFill>
                  <a:srgbClr val="FF0000"/>
                </a:solidFill>
              </a:endParaRPr>
            </a:p>
            <a:p>
              <a:endParaRPr lang="de-DE" sz="2000" b="1" dirty="0">
                <a:solidFill>
                  <a:srgbClr val="FF0000"/>
                </a:solidFill>
              </a:endParaRPr>
            </a:p>
            <a:p>
              <a:endParaRPr lang="de-DE" sz="2000" b="1" dirty="0">
                <a:solidFill>
                  <a:srgbClr val="FF0000"/>
                </a:solidFill>
              </a:endParaRPr>
            </a:p>
            <a:p>
              <a:endParaRPr lang="de-DE" sz="2000" b="1" dirty="0">
                <a:solidFill>
                  <a:srgbClr val="FF0000"/>
                </a:solidFill>
              </a:endParaRPr>
            </a:p>
            <a:p>
              <a:endParaRPr lang="de-DE" sz="2000" b="1" dirty="0">
                <a:solidFill>
                  <a:srgbClr val="FF0000"/>
                </a:solidFill>
              </a:endParaRPr>
            </a:p>
            <a:p>
              <a:r>
                <a:rPr lang="de-DE" sz="2000" b="1" dirty="0">
                  <a:solidFill>
                    <a:srgbClr val="FF0000"/>
                  </a:solidFill>
                </a:rPr>
                <a:t>LÖSUNGSVORSCHLÄGE</a:t>
              </a:r>
              <a:endParaRPr lang="de-DE" sz="2000" i="1" dirty="0"/>
            </a:p>
            <a:p>
              <a:r>
                <a:rPr lang="de-DE" sz="2000" i="1" dirty="0"/>
                <a:t>Das</a:t>
              </a:r>
              <a:r>
                <a:rPr lang="de-DE" sz="2000" i="1" u="sng" dirty="0"/>
                <a:t> Erdöl </a:t>
              </a:r>
              <a:r>
                <a:rPr lang="de-DE" sz="2000" i="1" dirty="0"/>
                <a:t>wird auf einer Erdölplattform gewonnen.</a:t>
              </a:r>
            </a:p>
            <a:p>
              <a:r>
                <a:rPr lang="de-DE" sz="2000" i="1" dirty="0"/>
                <a:t>Mein Handy braucht </a:t>
              </a:r>
              <a:r>
                <a:rPr lang="de-DE" sz="2000" i="1" u="sng" dirty="0"/>
                <a:t>Strom</a:t>
              </a:r>
              <a:r>
                <a:rPr lang="de-DE" sz="2000" i="1" dirty="0"/>
                <a:t>.</a:t>
              </a:r>
            </a:p>
            <a:p>
              <a:r>
                <a:rPr lang="de-DE" sz="2000" i="1" dirty="0"/>
                <a:t>Ich mache das Licht aus, um </a:t>
              </a:r>
              <a:r>
                <a:rPr lang="de-DE" sz="2000" i="1" u="sng" dirty="0"/>
                <a:t>Energie zu sparen</a:t>
              </a:r>
              <a:r>
                <a:rPr lang="de-DE" sz="2000" i="1" dirty="0"/>
                <a:t>.</a:t>
              </a:r>
            </a:p>
            <a:p>
              <a:r>
                <a:rPr lang="de-DE" sz="2000" i="1" dirty="0"/>
                <a:t>Große Windräder </a:t>
              </a:r>
              <a:r>
                <a:rPr lang="de-DE" sz="2000" i="1" u="sng" dirty="0"/>
                <a:t>produzieren</a:t>
              </a:r>
              <a:r>
                <a:rPr lang="de-DE" sz="2000" i="1" dirty="0"/>
                <a:t> Strom.</a:t>
              </a:r>
            </a:p>
            <a:p>
              <a:r>
                <a:rPr lang="de-DE" sz="2000" i="1" dirty="0"/>
                <a:t>Mit dem Fahrrad zu fahren ist </a:t>
              </a:r>
              <a:r>
                <a:rPr lang="de-DE" sz="2000" i="1" u="sng" dirty="0"/>
                <a:t>umweltbewusst</a:t>
              </a:r>
              <a:r>
                <a:rPr lang="de-DE" sz="2000" i="1" dirty="0"/>
                <a:t>.</a:t>
              </a:r>
            </a:p>
            <a:p>
              <a:r>
                <a:rPr lang="de-DE" sz="2000" i="1" dirty="0"/>
                <a:t>Man unterscheidet </a:t>
              </a:r>
              <a:r>
                <a:rPr lang="de-DE" sz="2000" i="1" u="sng" dirty="0"/>
                <a:t>fossile Energien  </a:t>
              </a:r>
              <a:r>
                <a:rPr lang="de-DE" sz="2000" i="1" dirty="0"/>
                <a:t>und erneuerbare.</a:t>
              </a:r>
            </a:p>
            <a:p>
              <a:r>
                <a:rPr lang="de-DE" sz="2000" i="1" u="sng" dirty="0"/>
                <a:t>Erneuerbare Energien </a:t>
              </a:r>
              <a:r>
                <a:rPr lang="de-DE" sz="2000" i="1" dirty="0"/>
                <a:t>sind für die Zukunft wichtig. </a:t>
              </a:r>
            </a:p>
          </p:txBody>
        </p:sp>
      </p:grpSp>
      <p:graphicFrame>
        <p:nvGraphicFramePr>
          <p:cNvPr id="69" name="Tabel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87190"/>
              </p:ext>
            </p:extLst>
          </p:nvPr>
        </p:nvGraphicFramePr>
        <p:xfrm>
          <a:off x="767387" y="5124240"/>
          <a:ext cx="4829790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das Erdöl 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produzieren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der Strom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/>
                        <a:t>umweltbewusst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016">
                <a:tc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/>
                        <a:t>Energie sparen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de-DE" sz="1800" b="1" dirty="0"/>
                        <a:t>fossile Energien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 gridSpan="2">
                  <a:txBody>
                    <a:bodyPr/>
                    <a:lstStyle/>
                    <a:p>
                      <a:pPr marL="285750" indent="-285750" algn="l">
                        <a:buFont typeface="Courier New" charset="0"/>
                        <a:buChar char="o"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erneuerbare</a:t>
                      </a:r>
                      <a:r>
                        <a:rPr lang="de-DE" sz="1800" b="1" baseline="0" dirty="0">
                          <a:solidFill>
                            <a:schemeClr val="tx1"/>
                          </a:solidFill>
                        </a:rPr>
                        <a:t> Energien</a:t>
                      </a:r>
                      <a:endParaRPr lang="de-D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0" name="Rechteck 69"/>
          <p:cNvSpPr/>
          <p:nvPr/>
        </p:nvSpPr>
        <p:spPr>
          <a:xfrm>
            <a:off x="487832" y="371130"/>
            <a:ext cx="577543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Schrei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sz="2000" dirty="0"/>
              <a:t> ei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nen</a:t>
            </a:r>
            <a:r>
              <a:rPr lang="de-DE" sz="2000" dirty="0"/>
              <a:t> Satz im Sin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gu</a:t>
            </a:r>
            <a:r>
              <a:rPr lang="de-DE" sz="2000" dirty="0"/>
              <a:t>lar und Plu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ral</a:t>
            </a:r>
            <a:r>
              <a:rPr lang="de-DE" sz="2000" dirty="0"/>
              <a:t> mit folgenden Wörtern:</a:t>
            </a:r>
          </a:p>
          <a:p>
            <a:endParaRPr lang="de-DE" sz="1100" dirty="0"/>
          </a:p>
          <a:p>
            <a:pPr marL="800100" lvl="1" indent="-342900">
              <a:buFont typeface="Courier New" charset="0"/>
              <a:buChar char="o"/>
            </a:pPr>
            <a:r>
              <a:rPr lang="de-DE" sz="2000" b="1" dirty="0"/>
              <a:t>die Ressource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de-DE" sz="2000" b="1" dirty="0"/>
              <a:t>der Verbraucher</a:t>
            </a:r>
            <a:endParaRPr lang="de-DE" sz="2000" i="1" dirty="0"/>
          </a:p>
          <a:p>
            <a:endParaRPr lang="de-DE" sz="1050" b="1" dirty="0">
              <a:solidFill>
                <a:srgbClr val="FF0000"/>
              </a:solidFill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LÖSUNGSVORSCHLÄGE</a:t>
            </a:r>
            <a:endParaRPr lang="de-DE" sz="2000" i="1" dirty="0"/>
          </a:p>
          <a:p>
            <a:endParaRPr lang="de-DE" sz="2000" i="1" dirty="0"/>
          </a:p>
        </p:txBody>
      </p:sp>
      <p:graphicFrame>
        <p:nvGraphicFramePr>
          <p:cNvPr id="71" name="Tabel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2669"/>
              </p:ext>
            </p:extLst>
          </p:nvPr>
        </p:nvGraphicFramePr>
        <p:xfrm>
          <a:off x="767387" y="2552765"/>
          <a:ext cx="536947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3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Singular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FF0000"/>
                          </a:solidFill>
                        </a:rPr>
                        <a:t>Plural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die Ressource </a:t>
                      </a:r>
                    </a:p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Holz ist eine erneuerbare Ressource.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1" dirty="0"/>
                        <a:t>die Ressourcen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i="1" dirty="0"/>
                        <a:t>Die Ressourcen für bestimmte Energiequellen sind bald verbraucht.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der Verbraucher</a:t>
                      </a:r>
                    </a:p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Ein Verbraucher,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der auf die Umwelt achtet, denkt an die Zukunft.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1" dirty="0"/>
                        <a:t>die Verbraucher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1" dirty="0">
                          <a:solidFill>
                            <a:schemeClr val="tx1"/>
                          </a:solidFill>
                        </a:rPr>
                        <a:t>Viele Verbraucher</a:t>
                      </a:r>
                      <a:r>
                        <a:rPr lang="de-DE" sz="1200" b="0" i="1" baseline="0" dirty="0">
                          <a:solidFill>
                            <a:schemeClr val="tx1"/>
                          </a:solidFill>
                        </a:rPr>
                        <a:t> denken nicht an Umweltschutz.</a:t>
                      </a:r>
                      <a:endParaRPr lang="de-DE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" name="Grafik 23">
            <a:extLst>
              <a:ext uri="{FF2B5EF4-FFF2-40B4-BE49-F238E27FC236}">
                <a16:creationId xmlns:a16="http://schemas.microsoft.com/office/drawing/2014/main" id="{00AF4805-B120-634F-8172-5755EC89E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973" y="1081213"/>
            <a:ext cx="367003" cy="25537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7850769-86DD-5647-86F1-63EE637D4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236" y="5307857"/>
            <a:ext cx="367003" cy="2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24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683</Words>
  <Application>Microsoft Macintosh PowerPoint</Application>
  <PresentationFormat>A4-Papier (210 x 297 mm)</PresentationFormat>
  <Paragraphs>411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Wortschatzspeicher  Mit dem Wortschatzspeicher kann ich mir Wörter besser merken! </dc:title>
  <dc:creator>Ursula Datzmann</dc:creator>
  <cp:lastModifiedBy>Julia Zollner</cp:lastModifiedBy>
  <cp:revision>121</cp:revision>
  <cp:lastPrinted>2019-03-08T14:38:47Z</cp:lastPrinted>
  <dcterms:created xsi:type="dcterms:W3CDTF">2017-12-11T15:33:45Z</dcterms:created>
  <dcterms:modified xsi:type="dcterms:W3CDTF">2019-03-08T14:40:52Z</dcterms:modified>
</cp:coreProperties>
</file>