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63" r:id="rId2"/>
    <p:sldId id="278" r:id="rId3"/>
    <p:sldId id="277" r:id="rId4"/>
    <p:sldId id="265" r:id="rId5"/>
    <p:sldId id="264" r:id="rId6"/>
    <p:sldId id="271" r:id="rId7"/>
    <p:sldId id="279" r:id="rId8"/>
    <p:sldId id="280" r:id="rId9"/>
    <p:sldId id="281" r:id="rId10"/>
    <p:sldId id="282" r:id="rId11"/>
    <p:sldId id="283" r:id="rId1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0"/>
    <p:restoredTop sz="94163"/>
  </p:normalViewPr>
  <p:slideViewPr>
    <p:cSldViewPr snapToGrid="0" snapToObjects="1" showGuides="1">
      <p:cViewPr>
        <p:scale>
          <a:sx n="63" d="100"/>
          <a:sy n="63" d="100"/>
        </p:scale>
        <p:origin x="2096" y="352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10.10.18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6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30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6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9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5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10.10.18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10.10.18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10.10.18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10.10.18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10.10.18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10.10.18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10.10.18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Was ist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gent</a:t>
            </a:r>
            <a:r>
              <a:rPr lang="de-DE" sz="2000" dirty="0"/>
              <a:t>lich ein/ein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de-DE" sz="2000" dirty="0"/>
              <a:t> ...?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5427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humanitär		 Seite _____</a:t>
            </a:r>
          </a:p>
          <a:p>
            <a:pPr marL="0" indent="0">
              <a:buNone/>
            </a:pPr>
            <a:r>
              <a:rPr lang="de-DE" sz="2000" i="1" dirty="0"/>
              <a:t>erwählen		 Seite _____</a:t>
            </a:r>
          </a:p>
          <a:p>
            <a:pPr marL="0" indent="0">
              <a:buNone/>
            </a:pPr>
            <a:r>
              <a:rPr lang="de-DE" sz="2000" i="1" dirty="0"/>
              <a:t>ausstatten		 Seite _____</a:t>
            </a:r>
          </a:p>
          <a:p>
            <a:pPr marL="0" indent="0">
              <a:buNone/>
            </a:pPr>
            <a:r>
              <a:rPr lang="de-DE" sz="2000" i="1" dirty="0"/>
              <a:t>gerecht		 Seite _____</a:t>
            </a:r>
          </a:p>
          <a:p>
            <a:pPr marL="0" indent="0">
              <a:buNone/>
            </a:pPr>
            <a:r>
              <a:rPr lang="de-DE" sz="2000" dirty="0"/>
              <a:t>Zoll		</a:t>
            </a:r>
            <a:r>
              <a:rPr lang="de-DE" sz="2000" i="1" dirty="0"/>
              <a:t> 	 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95135"/>
              </p:ext>
            </p:extLst>
          </p:nvPr>
        </p:nvGraphicFramePr>
        <p:xfrm>
          <a:off x="516240" y="5101819"/>
          <a:ext cx="561713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Entwicklungshilfe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Grundrecht, das jedem Menschen zusteht z.B. das Recht auf Freiheit.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Trinkwasser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Eine Gruppe von Menschen, die strategisch zusammenarbeiten, um etwas zu erreichen.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Organisation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 Entwicklungsland, das sich durch seinen technischen Fortschritt an ein Industrieland annähert.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Menschenrecht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 Staat mit einer sehr hoch entwickelten Technik und Wirtschaft.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Industrieland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Wasser zum Trinken, zum Kochen und zur Zubereitung von Speisen oder Getränken.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Schwellenland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Unterstützung eines Industrielands für ein Entwicklungsland.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D9D5576-DA10-BD4E-89F8-5E28D78DDB39}"/>
              </a:ext>
            </a:extLst>
          </p:cNvPr>
          <p:cNvCxnSpPr/>
          <p:nvPr/>
        </p:nvCxnSpPr>
        <p:spPr>
          <a:xfrm>
            <a:off x="301102" y="755366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267115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26888" y="3055295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 geheim	–	</a:t>
            </a:r>
            <a:r>
              <a:rPr lang="de-DE" sz="2000" i="1" dirty="0" err="1"/>
              <a:t>ge</a:t>
            </a:r>
            <a:r>
              <a:rPr lang="de-DE" sz="2000" i="1" dirty="0"/>
              <a:t> - heim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745738" y="7074591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F17AB738-8A4E-0047-8724-C9F18C1CE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29763"/>
              </p:ext>
            </p:extLst>
          </p:nvPr>
        </p:nvGraphicFramePr>
        <p:xfrm>
          <a:off x="489929" y="4414857"/>
          <a:ext cx="51076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8853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hu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ma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ni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tär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an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fäl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lig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zu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stän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dig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ge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recht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ver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sor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gen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ent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wik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keln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er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wäh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len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schütz - 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Ent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wick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lung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s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land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Schwel-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len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land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In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dus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trie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land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Men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schen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recht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ga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ni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sa</a:t>
                      </a: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tion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Trink – was – </a:t>
                      </a:r>
                      <a:r>
                        <a:rPr lang="de-DE" sz="1800" b="0" dirty="0" err="1">
                          <a:solidFill>
                            <a:srgbClr val="FF0000"/>
                          </a:solidFill>
                        </a:rPr>
                        <a:t>ser</a:t>
                      </a:r>
                      <a:endParaRPr lang="de-DE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26888" y="668247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13722" y="6610447"/>
            <a:ext cx="577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58" y="3046057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68DD7C8C-BFB1-EC40-BAA9-E17B5070C3D3}"/>
              </a:ext>
            </a:extLst>
          </p:cNvPr>
          <p:cNvSpPr/>
          <p:nvPr/>
        </p:nvSpPr>
        <p:spPr>
          <a:xfrm>
            <a:off x="620497" y="371017"/>
            <a:ext cx="5403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360E892-5E00-744A-8788-5678E0179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34598"/>
              </p:ext>
            </p:extLst>
          </p:nvPr>
        </p:nvGraphicFramePr>
        <p:xfrm>
          <a:off x="371346" y="884803"/>
          <a:ext cx="601878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77">
                  <a:extLst>
                    <a:ext uri="{9D8B030D-6E8A-4147-A177-3AD203B41FA5}">
                      <a16:colId xmlns:a16="http://schemas.microsoft.com/office/drawing/2014/main" val="2251773844"/>
                    </a:ext>
                  </a:extLst>
                </a:gridCol>
                <a:gridCol w="3129412">
                  <a:extLst>
                    <a:ext uri="{9D8B030D-6E8A-4147-A177-3AD203B41FA5}">
                      <a16:colId xmlns:a16="http://schemas.microsoft.com/office/drawing/2014/main" val="177205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Humanität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Anfälligkeit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Zuständigkeit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Gerechtigkeit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Versorgung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Entwicklung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der Schutz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die Ausstattung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690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7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93164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87830" y="388593"/>
            <a:ext cx="57754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zuständig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anfällig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gerecht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Entwicklungsland	</a:t>
            </a:r>
            <a:r>
              <a:rPr lang="de-DE" sz="2000" i="1" dirty="0">
                <a:solidFill>
                  <a:srgbClr val="FF0000"/>
                </a:solidFill>
              </a:rPr>
              <a:t>Diese Aufgabe kontrolliert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Hilfe leisten		</a:t>
            </a:r>
            <a:r>
              <a:rPr lang="de-DE" sz="2000" i="1" dirty="0">
                <a:solidFill>
                  <a:srgbClr val="FF0000"/>
                </a:solidFill>
              </a:rPr>
              <a:t>der Lehrer!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Trinkwasser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versorgen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Menschenrecht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Arbeitslosigkeit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87830" y="4144532"/>
            <a:ext cx="5599311" cy="258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i="1" dirty="0"/>
              <a:t>persone</a:t>
            </a:r>
            <a:r>
              <a:rPr lang="de-DE" i="1" dirty="0">
                <a:solidFill>
                  <a:srgbClr val="FF0000"/>
                </a:solidFill>
              </a:rPr>
              <a:t>ll</a:t>
            </a:r>
            <a:r>
              <a:rPr lang="de-DE" i="1" dirty="0"/>
              <a:t>			Entwicklung</a:t>
            </a:r>
            <a:r>
              <a:rPr lang="de-DE" i="1" dirty="0">
                <a:solidFill>
                  <a:srgbClr val="FF0000"/>
                </a:solidFill>
              </a:rPr>
              <a:t>s</a:t>
            </a:r>
            <a:r>
              <a:rPr lang="de-DE" i="1" dirty="0"/>
              <a:t>hilfe</a:t>
            </a:r>
          </a:p>
          <a:p>
            <a:pPr>
              <a:lnSpc>
                <a:spcPct val="150000"/>
              </a:lnSpc>
            </a:pPr>
            <a:r>
              <a:rPr lang="de-DE" i="1" dirty="0"/>
              <a:t>etwas au</a:t>
            </a:r>
            <a:r>
              <a:rPr lang="de-DE" i="1" dirty="0">
                <a:solidFill>
                  <a:srgbClr val="FF0000"/>
                </a:solidFill>
              </a:rPr>
              <a:t>ss</a:t>
            </a:r>
            <a:r>
              <a:rPr lang="de-DE" i="1" dirty="0"/>
              <a:t>ta</a:t>
            </a:r>
            <a:r>
              <a:rPr lang="de-DE" i="1" dirty="0">
                <a:solidFill>
                  <a:srgbClr val="FF0000"/>
                </a:solidFill>
              </a:rPr>
              <a:t>tt</a:t>
            </a:r>
            <a:r>
              <a:rPr lang="de-DE" i="1" dirty="0"/>
              <a:t>en		Arbeitslosigkeit</a:t>
            </a:r>
          </a:p>
          <a:p>
            <a:pPr>
              <a:lnSpc>
                <a:spcPct val="150000"/>
              </a:lnSpc>
            </a:pPr>
            <a:r>
              <a:rPr lang="de-DE" i="1" dirty="0"/>
              <a:t>schü</a:t>
            </a:r>
            <a:r>
              <a:rPr lang="de-DE" i="1" dirty="0">
                <a:solidFill>
                  <a:srgbClr val="FF0000"/>
                </a:solidFill>
              </a:rPr>
              <a:t>tz</a:t>
            </a:r>
            <a:r>
              <a:rPr lang="de-DE" i="1" dirty="0"/>
              <a:t>en			Schwe</a:t>
            </a:r>
            <a:r>
              <a:rPr lang="de-DE" i="1" dirty="0">
                <a:solidFill>
                  <a:srgbClr val="FF0000"/>
                </a:solidFill>
              </a:rPr>
              <a:t>ll</a:t>
            </a:r>
            <a:r>
              <a:rPr lang="de-DE" i="1" dirty="0"/>
              <a:t>enland</a:t>
            </a:r>
          </a:p>
          <a:p>
            <a:pPr>
              <a:lnSpc>
                <a:spcPct val="150000"/>
              </a:lnSpc>
            </a:pPr>
            <a:r>
              <a:rPr lang="de-DE" i="1" dirty="0"/>
              <a:t>anfä</a:t>
            </a:r>
            <a:r>
              <a:rPr lang="de-DE" i="1" dirty="0">
                <a:solidFill>
                  <a:srgbClr val="FF0000"/>
                </a:solidFill>
              </a:rPr>
              <a:t>ll</a:t>
            </a:r>
            <a:r>
              <a:rPr lang="de-DE" i="1" dirty="0"/>
              <a:t>ig			Industr</a:t>
            </a:r>
            <a:r>
              <a:rPr lang="de-DE" i="1" dirty="0">
                <a:solidFill>
                  <a:srgbClr val="FF0000"/>
                </a:solidFill>
              </a:rPr>
              <a:t>ie</a:t>
            </a:r>
            <a:r>
              <a:rPr lang="de-DE" i="1" dirty="0"/>
              <a:t>land</a:t>
            </a:r>
          </a:p>
          <a:p>
            <a:pPr>
              <a:lnSpc>
                <a:spcPct val="150000"/>
              </a:lnSpc>
            </a:pPr>
            <a:r>
              <a:rPr lang="de-DE" i="1" dirty="0"/>
              <a:t>Entwicklung</a:t>
            </a:r>
            <a:r>
              <a:rPr lang="de-DE" i="1" dirty="0">
                <a:solidFill>
                  <a:srgbClr val="FF0000"/>
                </a:solidFill>
              </a:rPr>
              <a:t>s</a:t>
            </a:r>
            <a:r>
              <a:rPr lang="de-DE" i="1" dirty="0"/>
              <a:t>land		Organisation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36765" y="414453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D02A67DD-9EB3-4742-B941-59F9271A390D}"/>
              </a:ext>
            </a:extLst>
          </p:cNvPr>
          <p:cNvSpPr/>
          <p:nvPr/>
        </p:nvSpPr>
        <p:spPr>
          <a:xfrm>
            <a:off x="519686" y="7099831"/>
            <a:ext cx="54030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endParaRPr lang="de-DE" sz="2000" i="1" dirty="0"/>
          </a:p>
          <a:p>
            <a:r>
              <a:rPr lang="de-DE" sz="2000" i="1" dirty="0"/>
              <a:t>Schreibe sie mit Artikel auf!</a:t>
            </a:r>
          </a:p>
          <a:p>
            <a:endParaRPr lang="de-DE" sz="2000" i="1" dirty="0"/>
          </a:p>
          <a:p>
            <a:r>
              <a:rPr lang="de-DE" i="1" dirty="0">
                <a:solidFill>
                  <a:srgbClr val="FF0000"/>
                </a:solidFill>
              </a:rPr>
              <a:t>das Entwicklungsland</a:t>
            </a:r>
          </a:p>
          <a:p>
            <a:r>
              <a:rPr lang="de-DE" i="1" dirty="0">
                <a:solidFill>
                  <a:srgbClr val="FF0000"/>
                </a:solidFill>
              </a:rPr>
              <a:t>die Entwicklungsstufe</a:t>
            </a:r>
          </a:p>
          <a:p>
            <a:r>
              <a:rPr lang="de-DE" i="1" dirty="0">
                <a:solidFill>
                  <a:srgbClr val="FF0000"/>
                </a:solidFill>
              </a:rPr>
              <a:t>die Entwicklungshilfe</a:t>
            </a:r>
          </a:p>
          <a:p>
            <a:r>
              <a:rPr lang="de-DE" i="1" dirty="0">
                <a:solidFill>
                  <a:srgbClr val="FF0000"/>
                </a:solidFill>
              </a:rPr>
              <a:t>der Entwicklungsminister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F4DC75A8-DA57-944F-9A82-7CD4C103ADA9}"/>
              </a:ext>
            </a:extLst>
          </p:cNvPr>
          <p:cNvCxnSpPr/>
          <p:nvPr/>
        </p:nvCxnSpPr>
        <p:spPr>
          <a:xfrm>
            <a:off x="519686" y="693188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473A454-398F-3D4E-8F8C-A651DA3B2360}"/>
              </a:ext>
            </a:extLst>
          </p:cNvPr>
          <p:cNvGrpSpPr/>
          <p:nvPr/>
        </p:nvGrpSpPr>
        <p:grpSpPr>
          <a:xfrm>
            <a:off x="5813392" y="7214108"/>
            <a:ext cx="644397" cy="930165"/>
            <a:chOff x="5859739" y="222439"/>
            <a:chExt cx="644397" cy="930165"/>
          </a:xfrm>
        </p:grpSpPr>
        <p:sp>
          <p:nvSpPr>
            <p:cNvPr id="34" name="Eingebuchteter Pfeil nach rechts 33">
              <a:extLst>
                <a:ext uri="{FF2B5EF4-FFF2-40B4-BE49-F238E27FC236}">
                  <a16:creationId xmlns:a16="http://schemas.microsoft.com/office/drawing/2014/main" id="{460F7AFE-7AA3-BE47-8762-56ACD262B8D2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577C4601-6FD5-924D-8118-5013E9DE76F0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AE98511-D48A-3749-9125-5439C166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79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405294" y="308073"/>
            <a:ext cx="5943219" cy="404985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 (</a:t>
            </a:r>
            <a:r>
              <a:rPr lang="de-DE" sz="2000" i="1" dirty="0"/>
              <a:t>z.B.: ren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i="1" dirty="0"/>
              <a:t> - lau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fen)</a:t>
            </a:r>
          </a:p>
          <a:p>
            <a:pPr marL="0" indent="0">
              <a:buNone/>
            </a:pPr>
            <a:endParaRPr lang="de-DE" sz="20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/>
              <a:t>zuständig	- 	____________________</a:t>
            </a:r>
          </a:p>
          <a:p>
            <a:pPr marL="0" indent="0">
              <a:buNone/>
            </a:pPr>
            <a:r>
              <a:rPr lang="de-DE" sz="2000" dirty="0"/>
              <a:t>anfällig	-	____________________</a:t>
            </a:r>
          </a:p>
          <a:p>
            <a:pPr marL="0" indent="0">
              <a:buNone/>
            </a:pPr>
            <a:r>
              <a:rPr lang="de-DE" sz="2000" dirty="0"/>
              <a:t>erwählen	-	____________________</a:t>
            </a:r>
          </a:p>
          <a:p>
            <a:pPr marL="0" indent="0">
              <a:buNone/>
            </a:pPr>
            <a:r>
              <a:rPr lang="de-DE" sz="2000" dirty="0"/>
              <a:t>humanitär	-	____________________</a:t>
            </a:r>
          </a:p>
          <a:p>
            <a:pPr marL="0" indent="0">
              <a:buNone/>
            </a:pPr>
            <a:r>
              <a:rPr lang="de-DE" dirty="0"/>
              <a:t>personell	- </a:t>
            </a:r>
            <a:r>
              <a:rPr lang="de-DE" i="1" dirty="0"/>
              <a:t>	</a:t>
            </a:r>
            <a:r>
              <a:rPr lang="de-DE" dirty="0"/>
              <a:t>____________________</a:t>
            </a:r>
          </a:p>
          <a:p>
            <a:pPr marL="0" indent="0">
              <a:buNone/>
            </a:pPr>
            <a:r>
              <a:rPr lang="de-DE" dirty="0"/>
              <a:t>versorgen	- 	____________________</a:t>
            </a:r>
          </a:p>
          <a:p>
            <a:pPr marL="0" indent="0">
              <a:buNone/>
            </a:pPr>
            <a:r>
              <a:rPr lang="de-DE" dirty="0"/>
              <a:t>schützen 	-	____________________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1900" i="1" dirty="0"/>
              <a:t>das Personal betreffend – wohltätig – sichern – verantwortlich – mit etwas ausstatten– schwach – aussuchen</a:t>
            </a:r>
            <a:endParaRPr lang="de-DE" sz="2000" i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05294" y="442638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08308" y="4617705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2E4CA3A-04BA-9041-91CE-D6B5F935F7AD}"/>
              </a:ext>
            </a:extLst>
          </p:cNvPr>
          <p:cNvSpPr/>
          <p:nvPr/>
        </p:nvSpPr>
        <p:spPr>
          <a:xfrm>
            <a:off x="371711" y="4877253"/>
            <a:ext cx="388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Ord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ne </a:t>
            </a:r>
            <a:r>
              <a:rPr lang="de-DE" dirty="0"/>
              <a:t>die 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dirty="0"/>
              <a:t> den Wort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kar</a:t>
            </a:r>
            <a:r>
              <a:rPr lang="de-DE" dirty="0"/>
              <a:t>ten zu!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D1DD04-D943-8C4C-BC2F-AB50A6D5CFB8}"/>
              </a:ext>
            </a:extLst>
          </p:cNvPr>
          <p:cNvSpPr/>
          <p:nvPr/>
        </p:nvSpPr>
        <p:spPr>
          <a:xfrm>
            <a:off x="2192718" y="8059057"/>
            <a:ext cx="20720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das 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schen</a:t>
            </a:r>
            <a:r>
              <a:rPr lang="de-DE" dirty="0"/>
              <a:t>recht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895E1BB-9878-E942-AF11-FE9CA72F413E}"/>
              </a:ext>
            </a:extLst>
          </p:cNvPr>
          <p:cNvSpPr/>
          <p:nvPr/>
        </p:nvSpPr>
        <p:spPr>
          <a:xfrm>
            <a:off x="2179642" y="6430597"/>
            <a:ext cx="20703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der</a:t>
            </a:r>
            <a:r>
              <a:rPr lang="de-DE" dirty="0"/>
              <a:t> Zoll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8F6530-4AEF-FD49-BC3D-F8A908A581A8}"/>
              </a:ext>
            </a:extLst>
          </p:cNvPr>
          <p:cNvSpPr/>
          <p:nvPr/>
        </p:nvSpPr>
        <p:spPr>
          <a:xfrm>
            <a:off x="2179639" y="6972169"/>
            <a:ext cx="2070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das </a:t>
            </a:r>
            <a:r>
              <a:rPr lang="de-DE" dirty="0"/>
              <a:t>Trink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de-DE" dirty="0"/>
              <a:t>ser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AD5730E-2003-074B-8B61-9D22814D347A}"/>
              </a:ext>
            </a:extLst>
          </p:cNvPr>
          <p:cNvSpPr/>
          <p:nvPr/>
        </p:nvSpPr>
        <p:spPr>
          <a:xfrm>
            <a:off x="2192718" y="7517485"/>
            <a:ext cx="2070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die </a:t>
            </a:r>
            <a:r>
              <a:rPr lang="de-DE" dirty="0"/>
              <a:t>Hilf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de-DE" dirty="0"/>
              <a:t>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ga</a:t>
            </a:r>
            <a:r>
              <a:rPr lang="de-DE" dirty="0"/>
              <a:t>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</a:t>
            </a:r>
            <a:r>
              <a:rPr lang="de-DE" dirty="0"/>
              <a:t>tion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B15DE4C-92BB-F24C-9D4D-B8DDB8C1F76D}"/>
              </a:ext>
            </a:extLst>
          </p:cNvPr>
          <p:cNvSpPr/>
          <p:nvPr/>
        </p:nvSpPr>
        <p:spPr>
          <a:xfrm>
            <a:off x="2180784" y="5854533"/>
            <a:ext cx="207202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die 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beit</a:t>
            </a:r>
            <a:r>
              <a:rPr lang="de-DE" dirty="0"/>
              <a:t>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lo</a:t>
            </a:r>
            <a:r>
              <a:rPr lang="de-DE" dirty="0"/>
              <a:t>sig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keit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C3537FD-9622-C54F-AF28-B641CA4B47CE}"/>
              </a:ext>
            </a:extLst>
          </p:cNvPr>
          <p:cNvSpPr/>
          <p:nvPr/>
        </p:nvSpPr>
        <p:spPr>
          <a:xfrm>
            <a:off x="2192718" y="8602747"/>
            <a:ext cx="208149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recht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237B5F-D4C0-5648-9A3B-3E56963D4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26" y="8313082"/>
            <a:ext cx="937369" cy="948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D4A348-6444-D348-979B-9BCE15D7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81" y="5850175"/>
            <a:ext cx="1110498" cy="101134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E994B34-2DA4-864D-B48E-B4419BA73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373" y="6072429"/>
            <a:ext cx="750935" cy="75093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4665010-9287-3A40-A63B-92B33EFA0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098" y="5949372"/>
            <a:ext cx="684033" cy="51986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B0490FE-9A71-B14F-AEE0-A334300A8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386" y="6577965"/>
            <a:ext cx="555249" cy="4175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CB1AE65-AD93-FF4F-B95B-1F4DE136D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846" y="7292599"/>
            <a:ext cx="1422487" cy="74336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6400F62-B2C5-7842-BBA7-C14E93191A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9308"/>
          <a:stretch/>
        </p:blipFill>
        <p:spPr>
          <a:xfrm>
            <a:off x="5220854" y="8298908"/>
            <a:ext cx="1418450" cy="78739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E11FFED-3AE5-5E46-B678-9079480DAB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143" y="7012933"/>
            <a:ext cx="1148736" cy="1148736"/>
          </a:xfrm>
          <a:prstGeom prst="rect">
            <a:avLst/>
          </a:prstGeom>
        </p:spPr>
      </p:pic>
      <p:sp>
        <p:nvSpPr>
          <p:cNvPr id="33" name="Kreuz 32">
            <a:extLst>
              <a:ext uri="{FF2B5EF4-FFF2-40B4-BE49-F238E27FC236}">
                <a16:creationId xmlns:a16="http://schemas.microsoft.com/office/drawing/2014/main" id="{9B522366-0070-754F-85A3-CE48C9FC228E}"/>
              </a:ext>
            </a:extLst>
          </p:cNvPr>
          <p:cNvSpPr/>
          <p:nvPr/>
        </p:nvSpPr>
        <p:spPr>
          <a:xfrm rot="2847026">
            <a:off x="5439333" y="8256665"/>
            <a:ext cx="1065694" cy="1061499"/>
          </a:xfrm>
          <a:prstGeom prst="plus">
            <a:avLst>
              <a:gd name="adj" fmla="val 477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90021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bekannt – der personell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 Entscheidung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anfällig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zuständig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gerecht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humanitär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3" y="315077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53286" y="81623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424673" y="767020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8DC61DB-A2A8-B84F-9701-FD1F85DF9AE1}"/>
              </a:ext>
            </a:extLst>
          </p:cNvPr>
          <p:cNvSpPr/>
          <p:nvPr/>
        </p:nvSpPr>
        <p:spPr>
          <a:xfrm>
            <a:off x="456723" y="3429177"/>
            <a:ext cx="5258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kier</a:t>
            </a:r>
            <a:r>
              <a:rPr lang="de-DE" dirty="0"/>
              <a:t>e die Nach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sil</a:t>
            </a:r>
            <a:r>
              <a:rPr lang="de-DE" dirty="0"/>
              <a:t>ben der Nomen!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Arbeitslosigkeit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Organisation</a:t>
            </a:r>
          </a:p>
          <a:p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5E9E0CE-B58D-FD4C-B0EB-A1FCA1708B46}"/>
              </a:ext>
            </a:extLst>
          </p:cNvPr>
          <p:cNvGrpSpPr/>
          <p:nvPr/>
        </p:nvGrpSpPr>
        <p:grpSpPr>
          <a:xfrm>
            <a:off x="5777243" y="3543698"/>
            <a:ext cx="644397" cy="930165"/>
            <a:chOff x="5859739" y="222439"/>
            <a:chExt cx="644397" cy="930165"/>
          </a:xfrm>
        </p:grpSpPr>
        <p:sp>
          <p:nvSpPr>
            <p:cNvPr id="17" name="Eingebuchteter Pfeil nach rechts 16">
              <a:extLst>
                <a:ext uri="{FF2B5EF4-FFF2-40B4-BE49-F238E27FC236}">
                  <a16:creationId xmlns:a16="http://schemas.microsoft.com/office/drawing/2014/main" id="{A85EE310-B2B5-8D44-AB5D-EFC02EB352B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2B1C3DD-1099-8E4C-ADC1-01DF5F01A656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B19EB40-07A1-774D-860A-D250F6F7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52BB327-5E7B-4E44-94DB-4E1804DBF8F1}"/>
              </a:ext>
            </a:extLst>
          </p:cNvPr>
          <p:cNvSpPr txBox="1">
            <a:spLocks/>
          </p:cNvSpPr>
          <p:nvPr/>
        </p:nvSpPr>
        <p:spPr>
          <a:xfrm>
            <a:off x="456723" y="5972182"/>
            <a:ext cx="5420753" cy="137567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 </a:t>
            </a:r>
          </a:p>
          <a:p>
            <a:pPr marL="0" indent="0">
              <a:buNone/>
            </a:pPr>
            <a:r>
              <a:rPr lang="de-DE" sz="2000" b="1" dirty="0"/>
              <a:t>mit Artikel!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1100" i="1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BF213D88-F0DA-944F-A183-98F65D80A3E8}"/>
              </a:ext>
            </a:extLst>
          </p:cNvPr>
          <p:cNvCxnSpPr/>
          <p:nvPr/>
        </p:nvCxnSpPr>
        <p:spPr>
          <a:xfrm>
            <a:off x="541914" y="542131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D3602F4-8E3C-484B-B524-8BE040F7A721}"/>
              </a:ext>
            </a:extLst>
          </p:cNvPr>
          <p:cNvGrpSpPr/>
          <p:nvPr/>
        </p:nvGrpSpPr>
        <p:grpSpPr>
          <a:xfrm>
            <a:off x="5782561" y="5870191"/>
            <a:ext cx="644397" cy="930165"/>
            <a:chOff x="5859739" y="222439"/>
            <a:chExt cx="644397" cy="930165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DCCA631-D6F0-4048-9E7D-C9B357B4248B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01B5AD7-7D01-754C-A4C4-0B3CC3E96CA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40253BC3-65FD-3148-AB4A-488A54B3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B0A991F-C2D4-0F40-9E8E-9DD31FDA6DD5}"/>
              </a:ext>
            </a:extLst>
          </p:cNvPr>
          <p:cNvCxnSpPr/>
          <p:nvPr/>
        </p:nvCxnSpPr>
        <p:spPr>
          <a:xfrm>
            <a:off x="541914" y="734785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D48A601-823C-2147-BDB0-476FB8B32905}"/>
              </a:ext>
            </a:extLst>
          </p:cNvPr>
          <p:cNvGrpSpPr/>
          <p:nvPr/>
        </p:nvGrpSpPr>
        <p:grpSpPr>
          <a:xfrm>
            <a:off x="5777243" y="7710949"/>
            <a:ext cx="644397" cy="930165"/>
            <a:chOff x="5859739" y="222439"/>
            <a:chExt cx="644397" cy="930165"/>
          </a:xfrm>
        </p:grpSpPr>
        <p:sp>
          <p:nvSpPr>
            <p:cNvPr id="28" name="Eingebuchteter Pfeil nach rechts 27">
              <a:extLst>
                <a:ext uri="{FF2B5EF4-FFF2-40B4-BE49-F238E27FC236}">
                  <a16:creationId xmlns:a16="http://schemas.microsoft.com/office/drawing/2014/main" id="{15FFC3DF-D1CE-4E48-8A9B-4E056C058D66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F2FFC31-5B17-BC42-93E4-DDBA137A9DA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1EE1672-03C3-4E4C-8166-61DD68751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AB13C086-250E-344F-A9F0-B2A14B55B5F5}"/>
              </a:ext>
            </a:extLst>
          </p:cNvPr>
          <p:cNvSpPr/>
          <p:nvPr/>
        </p:nvSpPr>
        <p:spPr>
          <a:xfrm>
            <a:off x="518278" y="7711384"/>
            <a:ext cx="5258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kier</a:t>
            </a:r>
            <a:r>
              <a:rPr lang="de-DE" dirty="0"/>
              <a:t>e die Vor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sil</a:t>
            </a:r>
            <a:r>
              <a:rPr lang="de-DE" dirty="0"/>
              <a:t>ben der Verben!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erwählen</a:t>
            </a:r>
          </a:p>
          <a:p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24C86C9-3911-1C41-8F9B-56EA62453146}"/>
              </a:ext>
            </a:extLst>
          </p:cNvPr>
          <p:cNvSpPr/>
          <p:nvPr/>
        </p:nvSpPr>
        <p:spPr>
          <a:xfrm>
            <a:off x="3394938" y="326830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reieck 5">
            <a:extLst>
              <a:ext uri="{FF2B5EF4-FFF2-40B4-BE49-F238E27FC236}">
                <a16:creationId xmlns:a16="http://schemas.microsoft.com/office/drawing/2014/main" id="{711166AC-B33C-C747-BBCB-68CE06446458}"/>
              </a:ext>
            </a:extLst>
          </p:cNvPr>
          <p:cNvSpPr/>
          <p:nvPr/>
        </p:nvSpPr>
        <p:spPr>
          <a:xfrm>
            <a:off x="3324772" y="7531817"/>
            <a:ext cx="208456" cy="1793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04438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reieck 44"/>
          <p:cNvSpPr/>
          <p:nvPr/>
        </p:nvSpPr>
        <p:spPr>
          <a:xfrm flipH="1">
            <a:off x="1805040" y="1046930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4127974" y="976530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26888" y="3315988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 geheim	–	</a:t>
            </a:r>
            <a:r>
              <a:rPr lang="de-DE" sz="2000" i="1" dirty="0" err="1"/>
              <a:t>ge</a:t>
            </a:r>
            <a:r>
              <a:rPr lang="de-DE" sz="2000" i="1" dirty="0"/>
              <a:t> - heim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745738" y="7074591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F17AB738-8A4E-0047-8724-C9F18C1CE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44895"/>
              </p:ext>
            </p:extLst>
          </p:nvPr>
        </p:nvGraphicFramePr>
        <p:xfrm>
          <a:off x="489930" y="4414857"/>
          <a:ext cx="482979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86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humanitär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anfällig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zuständig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gerecht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versorgen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entwickeln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erwählen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schützen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Entwicklungsland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Schwellenland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Industrieland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Menschenrecht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Organisation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Trinkwasser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0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26888" y="668247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13722" y="6610447"/>
            <a:ext cx="577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68DD7C8C-BFB1-EC40-BAA9-E17B5070C3D3}"/>
              </a:ext>
            </a:extLst>
          </p:cNvPr>
          <p:cNvSpPr/>
          <p:nvPr/>
        </p:nvSpPr>
        <p:spPr>
          <a:xfrm>
            <a:off x="620497" y="371017"/>
            <a:ext cx="5403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sz="2000" i="1" dirty="0"/>
          </a:p>
          <a:p>
            <a:pPr lvl="1"/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2000" i="1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360E892-5E00-744A-8788-5678E0179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10561"/>
              </p:ext>
            </p:extLst>
          </p:nvPr>
        </p:nvGraphicFramePr>
        <p:xfrm>
          <a:off x="747719" y="1349477"/>
          <a:ext cx="501924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767">
                  <a:extLst>
                    <a:ext uri="{9D8B030D-6E8A-4147-A177-3AD203B41FA5}">
                      <a16:colId xmlns:a16="http://schemas.microsoft.com/office/drawing/2014/main" val="2251773844"/>
                    </a:ext>
                  </a:extLst>
                </a:gridCol>
                <a:gridCol w="2860479">
                  <a:extLst>
                    <a:ext uri="{9D8B030D-6E8A-4147-A177-3AD203B41FA5}">
                      <a16:colId xmlns:a16="http://schemas.microsoft.com/office/drawing/2014/main" val="177205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humanitär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anfällig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zuständig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gerecht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versorgen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entwickeln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schützen</a:t>
                      </a:r>
                    </a:p>
                    <a:p>
                      <a:pPr marL="800100" lvl="1" indent="-342900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etwas ausstatten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690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93164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87830" y="388593"/>
            <a:ext cx="57754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zuständig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anfällig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gerecht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Entwicklungsland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Hilfe leisten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Trinkwasser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versorgen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Menschenrecht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/>
              <a:t>Arbeitslosigkeit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87830" y="4144532"/>
            <a:ext cx="5599311" cy="258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i="1" dirty="0"/>
              <a:t>personell			Entwicklungshilfe</a:t>
            </a:r>
          </a:p>
          <a:p>
            <a:pPr>
              <a:lnSpc>
                <a:spcPct val="150000"/>
              </a:lnSpc>
            </a:pPr>
            <a:r>
              <a:rPr lang="de-DE" i="1" dirty="0"/>
              <a:t>etwas ausstatten		Arbeitslosigkeit</a:t>
            </a:r>
          </a:p>
          <a:p>
            <a:pPr>
              <a:lnSpc>
                <a:spcPct val="150000"/>
              </a:lnSpc>
            </a:pPr>
            <a:r>
              <a:rPr lang="de-DE" i="1" dirty="0"/>
              <a:t>schützen			Schwellenland</a:t>
            </a:r>
          </a:p>
          <a:p>
            <a:pPr>
              <a:lnSpc>
                <a:spcPct val="150000"/>
              </a:lnSpc>
            </a:pPr>
            <a:r>
              <a:rPr lang="de-DE" i="1" dirty="0"/>
              <a:t>anfällig			Industrieland</a:t>
            </a:r>
          </a:p>
          <a:p>
            <a:pPr>
              <a:lnSpc>
                <a:spcPct val="150000"/>
              </a:lnSpc>
            </a:pPr>
            <a:r>
              <a:rPr lang="de-DE" i="1" dirty="0"/>
              <a:t>Entwicklungsland		Organisation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36765" y="414453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13" name="Gruppierung 5">
            <a:extLst>
              <a:ext uri="{FF2B5EF4-FFF2-40B4-BE49-F238E27FC236}">
                <a16:creationId xmlns:a16="http://schemas.microsoft.com/office/drawing/2014/main" id="{41D2873B-FDDA-734E-A330-9FF764DFA729}"/>
              </a:ext>
            </a:extLst>
          </p:cNvPr>
          <p:cNvGrpSpPr/>
          <p:nvPr/>
        </p:nvGrpSpPr>
        <p:grpSpPr>
          <a:xfrm>
            <a:off x="884082" y="7991803"/>
            <a:ext cx="3650595" cy="1520725"/>
            <a:chOff x="-2457646" y="1662585"/>
            <a:chExt cx="2627452" cy="1520725"/>
          </a:xfrm>
        </p:grpSpPr>
        <p:grpSp>
          <p:nvGrpSpPr>
            <p:cNvPr id="14" name="Gruppierung 87">
              <a:extLst>
                <a:ext uri="{FF2B5EF4-FFF2-40B4-BE49-F238E27FC236}">
                  <a16:creationId xmlns:a16="http://schemas.microsoft.com/office/drawing/2014/main" id="{C03E4C75-3D10-D945-B8EB-06826084D0D3}"/>
                </a:ext>
              </a:extLst>
            </p:cNvPr>
            <p:cNvGrpSpPr/>
            <p:nvPr/>
          </p:nvGrpSpPr>
          <p:grpSpPr>
            <a:xfrm>
              <a:off x="-2457646" y="1662585"/>
              <a:ext cx="2627452" cy="1520725"/>
              <a:chOff x="541914" y="7079647"/>
              <a:chExt cx="3162069" cy="183015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CE6720-52FB-7C4E-B435-5C8F57C27F69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4F86770-6231-B448-87F1-27315C125298}"/>
                  </a:ext>
                </a:extLst>
              </p:cNvPr>
              <p:cNvSpPr txBox="1"/>
              <p:nvPr/>
            </p:nvSpPr>
            <p:spPr>
              <a:xfrm>
                <a:off x="1637836" y="7745053"/>
                <a:ext cx="1038680" cy="37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u="sng" dirty="0"/>
                  <a:t>Entwicklung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202AEFF-10BC-6448-8295-20E06EC994AB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Land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D238E5B-B2CB-6D46-A482-E5D7793987A9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Hilfe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8694784-A362-134E-AB55-AE07BA1E200B}"/>
                  </a:ext>
                </a:extLst>
              </p:cNvPr>
              <p:cNvSpPr txBox="1"/>
              <p:nvPr/>
            </p:nvSpPr>
            <p:spPr>
              <a:xfrm>
                <a:off x="220827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Stufe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F123A8D-B917-7D43-93C8-BADE31B30469}"/>
                  </a:ext>
                </a:extLst>
              </p:cNvPr>
              <p:cNvSpPr txBox="1"/>
              <p:nvPr/>
            </p:nvSpPr>
            <p:spPr>
              <a:xfrm>
                <a:off x="222202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Minister</a:t>
                </a:r>
              </a:p>
            </p:txBody>
          </p:sp>
        </p:grpSp>
        <p:sp>
          <p:nvSpPr>
            <p:cNvPr id="15" name="Pfeil nach links und oben 14">
              <a:extLst>
                <a:ext uri="{FF2B5EF4-FFF2-40B4-BE49-F238E27FC236}">
                  <a16:creationId xmlns:a16="http://schemas.microsoft.com/office/drawing/2014/main" id="{81B56F39-871B-4145-8677-B3468CE04D6A}"/>
                </a:ext>
              </a:extLst>
            </p:cNvPr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6" name="Pfeil nach links und oben 15">
              <a:extLst>
                <a:ext uri="{FF2B5EF4-FFF2-40B4-BE49-F238E27FC236}">
                  <a16:creationId xmlns:a16="http://schemas.microsoft.com/office/drawing/2014/main" id="{BA472D9E-2EFF-2C47-9EF6-D8A5F82961D4}"/>
                </a:ext>
              </a:extLst>
            </p:cNvPr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7" name="Pfeil nach links und oben 16">
              <a:extLst>
                <a:ext uri="{FF2B5EF4-FFF2-40B4-BE49-F238E27FC236}">
                  <a16:creationId xmlns:a16="http://schemas.microsoft.com/office/drawing/2014/main" id="{B5E2C1CD-3AC3-3F44-8486-1E032956A38F}"/>
                </a:ext>
              </a:extLst>
            </p:cNvPr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8" name="Pfeil nach links und oben 17">
              <a:extLst>
                <a:ext uri="{FF2B5EF4-FFF2-40B4-BE49-F238E27FC236}">
                  <a16:creationId xmlns:a16="http://schemas.microsoft.com/office/drawing/2014/main" id="{E1649F7A-114B-D349-B2FB-282A613D8249}"/>
                </a:ext>
              </a:extLst>
            </p:cNvPr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D02A67DD-9EB3-4742-B941-59F9271A390D}"/>
              </a:ext>
            </a:extLst>
          </p:cNvPr>
          <p:cNvSpPr/>
          <p:nvPr/>
        </p:nvSpPr>
        <p:spPr>
          <a:xfrm>
            <a:off x="519686" y="7099831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endParaRPr lang="de-DE" sz="2000" i="1" dirty="0"/>
          </a:p>
          <a:p>
            <a:r>
              <a:rPr lang="de-DE" sz="2000" i="1" dirty="0"/>
              <a:t>Schreibe sie mit Artikel auf!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F4DC75A8-DA57-944F-9A82-7CD4C103ADA9}"/>
              </a:ext>
            </a:extLst>
          </p:cNvPr>
          <p:cNvCxnSpPr/>
          <p:nvPr/>
        </p:nvCxnSpPr>
        <p:spPr>
          <a:xfrm>
            <a:off x="519686" y="693188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473A454-398F-3D4E-8F8C-A651DA3B2360}"/>
              </a:ext>
            </a:extLst>
          </p:cNvPr>
          <p:cNvGrpSpPr/>
          <p:nvPr/>
        </p:nvGrpSpPr>
        <p:grpSpPr>
          <a:xfrm>
            <a:off x="5813392" y="7214108"/>
            <a:ext cx="644397" cy="930165"/>
            <a:chOff x="5859739" y="222439"/>
            <a:chExt cx="644397" cy="930165"/>
          </a:xfrm>
        </p:grpSpPr>
        <p:sp>
          <p:nvSpPr>
            <p:cNvPr id="34" name="Eingebuchteter Pfeil nach rechts 33">
              <a:extLst>
                <a:ext uri="{FF2B5EF4-FFF2-40B4-BE49-F238E27FC236}">
                  <a16:creationId xmlns:a16="http://schemas.microsoft.com/office/drawing/2014/main" id="{460F7AFE-7AA3-BE47-8762-56ACD262B8D2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577C4601-6FD5-924D-8118-5013E9DE76F0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AE98511-D48A-3749-9125-5439C166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Was ist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gent</a:t>
            </a:r>
            <a:r>
              <a:rPr lang="de-DE" sz="2000" dirty="0"/>
              <a:t>lich ein/ein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de-DE" sz="2000" dirty="0"/>
              <a:t> ...?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5427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regieren		 Seite _____</a:t>
            </a:r>
          </a:p>
          <a:p>
            <a:pPr marL="0" indent="0">
              <a:buNone/>
            </a:pPr>
            <a:r>
              <a:rPr lang="de-DE" sz="2000" i="1" dirty="0"/>
              <a:t>organisieren		 Seite _____</a:t>
            </a:r>
          </a:p>
          <a:p>
            <a:pPr marL="0" indent="0">
              <a:buNone/>
            </a:pPr>
            <a:r>
              <a:rPr lang="de-DE" sz="2000" i="1" dirty="0"/>
              <a:t>beschließen		 Seite _____</a:t>
            </a:r>
          </a:p>
          <a:p>
            <a:pPr marL="0" indent="0">
              <a:buNone/>
            </a:pPr>
            <a:r>
              <a:rPr lang="de-DE" sz="2000" i="1" dirty="0"/>
              <a:t>wählen		 Seite _____</a:t>
            </a:r>
          </a:p>
          <a:p>
            <a:pPr marL="0" indent="0">
              <a:buNone/>
            </a:pPr>
            <a:r>
              <a:rPr lang="de-DE" sz="2000" dirty="0"/>
              <a:t>gewinnen		</a:t>
            </a:r>
            <a:r>
              <a:rPr lang="de-DE" sz="2000" i="1" dirty="0"/>
              <a:t> 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D9D5576-DA10-BD4E-89F8-5E28D78DDB39}"/>
              </a:ext>
            </a:extLst>
          </p:cNvPr>
          <p:cNvCxnSpPr/>
          <p:nvPr/>
        </p:nvCxnSpPr>
        <p:spPr>
          <a:xfrm>
            <a:off x="301102" y="755366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92477FA4-0AB0-BF42-9ABB-839AEE72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82491"/>
              </p:ext>
            </p:extLst>
          </p:nvPr>
        </p:nvGraphicFramePr>
        <p:xfrm>
          <a:off x="456725" y="4941428"/>
          <a:ext cx="561713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rgbClr val="00B050"/>
                          </a:solidFill>
                        </a:rPr>
                        <a:t>Entwicklungshilfe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rgbClr val="00B050"/>
                          </a:solidFill>
                        </a:rPr>
                        <a:t>Unterstützung eines Industrielands für ein Entwicklungsland.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70C0"/>
                          </a:solidFill>
                        </a:rPr>
                        <a:t>Trinkwasser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</a:rPr>
                        <a:t>Wasser zum Trinken, zum Kochen und zur Zubereitung von Speisen oder Getränken.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7030A0"/>
                          </a:solidFill>
                        </a:rPr>
                        <a:t>Organisation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7030A0"/>
                          </a:solidFill>
                        </a:rPr>
                        <a:t>Eine Gruppe von Menschen, die strategisch zusammenarbeiten, um etwas zu erreichen.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Menschenrecht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Grundrecht, das jedem Menschen zusteht z.B. das Recht auf Freiheit.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Industrieland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Ein Staat mit einer sehr hoch entwickelten Technik und Wirtschaft.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Schwellenland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 Entwicklungsland, das sich durch seinen technischen Fortschritt an ein Industrieland annähert.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6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405294" y="308073"/>
            <a:ext cx="5943219" cy="404985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 (</a:t>
            </a:r>
            <a:r>
              <a:rPr lang="de-DE" sz="2000" i="1" dirty="0"/>
              <a:t>z.B.: ren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i="1" dirty="0"/>
              <a:t> - lau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fen)</a:t>
            </a:r>
          </a:p>
          <a:p>
            <a:pPr marL="0" indent="0">
              <a:buNone/>
            </a:pPr>
            <a:endParaRPr lang="de-DE" sz="20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/>
              <a:t>zuständig	- 	</a:t>
            </a:r>
            <a:r>
              <a:rPr lang="de-DE" sz="2000" dirty="0">
                <a:solidFill>
                  <a:srgbClr val="FF0000"/>
                </a:solidFill>
              </a:rPr>
              <a:t>verantwortlich</a:t>
            </a:r>
          </a:p>
          <a:p>
            <a:pPr marL="0" indent="0">
              <a:buNone/>
            </a:pPr>
            <a:r>
              <a:rPr lang="de-DE" sz="2000" dirty="0"/>
              <a:t>anfällig	-	</a:t>
            </a:r>
            <a:r>
              <a:rPr lang="de-DE" sz="2000" dirty="0">
                <a:solidFill>
                  <a:srgbClr val="FF0000"/>
                </a:solidFill>
              </a:rPr>
              <a:t>schwach</a:t>
            </a:r>
          </a:p>
          <a:p>
            <a:pPr marL="0" indent="0">
              <a:buNone/>
            </a:pPr>
            <a:r>
              <a:rPr lang="de-DE" sz="2000" dirty="0"/>
              <a:t>erwählen	-	</a:t>
            </a:r>
            <a:r>
              <a:rPr lang="de-DE" sz="2000" dirty="0">
                <a:solidFill>
                  <a:srgbClr val="FF0000"/>
                </a:solidFill>
              </a:rPr>
              <a:t>aussuchen</a:t>
            </a:r>
          </a:p>
          <a:p>
            <a:pPr marL="0" indent="0">
              <a:buNone/>
            </a:pPr>
            <a:r>
              <a:rPr lang="de-DE" sz="2000" dirty="0"/>
              <a:t>humanitär	-	</a:t>
            </a:r>
            <a:r>
              <a:rPr lang="de-DE" sz="2000" dirty="0">
                <a:solidFill>
                  <a:srgbClr val="FF0000"/>
                </a:solidFill>
              </a:rPr>
              <a:t>wohltätig</a:t>
            </a:r>
          </a:p>
          <a:p>
            <a:pPr marL="0" indent="0">
              <a:buNone/>
            </a:pPr>
            <a:r>
              <a:rPr lang="de-DE" dirty="0"/>
              <a:t>personell	- </a:t>
            </a:r>
            <a:r>
              <a:rPr lang="de-DE" i="1" dirty="0"/>
              <a:t>	</a:t>
            </a:r>
            <a:r>
              <a:rPr lang="de-DE" dirty="0">
                <a:solidFill>
                  <a:srgbClr val="FF0000"/>
                </a:solidFill>
              </a:rPr>
              <a:t>das Personal betreffen</a:t>
            </a:r>
          </a:p>
          <a:p>
            <a:pPr marL="0" indent="0">
              <a:buNone/>
            </a:pPr>
            <a:r>
              <a:rPr lang="de-DE" dirty="0"/>
              <a:t>versorgen	- 	</a:t>
            </a:r>
            <a:r>
              <a:rPr lang="de-DE" dirty="0">
                <a:solidFill>
                  <a:srgbClr val="FF0000"/>
                </a:solidFill>
              </a:rPr>
              <a:t>mit etwas ausstatten</a:t>
            </a:r>
          </a:p>
          <a:p>
            <a:pPr marL="0" indent="0">
              <a:buNone/>
            </a:pPr>
            <a:r>
              <a:rPr lang="de-DE" dirty="0"/>
              <a:t>schützen 	-	</a:t>
            </a:r>
            <a:r>
              <a:rPr lang="de-DE" dirty="0">
                <a:solidFill>
                  <a:srgbClr val="FF0000"/>
                </a:solidFill>
              </a:rPr>
              <a:t>sichern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1900" i="1" dirty="0"/>
              <a:t>das Personal betreffend – wohltätig – sichern – verantwortlich – mit etwas ausstatten– schwach – aussuchen</a:t>
            </a:r>
          </a:p>
          <a:p>
            <a:pPr marL="0" indent="0">
              <a:buNone/>
            </a:pPr>
            <a:endParaRPr lang="de-DE" sz="2000" i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05294" y="442638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08308" y="4617705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2E4CA3A-04BA-9041-91CE-D6B5F935F7AD}"/>
              </a:ext>
            </a:extLst>
          </p:cNvPr>
          <p:cNvSpPr/>
          <p:nvPr/>
        </p:nvSpPr>
        <p:spPr>
          <a:xfrm>
            <a:off x="371711" y="4877253"/>
            <a:ext cx="388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Ord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ne </a:t>
            </a:r>
            <a:r>
              <a:rPr lang="de-DE" dirty="0"/>
              <a:t>die 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dirty="0"/>
              <a:t> den Wort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kar</a:t>
            </a:r>
            <a:r>
              <a:rPr lang="de-DE" dirty="0"/>
              <a:t>ten zu!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D1DD04-D943-8C4C-BC2F-AB50A6D5CFB8}"/>
              </a:ext>
            </a:extLst>
          </p:cNvPr>
          <p:cNvSpPr/>
          <p:nvPr/>
        </p:nvSpPr>
        <p:spPr>
          <a:xfrm>
            <a:off x="2192718" y="8059057"/>
            <a:ext cx="20720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das 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schen</a:t>
            </a:r>
            <a:r>
              <a:rPr lang="de-DE" dirty="0"/>
              <a:t>recht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895E1BB-9878-E942-AF11-FE9CA72F413E}"/>
              </a:ext>
            </a:extLst>
          </p:cNvPr>
          <p:cNvSpPr/>
          <p:nvPr/>
        </p:nvSpPr>
        <p:spPr>
          <a:xfrm>
            <a:off x="2179642" y="6430597"/>
            <a:ext cx="20703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der</a:t>
            </a:r>
            <a:r>
              <a:rPr lang="de-DE" dirty="0"/>
              <a:t> Zoll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8F6530-4AEF-FD49-BC3D-F8A908A581A8}"/>
              </a:ext>
            </a:extLst>
          </p:cNvPr>
          <p:cNvSpPr/>
          <p:nvPr/>
        </p:nvSpPr>
        <p:spPr>
          <a:xfrm>
            <a:off x="2179639" y="6972169"/>
            <a:ext cx="2070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das </a:t>
            </a:r>
            <a:r>
              <a:rPr lang="de-DE" dirty="0"/>
              <a:t>Trink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de-DE" dirty="0"/>
              <a:t>ser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AD5730E-2003-074B-8B61-9D22814D347A}"/>
              </a:ext>
            </a:extLst>
          </p:cNvPr>
          <p:cNvSpPr/>
          <p:nvPr/>
        </p:nvSpPr>
        <p:spPr>
          <a:xfrm>
            <a:off x="2192718" y="7517485"/>
            <a:ext cx="2070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die </a:t>
            </a:r>
            <a:r>
              <a:rPr lang="de-DE" dirty="0"/>
              <a:t>Hilf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de-DE" dirty="0"/>
              <a:t>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ga</a:t>
            </a:r>
            <a:r>
              <a:rPr lang="de-DE" dirty="0"/>
              <a:t>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</a:t>
            </a:r>
            <a:r>
              <a:rPr lang="de-DE" dirty="0"/>
              <a:t>tion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B15DE4C-92BB-F24C-9D4D-B8DDB8C1F76D}"/>
              </a:ext>
            </a:extLst>
          </p:cNvPr>
          <p:cNvSpPr/>
          <p:nvPr/>
        </p:nvSpPr>
        <p:spPr>
          <a:xfrm>
            <a:off x="2180784" y="5854533"/>
            <a:ext cx="207202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die 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beit</a:t>
            </a:r>
            <a:r>
              <a:rPr lang="de-DE" dirty="0"/>
              <a:t>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lo</a:t>
            </a:r>
            <a:r>
              <a:rPr lang="de-DE" dirty="0"/>
              <a:t>sig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keit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C3537FD-9622-C54F-AF28-B641CA4B47CE}"/>
              </a:ext>
            </a:extLst>
          </p:cNvPr>
          <p:cNvSpPr/>
          <p:nvPr/>
        </p:nvSpPr>
        <p:spPr>
          <a:xfrm>
            <a:off x="2192718" y="8602747"/>
            <a:ext cx="208149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recht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237B5F-D4C0-5648-9A3B-3E56963D4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26" y="8313082"/>
            <a:ext cx="937369" cy="948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D4A348-6444-D348-979B-9BCE15D7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81" y="5850175"/>
            <a:ext cx="1110498" cy="101134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E994B34-2DA4-864D-B48E-B4419BA73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373" y="6072429"/>
            <a:ext cx="750935" cy="75093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4665010-9287-3A40-A63B-92B33EFA0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098" y="5949372"/>
            <a:ext cx="684033" cy="51986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B0490FE-9A71-B14F-AEE0-A334300A8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386" y="6577965"/>
            <a:ext cx="555249" cy="4175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CB1AE65-AD93-FF4F-B95B-1F4DE136D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846" y="7292599"/>
            <a:ext cx="1422487" cy="74336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6400F62-B2C5-7842-BBA7-C14E93191A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9308"/>
          <a:stretch/>
        </p:blipFill>
        <p:spPr>
          <a:xfrm>
            <a:off x="5220854" y="8298908"/>
            <a:ext cx="1418450" cy="78739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E11FFED-3AE5-5E46-B678-9079480DAB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143" y="7012933"/>
            <a:ext cx="1148736" cy="1148736"/>
          </a:xfrm>
          <a:prstGeom prst="rect">
            <a:avLst/>
          </a:prstGeom>
        </p:spPr>
      </p:pic>
      <p:sp>
        <p:nvSpPr>
          <p:cNvPr id="33" name="Kreuz 32">
            <a:extLst>
              <a:ext uri="{FF2B5EF4-FFF2-40B4-BE49-F238E27FC236}">
                <a16:creationId xmlns:a16="http://schemas.microsoft.com/office/drawing/2014/main" id="{9B522366-0070-754F-85A3-CE48C9FC228E}"/>
              </a:ext>
            </a:extLst>
          </p:cNvPr>
          <p:cNvSpPr/>
          <p:nvPr/>
        </p:nvSpPr>
        <p:spPr>
          <a:xfrm rot="2847026">
            <a:off x="5439333" y="8256665"/>
            <a:ext cx="1065694" cy="1061499"/>
          </a:xfrm>
          <a:prstGeom prst="plus">
            <a:avLst>
              <a:gd name="adj" fmla="val 477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52862ED-451E-824C-A39E-AF6D817D0CFF}"/>
              </a:ext>
            </a:extLst>
          </p:cNvPr>
          <p:cNvCxnSpPr>
            <a:stCxn id="31" idx="3"/>
            <a:endCxn id="30" idx="1"/>
          </p:cNvCxnSpPr>
          <p:nvPr/>
        </p:nvCxnSpPr>
        <p:spPr>
          <a:xfrm>
            <a:off x="4252806" y="6039199"/>
            <a:ext cx="968048" cy="2653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C21A423B-87F5-9A4D-8555-6250585FB970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1505195" y="6223865"/>
            <a:ext cx="674447" cy="3913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17EB091-F904-6340-9355-DC4AAD5DB87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339157" y="7156835"/>
            <a:ext cx="840482" cy="338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D63C6278-B1C9-C649-8C9D-F809EABDA2FA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295937" y="6447897"/>
            <a:ext cx="761436" cy="1221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263CDEA1-812D-364B-99C1-1492B1D579AE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1505195" y="8787413"/>
            <a:ext cx="68632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CFA7F83-C09C-0D4C-A16B-7FE513C29EBE}"/>
              </a:ext>
            </a:extLst>
          </p:cNvPr>
          <p:cNvCxnSpPr>
            <a:cxnSpLocks/>
          </p:cNvCxnSpPr>
          <p:nvPr/>
        </p:nvCxnSpPr>
        <p:spPr>
          <a:xfrm flipH="1">
            <a:off x="4274215" y="7756487"/>
            <a:ext cx="1004647" cy="471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90021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bekannt – der personell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 Entscheidung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anfällig		</a:t>
            </a:r>
            <a:r>
              <a:rPr lang="de-DE" dirty="0">
                <a:solidFill>
                  <a:srgbClr val="FF0000"/>
                </a:solidFill>
              </a:rPr>
              <a:t>Diese Aufgabe kontrolliert der Lehrer!</a:t>
            </a:r>
            <a:endParaRPr lang="de-DE" dirty="0"/>
          </a:p>
          <a:p>
            <a:pPr lvl="1">
              <a:buFont typeface="Courier New" charset="0"/>
              <a:buChar char="o"/>
            </a:pPr>
            <a:r>
              <a:rPr lang="de-DE" dirty="0"/>
              <a:t>zuständig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gerecht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humanitär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3" y="297805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53286" y="81623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424673" y="767020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8DC61DB-A2A8-B84F-9701-FD1F85DF9AE1}"/>
              </a:ext>
            </a:extLst>
          </p:cNvPr>
          <p:cNvSpPr/>
          <p:nvPr/>
        </p:nvSpPr>
        <p:spPr>
          <a:xfrm>
            <a:off x="456723" y="3225994"/>
            <a:ext cx="5258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kier</a:t>
            </a:r>
            <a:r>
              <a:rPr lang="de-DE" dirty="0"/>
              <a:t>e die Nach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sil</a:t>
            </a:r>
            <a:r>
              <a:rPr lang="de-DE" dirty="0"/>
              <a:t>ben der Nomen!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Entwickl</a:t>
            </a:r>
            <a:r>
              <a:rPr lang="de-DE" dirty="0">
                <a:solidFill>
                  <a:srgbClr val="FF0000"/>
                </a:solidFill>
              </a:rPr>
              <a:t>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Arbeitslosig</a:t>
            </a:r>
            <a:r>
              <a:rPr lang="de-DE" dirty="0">
                <a:solidFill>
                  <a:srgbClr val="FF0000"/>
                </a:solidFill>
              </a:rPr>
              <a:t>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Organisa</a:t>
            </a:r>
            <a:r>
              <a:rPr lang="de-DE" dirty="0">
                <a:solidFill>
                  <a:srgbClr val="FF0000"/>
                </a:solidFill>
              </a:rPr>
              <a:t>tion</a:t>
            </a:r>
          </a:p>
          <a:p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5E9E0CE-B58D-FD4C-B0EB-A1FCA1708B46}"/>
              </a:ext>
            </a:extLst>
          </p:cNvPr>
          <p:cNvGrpSpPr/>
          <p:nvPr/>
        </p:nvGrpSpPr>
        <p:grpSpPr>
          <a:xfrm>
            <a:off x="5777243" y="3178971"/>
            <a:ext cx="644397" cy="930165"/>
            <a:chOff x="5859739" y="222439"/>
            <a:chExt cx="644397" cy="930165"/>
          </a:xfrm>
        </p:grpSpPr>
        <p:sp>
          <p:nvSpPr>
            <p:cNvPr id="17" name="Eingebuchteter Pfeil nach rechts 16">
              <a:extLst>
                <a:ext uri="{FF2B5EF4-FFF2-40B4-BE49-F238E27FC236}">
                  <a16:creationId xmlns:a16="http://schemas.microsoft.com/office/drawing/2014/main" id="{A85EE310-B2B5-8D44-AB5D-EFC02EB352B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2B1C3DD-1099-8E4C-ADC1-01DF5F01A656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B19EB40-07A1-774D-860A-D250F6F7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52BB327-5E7B-4E44-94DB-4E1804DBF8F1}"/>
              </a:ext>
            </a:extLst>
          </p:cNvPr>
          <p:cNvSpPr txBox="1">
            <a:spLocks/>
          </p:cNvSpPr>
          <p:nvPr/>
        </p:nvSpPr>
        <p:spPr>
          <a:xfrm>
            <a:off x="451373" y="5045136"/>
            <a:ext cx="5831568" cy="230272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 </a:t>
            </a:r>
            <a:r>
              <a:rPr lang="de-DE" sz="2000" b="1" dirty="0"/>
              <a:t>mit Artikel! 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das Entwicklungsland – die Entwicklungsländer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die Entwicklungshilfe – die Entwicklungshilfen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das Industrieland – die Industrieländer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das Schwellenland – die Schwellenländer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das Menschenrecht – die Menschenrechte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der Zoll – die Zölle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die Organisation – die Organisationen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die Arbeitslosigkeit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das Trinkwasser</a:t>
            </a:r>
          </a:p>
          <a:p>
            <a:pPr marL="0" indent="0">
              <a:buNone/>
            </a:pP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BF213D88-F0DA-944F-A183-98F65D80A3E8}"/>
              </a:ext>
            </a:extLst>
          </p:cNvPr>
          <p:cNvCxnSpPr/>
          <p:nvPr/>
        </p:nvCxnSpPr>
        <p:spPr>
          <a:xfrm>
            <a:off x="451373" y="4832033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D3602F4-8E3C-484B-B524-8BE040F7A721}"/>
              </a:ext>
            </a:extLst>
          </p:cNvPr>
          <p:cNvGrpSpPr/>
          <p:nvPr/>
        </p:nvGrpSpPr>
        <p:grpSpPr>
          <a:xfrm>
            <a:off x="5777243" y="5032950"/>
            <a:ext cx="644397" cy="930165"/>
            <a:chOff x="5859739" y="222439"/>
            <a:chExt cx="644397" cy="930165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DCCA631-D6F0-4048-9E7D-C9B357B4248B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01B5AD7-7D01-754C-A4C4-0B3CC3E96CA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40253BC3-65FD-3148-AB4A-488A54B3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B0A991F-C2D4-0F40-9E8E-9DD31FDA6DD5}"/>
              </a:ext>
            </a:extLst>
          </p:cNvPr>
          <p:cNvCxnSpPr/>
          <p:nvPr/>
        </p:nvCxnSpPr>
        <p:spPr>
          <a:xfrm>
            <a:off x="541914" y="734785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D48A601-823C-2147-BDB0-476FB8B32905}"/>
              </a:ext>
            </a:extLst>
          </p:cNvPr>
          <p:cNvGrpSpPr/>
          <p:nvPr/>
        </p:nvGrpSpPr>
        <p:grpSpPr>
          <a:xfrm>
            <a:off x="5777243" y="7710949"/>
            <a:ext cx="644397" cy="930165"/>
            <a:chOff x="5859739" y="222439"/>
            <a:chExt cx="644397" cy="930165"/>
          </a:xfrm>
        </p:grpSpPr>
        <p:sp>
          <p:nvSpPr>
            <p:cNvPr id="28" name="Eingebuchteter Pfeil nach rechts 27">
              <a:extLst>
                <a:ext uri="{FF2B5EF4-FFF2-40B4-BE49-F238E27FC236}">
                  <a16:creationId xmlns:a16="http://schemas.microsoft.com/office/drawing/2014/main" id="{15FFC3DF-D1CE-4E48-8A9B-4E056C058D66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F2FFC31-5B17-BC42-93E4-DDBA137A9DA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1EE1672-03C3-4E4C-8166-61DD68751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AB13C086-250E-344F-A9F0-B2A14B55B5F5}"/>
              </a:ext>
            </a:extLst>
          </p:cNvPr>
          <p:cNvSpPr/>
          <p:nvPr/>
        </p:nvSpPr>
        <p:spPr>
          <a:xfrm>
            <a:off x="518278" y="7711384"/>
            <a:ext cx="5258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kier</a:t>
            </a:r>
            <a:r>
              <a:rPr lang="de-DE" dirty="0"/>
              <a:t>e die Vor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sil</a:t>
            </a:r>
            <a:r>
              <a:rPr lang="de-DE" dirty="0"/>
              <a:t>ben der Verben!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ver</a:t>
            </a:r>
            <a:r>
              <a:rPr lang="de-DE" dirty="0"/>
              <a:t>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ent</a:t>
            </a:r>
            <a:r>
              <a:rPr lang="de-DE" dirty="0"/>
              <a:t>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er</a:t>
            </a:r>
            <a:r>
              <a:rPr lang="de-DE" dirty="0"/>
              <a:t>wählen</a:t>
            </a:r>
          </a:p>
          <a:p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24C86C9-3911-1C41-8F9B-56EA62453146}"/>
              </a:ext>
            </a:extLst>
          </p:cNvPr>
          <p:cNvSpPr/>
          <p:nvPr/>
        </p:nvSpPr>
        <p:spPr>
          <a:xfrm>
            <a:off x="3394938" y="3085216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reieck 5">
            <a:extLst>
              <a:ext uri="{FF2B5EF4-FFF2-40B4-BE49-F238E27FC236}">
                <a16:creationId xmlns:a16="http://schemas.microsoft.com/office/drawing/2014/main" id="{711166AC-B33C-C747-BBCB-68CE06446458}"/>
              </a:ext>
            </a:extLst>
          </p:cNvPr>
          <p:cNvSpPr/>
          <p:nvPr/>
        </p:nvSpPr>
        <p:spPr>
          <a:xfrm>
            <a:off x="3324772" y="7531817"/>
            <a:ext cx="208456" cy="1793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8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622</Words>
  <Application>Microsoft Macintosh PowerPoint</Application>
  <PresentationFormat>A4-Papier (210 x 297 mm)</PresentationFormat>
  <Paragraphs>234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151</cp:revision>
  <cp:lastPrinted>2018-01-06T18:18:55Z</cp:lastPrinted>
  <dcterms:created xsi:type="dcterms:W3CDTF">2017-12-11T15:33:45Z</dcterms:created>
  <dcterms:modified xsi:type="dcterms:W3CDTF">2018-10-10T15:49:03Z</dcterms:modified>
</cp:coreProperties>
</file>