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63" r:id="rId2"/>
    <p:sldId id="278" r:id="rId3"/>
    <p:sldId id="277" r:id="rId4"/>
    <p:sldId id="279" r:id="rId5"/>
    <p:sldId id="265" r:id="rId6"/>
    <p:sldId id="264" r:id="rId7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4"/>
    <p:restoredTop sz="94105"/>
  </p:normalViewPr>
  <p:slideViewPr>
    <p:cSldViewPr snapToGrid="0" snapToObjects="1" showGuides="1">
      <p:cViewPr>
        <p:scale>
          <a:sx n="90" d="100"/>
          <a:sy n="90" d="100"/>
        </p:scale>
        <p:origin x="0" y="144"/>
      </p:cViewPr>
      <p:guideLst>
        <p:guide orient="horz" pos="3415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44D5-F601-0142-8B2D-CC9AFAB2B01F}" type="datetimeFigureOut">
              <a:rPr lang="de-DE" smtClean="0"/>
              <a:t>12.09.18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0DE20-C858-5844-91E2-04A447D1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01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48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21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43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88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99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F06-9659-674C-BAB7-CCFB8B5A8F44}" type="datetime1">
              <a:rPr lang="de-DE" smtClean="0"/>
              <a:t>12.09.18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5A22-23FE-6A43-9D72-EFFDC4CB61C0}" type="datetime1">
              <a:rPr lang="de-DE" smtClean="0"/>
              <a:t>12.09.18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783C-3D18-A44F-8E7F-7DD03CE5600F}" type="datetime1">
              <a:rPr lang="de-DE" smtClean="0"/>
              <a:t>12.09.18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86B3-B9E2-6F40-9B0D-29EA2B5C85F8}" type="datetime1">
              <a:rPr lang="de-DE" smtClean="0"/>
              <a:t>12.09.18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A309-3A07-A040-B602-5AF0C48DBC2D}" type="datetime1">
              <a:rPr lang="de-DE" smtClean="0"/>
              <a:t>12.09.18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127-A028-D84D-B521-7289AA0E05B6}" type="datetime1">
              <a:rPr lang="de-DE" smtClean="0"/>
              <a:t>12.09.18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0C34-DF3A-6040-B294-54FEE749959B}" type="datetime1">
              <a:rPr lang="de-DE" smtClean="0"/>
              <a:t>12.09.18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8619-7283-D040-BD3F-532563CF1241}" type="datetime1">
              <a:rPr lang="de-DE" smtClean="0"/>
              <a:t>12.09.18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79F-A5A6-304E-84AC-5596C5ABF2B5}" type="datetime1">
              <a:rPr lang="de-DE" smtClean="0"/>
              <a:t>12.09.18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ABA4-D735-7148-9ABA-19B7C69A4907}" type="datetime1">
              <a:rPr lang="de-DE" smtClean="0"/>
              <a:t>12.09.18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96B-2EFE-E84A-B024-5C325E2170FE}" type="datetime1">
              <a:rPr lang="de-DE" smtClean="0"/>
              <a:t>12.09.18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B25C-746C-514F-B69C-C35E75A7EDF3}" type="datetime1">
              <a:rPr lang="de-DE" smtClean="0"/>
              <a:t>12.09.18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34464" y="3500335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ein Synonym in der anderen Spalte zu! Schreibe auf!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die Wörter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  <a:br>
              <a:rPr lang="de-DE" sz="2000" dirty="0"/>
            </a:br>
            <a:r>
              <a:rPr lang="de-DE" sz="2000" dirty="0"/>
              <a:t>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</a:t>
            </a:r>
            <a:r>
              <a:rPr lang="de-DE" sz="2000" dirty="0"/>
              <a:t>for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mu</a:t>
            </a:r>
            <a:r>
              <a:rPr lang="de-DE" sz="2000" dirty="0"/>
              <a:t>lier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en</a:t>
            </a:r>
            <a:r>
              <a:rPr lang="de-DE" sz="2000" i="1" dirty="0"/>
              <a:t>		Seite _____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312582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903577" y="3349698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61" name="Tabelle 60">
            <a:extLst>
              <a:ext uri="{FF2B5EF4-FFF2-40B4-BE49-F238E27FC236}">
                <a16:creationId xmlns:a16="http://schemas.microsoft.com/office/drawing/2014/main" id="{EDC08073-0E68-4946-892C-D3C0E1107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301578"/>
              </p:ext>
            </p:extLst>
          </p:nvPr>
        </p:nvGraphicFramePr>
        <p:xfrm>
          <a:off x="584827" y="5075123"/>
          <a:ext cx="5617133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die Textilien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reparieren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einsenden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das Feld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Acker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mit Worten gut beschreiben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in Stand setzen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probiert und gut bewertet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präsentieren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Text anordnen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Erwartungen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Kleidungsstücke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formulieren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ganz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bewährt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Bedingung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vollständig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zusenden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formatieren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darbieten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7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4"/>
            <a:ext cx="5833162" cy="105989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den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0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Ord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2000" dirty="0"/>
              <a:t>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 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2000" dirty="0"/>
              <a:t>fe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zu und 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</a:t>
            </a:r>
          </a:p>
          <a:p>
            <a:pPr marL="0" indent="0">
              <a:buNone/>
            </a:pPr>
            <a:r>
              <a:rPr lang="de-DE" sz="2000" dirty="0"/>
              <a:t>sie auf!</a:t>
            </a: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78380" y="534580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E92978FC-95CD-4147-A850-BE492E395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98777"/>
              </p:ext>
            </p:extLst>
          </p:nvPr>
        </p:nvGraphicFramePr>
        <p:xfrm>
          <a:off x="584827" y="1475535"/>
          <a:ext cx="482979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569026896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807399454"/>
                    </a:ext>
                  </a:extLst>
                </a:gridCol>
              </a:tblGrid>
              <a:tr h="302189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Acker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Rentner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einsenden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Laub kehren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Rollstuhl</a:t>
                      </a:r>
                      <a:endParaRPr lang="de-DE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Erwartungen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pflanzen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Essen eingeben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formulieren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motiviert</a:t>
                      </a:r>
                      <a:endParaRPr lang="de-DE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141301"/>
                  </a:ext>
                </a:extLst>
              </a:tr>
              <a:tr h="302189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549249"/>
                  </a:ext>
                </a:extLst>
              </a:tr>
              <a:tr h="302189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978737"/>
                  </a:ext>
                </a:extLst>
              </a:tr>
              <a:tr h="302189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endParaRPr lang="de-DE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endParaRPr lang="de-DE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20384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7C0F15C2-8E2B-E04D-8731-EEB774140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64465"/>
              </p:ext>
            </p:extLst>
          </p:nvPr>
        </p:nvGraphicFramePr>
        <p:xfrm>
          <a:off x="478380" y="3113428"/>
          <a:ext cx="59481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 (Gartenbau)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 (Seniorenheim)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 (Bewerbung)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22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40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56724" y="4622073"/>
            <a:ext cx="54030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Stei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re die Ad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!</a:t>
            </a:r>
            <a:br>
              <a:rPr lang="de-DE" sz="2000" dirty="0"/>
            </a:br>
            <a:endParaRPr lang="de-DE" sz="2000" dirty="0"/>
          </a:p>
          <a:p>
            <a:r>
              <a:rPr lang="de-DE" sz="2000" i="1" dirty="0"/>
              <a:t>z.B.: ansprechend – </a:t>
            </a:r>
          </a:p>
          <a:p>
            <a:r>
              <a:rPr lang="de-DE" sz="2000" i="1" dirty="0"/>
              <a:t>ansprechender – </a:t>
            </a:r>
          </a:p>
          <a:p>
            <a:r>
              <a:rPr lang="de-DE" sz="2000" i="1" dirty="0"/>
              <a:t>am ansprechendsten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41914" y="250562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ansprechend – die ansprechend</a:t>
            </a:r>
            <a:r>
              <a:rPr lang="de-DE" sz="2000" i="1" u="sng" dirty="0">
                <a:solidFill>
                  <a:srgbClr val="00B050"/>
                </a:solidFill>
              </a:rPr>
              <a:t>e</a:t>
            </a:r>
            <a:r>
              <a:rPr lang="de-DE" sz="2000" i="1" dirty="0">
                <a:solidFill>
                  <a:srgbClr val="00B050"/>
                </a:solidFill>
              </a:rPr>
              <a:t> </a:t>
            </a:r>
            <a:r>
              <a:rPr lang="de-DE" sz="2000" i="1" dirty="0">
                <a:solidFill>
                  <a:srgbClr val="0070C0"/>
                </a:solidFill>
              </a:rPr>
              <a:t>Bewerbung</a:t>
            </a:r>
          </a:p>
          <a:p>
            <a:pPr marL="0" indent="0">
              <a:buNone/>
            </a:pPr>
            <a:br>
              <a:rPr lang="de-DE" sz="2000" dirty="0">
                <a:solidFill>
                  <a:srgbClr val="0070C0"/>
                </a:solidFill>
              </a:rPr>
            </a:br>
            <a:r>
              <a:rPr lang="de-DE" sz="2000" i="1" dirty="0">
                <a:solidFill>
                  <a:srgbClr val="00B050"/>
                </a:solidFill>
              </a:rPr>
              <a:t>bewährt</a:t>
            </a:r>
          </a:p>
          <a:p>
            <a:pPr marL="0" indent="0">
              <a:buNone/>
            </a:pPr>
            <a:r>
              <a:rPr lang="de-DE" sz="2000" i="1" dirty="0">
                <a:solidFill>
                  <a:srgbClr val="00B050"/>
                </a:solidFill>
              </a:rPr>
              <a:t>motiviert</a:t>
            </a:r>
          </a:p>
          <a:p>
            <a:pPr marL="0" indent="0">
              <a:buNone/>
            </a:pPr>
            <a:r>
              <a:rPr lang="de-DE" sz="2000" i="1" dirty="0">
                <a:solidFill>
                  <a:srgbClr val="00B050"/>
                </a:solidFill>
              </a:rPr>
              <a:t>vollständig</a:t>
            </a:r>
          </a:p>
          <a:p>
            <a:pPr marL="342900" lvl="1" indent="0">
              <a:buNone/>
            </a:pPr>
            <a:endParaRPr lang="de-DE" b="1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34789" y="435545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3573669" y="909989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853458" y="860776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BC3E489-951F-EE41-8DC8-93AB5DD88818}"/>
              </a:ext>
            </a:extLst>
          </p:cNvPr>
          <p:cNvGrpSpPr/>
          <p:nvPr/>
        </p:nvGrpSpPr>
        <p:grpSpPr>
          <a:xfrm>
            <a:off x="5859736" y="4622073"/>
            <a:ext cx="644397" cy="930165"/>
            <a:chOff x="5859739" y="222439"/>
            <a:chExt cx="644397" cy="930165"/>
          </a:xfrm>
        </p:grpSpPr>
        <p:sp>
          <p:nvSpPr>
            <p:cNvPr id="56" name="Eingebuchteter Pfeil nach rechts 55">
              <a:extLst>
                <a:ext uri="{FF2B5EF4-FFF2-40B4-BE49-F238E27FC236}">
                  <a16:creationId xmlns:a16="http://schemas.microsoft.com/office/drawing/2014/main" id="{2A000CFA-0B8E-9541-8E0E-70FEF22594A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3B3B02A4-76E0-DC4F-A8EF-C479577EA48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5096CD2-33F0-6845-8733-2F2B0CC1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3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39943" y="323998"/>
            <a:ext cx="5403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br>
              <a:rPr lang="de-DE" sz="2000" dirty="0"/>
            </a:br>
            <a:endParaRPr lang="de-DE" sz="2000" i="1" dirty="0"/>
          </a:p>
          <a:p>
            <a:r>
              <a:rPr lang="de-DE" sz="2000" i="1" dirty="0"/>
              <a:t>Schreibe mit Artikel: das Net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de-DE" sz="2000" i="1" dirty="0"/>
              <a:t> -ge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halt</a:t>
            </a:r>
            <a:endParaRPr lang="de-DE" sz="2000" i="1" dirty="0"/>
          </a:p>
        </p:txBody>
      </p:sp>
      <p:grpSp>
        <p:nvGrpSpPr>
          <p:cNvPr id="6" name="Gruppierung 5"/>
          <p:cNvGrpSpPr/>
          <p:nvPr/>
        </p:nvGrpSpPr>
        <p:grpSpPr>
          <a:xfrm>
            <a:off x="624976" y="1790707"/>
            <a:ext cx="2627452" cy="1520727"/>
            <a:chOff x="-2457646" y="1662586"/>
            <a:chExt cx="2627452" cy="1520727"/>
          </a:xfrm>
        </p:grpSpPr>
        <p:grpSp>
          <p:nvGrpSpPr>
            <p:cNvPr id="88" name="Gruppierung 87"/>
            <p:cNvGrpSpPr/>
            <p:nvPr/>
          </p:nvGrpSpPr>
          <p:grpSpPr>
            <a:xfrm>
              <a:off x="-2457646" y="1662586"/>
              <a:ext cx="2627452" cy="1520727"/>
              <a:chOff x="541914" y="7079647"/>
              <a:chExt cx="3162069" cy="1830155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90" name="Textfeld 89"/>
              <p:cNvSpPr txBox="1"/>
              <p:nvPr/>
            </p:nvSpPr>
            <p:spPr>
              <a:xfrm>
                <a:off x="1532243" y="7765037"/>
                <a:ext cx="1098238" cy="333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b="1" u="sng" dirty="0"/>
                  <a:t>Bewerbung</a:t>
                </a:r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541914" y="7079647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Mappe</a:t>
                </a:r>
              </a:p>
            </p:txBody>
          </p:sp>
          <p:sp>
            <p:nvSpPr>
              <p:cNvPr id="92" name="Textfeld 91"/>
              <p:cNvSpPr txBox="1"/>
              <p:nvPr/>
            </p:nvSpPr>
            <p:spPr>
              <a:xfrm>
                <a:off x="541914" y="8465319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Phase</a:t>
                </a:r>
              </a:p>
            </p:txBody>
          </p:sp>
          <p:sp>
            <p:nvSpPr>
              <p:cNvPr id="93" name="Textfeld 92"/>
              <p:cNvSpPr txBox="1"/>
              <p:nvPr/>
            </p:nvSpPr>
            <p:spPr>
              <a:xfrm>
                <a:off x="2208274" y="7079647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Ende</a:t>
                </a:r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2222024" y="8465321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Schluss</a:t>
                </a:r>
              </a:p>
            </p:txBody>
          </p:sp>
        </p:grpSp>
        <p:sp>
          <p:nvSpPr>
            <p:cNvPr id="102" name="Pfeil nach links und oben 101"/>
            <p:cNvSpPr/>
            <p:nvPr/>
          </p:nvSpPr>
          <p:spPr>
            <a:xfrm>
              <a:off x="-742031" y="2042978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05" name="Pfeil nach links und oben 104"/>
            <p:cNvSpPr/>
            <p:nvPr/>
          </p:nvSpPr>
          <p:spPr>
            <a:xfrm flipV="1">
              <a:off x="-732222" y="243066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08" name="Pfeil nach links und oben 107"/>
            <p:cNvSpPr/>
            <p:nvPr/>
          </p:nvSpPr>
          <p:spPr>
            <a:xfrm flipH="1" flipV="1">
              <a:off x="-2198841" y="2416253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12" name="Pfeil nach links und oben 111"/>
            <p:cNvSpPr/>
            <p:nvPr/>
          </p:nvSpPr>
          <p:spPr>
            <a:xfrm flipH="1">
              <a:off x="-2187218" y="2032539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49087E6-D00A-3440-80D0-F618F34A7C97}"/>
              </a:ext>
            </a:extLst>
          </p:cNvPr>
          <p:cNvGrpSpPr/>
          <p:nvPr/>
        </p:nvGrpSpPr>
        <p:grpSpPr>
          <a:xfrm>
            <a:off x="5746249" y="425459"/>
            <a:ext cx="644397" cy="930165"/>
            <a:chOff x="5859739" y="222439"/>
            <a:chExt cx="644397" cy="930165"/>
          </a:xfrm>
        </p:grpSpPr>
        <p:sp>
          <p:nvSpPr>
            <p:cNvPr id="54" name="Eingebuchteter Pfeil nach rechts 53">
              <a:extLst>
                <a:ext uri="{FF2B5EF4-FFF2-40B4-BE49-F238E27FC236}">
                  <a16:creationId xmlns:a16="http://schemas.microsoft.com/office/drawing/2014/main" id="{D63584CD-28D1-0F49-B3A8-EF309C4F4CD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52B7B79E-E619-5746-86CF-B06FBEC206F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B6DD89CE-6329-CB49-9F19-D70787E02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58" name="Inhaltsplatzhalter 2">
            <a:extLst>
              <a:ext uri="{FF2B5EF4-FFF2-40B4-BE49-F238E27FC236}">
                <a16:creationId xmlns:a16="http://schemas.microsoft.com/office/drawing/2014/main" id="{0104983A-AB1F-F94E-A333-B495E7498B19}"/>
              </a:ext>
            </a:extLst>
          </p:cNvPr>
          <p:cNvSpPr txBox="1">
            <a:spLocks/>
          </p:cNvSpPr>
          <p:nvPr/>
        </p:nvSpPr>
        <p:spPr>
          <a:xfrm>
            <a:off x="464191" y="6311079"/>
            <a:ext cx="5420753" cy="1873005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</a:p>
          <a:p>
            <a:pPr marL="0" indent="0">
              <a:buNone/>
            </a:pPr>
            <a:endParaRPr lang="de-DE" sz="1100" i="1" dirty="0"/>
          </a:p>
          <a:p>
            <a:pPr marL="0" indent="0">
              <a:buNone/>
            </a:pPr>
            <a:r>
              <a:rPr lang="de-DE" sz="2000" i="1" dirty="0"/>
              <a:t>Schreibe: der Lebenslauf- die Lebensläuf</a:t>
            </a:r>
            <a:r>
              <a:rPr lang="de-DE" sz="2000" i="1" dirty="0">
                <a:solidFill>
                  <a:srgbClr val="FF0000"/>
                </a:solidFill>
              </a:rPr>
              <a:t>e</a:t>
            </a:r>
            <a:r>
              <a:rPr lang="de-DE" sz="2000" i="1" dirty="0"/>
              <a:t>, ...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423A3B7-8A6C-084F-A0A9-76B5DFF3015E}"/>
              </a:ext>
            </a:extLst>
          </p:cNvPr>
          <p:cNvGrpSpPr/>
          <p:nvPr/>
        </p:nvGrpSpPr>
        <p:grpSpPr>
          <a:xfrm>
            <a:off x="5742958" y="6308341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a16="http://schemas.microsoft.com/office/drawing/2014/main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A1E9006B-6EF1-DA4E-A1C1-7226FABDBBE2}"/>
              </a:ext>
            </a:extLst>
          </p:cNvPr>
          <p:cNvCxnSpPr/>
          <p:nvPr/>
        </p:nvCxnSpPr>
        <p:spPr>
          <a:xfrm>
            <a:off x="339944" y="591421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elle 66">
            <a:extLst>
              <a:ext uri="{FF2B5EF4-FFF2-40B4-BE49-F238E27FC236}">
                <a16:creationId xmlns:a16="http://schemas.microsoft.com/office/drawing/2014/main" id="{B7B911C6-C72E-4C4D-8C3C-852A59E6B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05508"/>
              </p:ext>
            </p:extLst>
          </p:nvPr>
        </p:nvGraphicFramePr>
        <p:xfrm>
          <a:off x="581648" y="8019445"/>
          <a:ext cx="2524017" cy="109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35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26888" y="3044382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reieck 44"/>
          <p:cNvSpPr/>
          <p:nvPr/>
        </p:nvSpPr>
        <p:spPr>
          <a:xfrm flipH="1">
            <a:off x="1865004" y="1923983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/>
          <p:cNvSpPr/>
          <p:nvPr/>
        </p:nvSpPr>
        <p:spPr>
          <a:xfrm>
            <a:off x="1827640" y="756299"/>
            <a:ext cx="236482" cy="22277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CBAAC8D-8B42-D94A-88F1-D2C3B31C647C}"/>
              </a:ext>
            </a:extLst>
          </p:cNvPr>
          <p:cNvSpPr/>
          <p:nvPr/>
        </p:nvSpPr>
        <p:spPr>
          <a:xfrm>
            <a:off x="426888" y="3315988"/>
            <a:ext cx="5775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 Lebenslauf	–  Le-</a:t>
            </a:r>
            <a:r>
              <a:rPr lang="de-DE" sz="2000" i="1" dirty="0" err="1"/>
              <a:t>bens</a:t>
            </a:r>
            <a:r>
              <a:rPr lang="de-DE" sz="2000" i="1" dirty="0"/>
              <a:t>-lauf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877AB6-0B62-1A46-88A8-3DA0CD130CA2}"/>
              </a:ext>
            </a:extLst>
          </p:cNvPr>
          <p:cNvGrpSpPr/>
          <p:nvPr/>
        </p:nvGrpSpPr>
        <p:grpSpPr>
          <a:xfrm>
            <a:off x="5817561" y="6241825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6297FA2-BB61-5A43-860D-52EBAFF01914}"/>
              </a:ext>
            </a:extLst>
          </p:cNvPr>
          <p:cNvCxnSpPr/>
          <p:nvPr/>
        </p:nvCxnSpPr>
        <p:spPr>
          <a:xfrm>
            <a:off x="405293" y="588805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9899C07-3DB2-4844-8830-7DA0305A425B}"/>
              </a:ext>
            </a:extLst>
          </p:cNvPr>
          <p:cNvSpPr/>
          <p:nvPr/>
        </p:nvSpPr>
        <p:spPr>
          <a:xfrm>
            <a:off x="349635" y="6159662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endParaRPr lang="de-DE" sz="2000" b="1" dirty="0"/>
          </a:p>
        </p:txBody>
      </p:sp>
      <p:graphicFrame>
        <p:nvGraphicFramePr>
          <p:cNvPr id="40" name="Tabelle 39">
            <a:extLst>
              <a:ext uri="{FF2B5EF4-FFF2-40B4-BE49-F238E27FC236}">
                <a16:creationId xmlns:a16="http://schemas.microsoft.com/office/drawing/2014/main" id="{CF4CE45C-1DF9-7242-9A42-B152BA4B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427303"/>
              </p:ext>
            </p:extLst>
          </p:nvPr>
        </p:nvGraphicFramePr>
        <p:xfrm>
          <a:off x="405293" y="6979698"/>
          <a:ext cx="482979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228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bewährt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motiviert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vollständig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formulieren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präsentieren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Textilien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0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EC8273E-875F-E643-81BD-2DA2CCB7EA08}"/>
              </a:ext>
            </a:extLst>
          </p:cNvPr>
          <p:cNvGrpSpPr/>
          <p:nvPr/>
        </p:nvGrpSpPr>
        <p:grpSpPr>
          <a:xfrm>
            <a:off x="5817561" y="3436496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a16="http://schemas.microsoft.com/office/drawing/2014/main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50" name="Rechteck 49">
            <a:extLst>
              <a:ext uri="{FF2B5EF4-FFF2-40B4-BE49-F238E27FC236}">
                <a16:creationId xmlns:a16="http://schemas.microsoft.com/office/drawing/2014/main" id="{68DD7C8C-BFB1-EC40-BAA9-E17B5070C3D3}"/>
              </a:ext>
            </a:extLst>
          </p:cNvPr>
          <p:cNvSpPr/>
          <p:nvPr/>
        </p:nvSpPr>
        <p:spPr>
          <a:xfrm>
            <a:off x="553241" y="175816"/>
            <a:ext cx="54030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dirty="0"/>
              <a:t>:</a:t>
            </a:r>
            <a:br>
              <a:rPr lang="de-DE" sz="2000" dirty="0"/>
            </a:br>
            <a:endParaRPr lang="de-DE" sz="2000" i="1" dirty="0"/>
          </a:p>
          <a:p>
            <a:pPr marL="800100" lvl="1" indent="-342900">
              <a:lnSpc>
                <a:spcPct val="200000"/>
              </a:lnSpc>
              <a:buFont typeface="Courier New" charset="0"/>
              <a:buChar char="o"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präsentieren</a:t>
            </a:r>
          </a:p>
          <a:p>
            <a:pPr marL="800100" lvl="1" indent="-342900">
              <a:lnSpc>
                <a:spcPct val="200000"/>
              </a:lnSpc>
              <a:buFont typeface="Courier New" charset="0"/>
              <a:buChar char="o"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bewerben</a:t>
            </a:r>
          </a:p>
          <a:p>
            <a:pPr marL="800100" lvl="1" indent="-342900">
              <a:lnSpc>
                <a:spcPct val="200000"/>
              </a:lnSpc>
              <a:buFont typeface="Courier New" charset="0"/>
              <a:buChar char="o"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motiviert</a:t>
            </a:r>
          </a:p>
          <a:p>
            <a:pPr marL="800100" lvl="1" indent="-342900">
              <a:lnSpc>
                <a:spcPct val="200000"/>
              </a:lnSpc>
              <a:buFont typeface="Courier New" charset="0"/>
              <a:buChar char="o"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vollständig</a:t>
            </a:r>
          </a:p>
          <a:p>
            <a:pPr marL="800100" lvl="1" indent="-342900">
              <a:lnSpc>
                <a:spcPct val="200000"/>
              </a:lnSpc>
              <a:buFont typeface="Courier New" charset="0"/>
              <a:buChar char="o"/>
            </a:pP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de-DE" sz="2000" i="1" dirty="0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277FE64-0E58-C44F-AA66-3B92E0656F58}"/>
              </a:ext>
            </a:extLst>
          </p:cNvPr>
          <p:cNvSpPr/>
          <p:nvPr/>
        </p:nvSpPr>
        <p:spPr>
          <a:xfrm>
            <a:off x="1820075" y="1344199"/>
            <a:ext cx="236482" cy="22277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Dreieck 26">
            <a:extLst>
              <a:ext uri="{FF2B5EF4-FFF2-40B4-BE49-F238E27FC236}">
                <a16:creationId xmlns:a16="http://schemas.microsoft.com/office/drawing/2014/main" id="{C52E14C8-74AE-6D47-8047-CB3A7672ACBE}"/>
              </a:ext>
            </a:extLst>
          </p:cNvPr>
          <p:cNvSpPr/>
          <p:nvPr/>
        </p:nvSpPr>
        <p:spPr>
          <a:xfrm flipH="1">
            <a:off x="1861820" y="2479829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66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33748" y="3317727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487832" y="371130"/>
            <a:ext cx="57754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endParaRPr lang="de-DE" sz="2000" dirty="0"/>
          </a:p>
          <a:p>
            <a:pPr marL="800100" lvl="1" indent="-342900">
              <a:buFont typeface="Courier New" charset="0"/>
              <a:buChar char="o"/>
            </a:pPr>
            <a:r>
              <a:rPr lang="de-DE" sz="2000" b="1" dirty="0"/>
              <a:t>Erwartung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2000" b="1" dirty="0"/>
              <a:t>Schülerübungsfirmen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2000" b="1" dirty="0"/>
              <a:t>Bewerbungsmappen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</a:t>
            </a:r>
            <a:r>
              <a:rPr lang="de-DE" sz="2000" i="1" u="sng" dirty="0"/>
              <a:t>Singular</a:t>
            </a:r>
            <a:r>
              <a:rPr lang="de-DE" sz="2000" i="1" dirty="0"/>
              <a:t>: </a:t>
            </a:r>
            <a:br>
              <a:rPr lang="de-DE" sz="2000" i="1" dirty="0"/>
            </a:br>
            <a:r>
              <a:rPr lang="de-DE" sz="2000" i="1" dirty="0"/>
              <a:t>         </a:t>
            </a:r>
            <a:r>
              <a:rPr lang="de-DE" sz="2000" i="1" u="sng" dirty="0"/>
              <a:t>Plural:</a:t>
            </a:r>
            <a:r>
              <a:rPr lang="de-DE" sz="2000" i="1" dirty="0"/>
              <a:t> 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9AF8262-248B-8440-A4FC-3A3986902F08}"/>
              </a:ext>
            </a:extLst>
          </p:cNvPr>
          <p:cNvSpPr/>
          <p:nvPr/>
        </p:nvSpPr>
        <p:spPr>
          <a:xfrm>
            <a:off x="433748" y="3550034"/>
            <a:ext cx="4747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1D41C761-0374-FF4E-88E7-84950E9B0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88452"/>
              </p:ext>
            </p:extLst>
          </p:nvPr>
        </p:nvGraphicFramePr>
        <p:xfrm>
          <a:off x="433748" y="4100149"/>
          <a:ext cx="533119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die Bewerbungsmappe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formatieren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die Schülerübungsfirma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vollständig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der Acker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bewährt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37BB2F8-3073-8D46-86D1-5FE6C2749409}"/>
              </a:ext>
            </a:extLst>
          </p:cNvPr>
          <p:cNvGrpSpPr/>
          <p:nvPr/>
        </p:nvGrpSpPr>
        <p:grpSpPr>
          <a:xfrm>
            <a:off x="5764942" y="3553761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a16="http://schemas.microsoft.com/office/drawing/2014/main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444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</Words>
  <Application>Microsoft Macintosh PowerPoint</Application>
  <PresentationFormat>A4-Papier (210 x 297 mm)</PresentationFormat>
  <Paragraphs>94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Wortschatzspeicher  Mit dem Wortschatzspeicher kann ich mir Wörter besser merken! </dc:title>
  <dc:creator>Ursula Datzmann</dc:creator>
  <cp:lastModifiedBy>Julia Zollner</cp:lastModifiedBy>
  <cp:revision>136</cp:revision>
  <cp:lastPrinted>2018-01-06T18:18:55Z</cp:lastPrinted>
  <dcterms:created xsi:type="dcterms:W3CDTF">2017-12-11T15:33:45Z</dcterms:created>
  <dcterms:modified xsi:type="dcterms:W3CDTF">2018-09-12T18:17:55Z</dcterms:modified>
</cp:coreProperties>
</file>