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9" r:id="rId4"/>
    <p:sldId id="272" r:id="rId5"/>
    <p:sldId id="261" r:id="rId6"/>
    <p:sldId id="271" r:id="rId7"/>
    <p:sldId id="274" r:id="rId8"/>
  </p:sldIdLst>
  <p:sldSz cx="6858000" cy="9906000" type="A4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67" autoAdjust="0"/>
  </p:normalViewPr>
  <p:slideViewPr>
    <p:cSldViewPr snapToGrid="0" showGuides="1">
      <p:cViewPr>
        <p:scale>
          <a:sx n="50" d="100"/>
          <a:sy n="50" d="100"/>
        </p:scale>
        <p:origin x="2124" y="-264"/>
      </p:cViewPr>
      <p:guideLst>
        <p:guide orient="horz" pos="3120"/>
        <p:guide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-3036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75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FB55971-59D1-4D89-92E9-C6D50686AE49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1" cy="5027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1" cy="5027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FB822A6-5D7C-4A87-A213-093326ED94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97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18CCD17-78AE-4ABA-BD27-3037E5905510}" type="datetimeFigureOut">
              <a:rPr lang="de-DE" smtClean="0"/>
              <a:t>05.05.2019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27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27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E99BEF3-6B63-4F07-BFCC-148CBC0235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83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BEF3-6B63-4F07-BFCC-148CBC02357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80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BEF3-6B63-4F07-BFCC-148CBC02357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11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BEF3-6B63-4F07-BFCC-148CBC02357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0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9BEF3-6B63-4F07-BFCC-148CBC02357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3367" y="117566"/>
            <a:ext cx="6679096" cy="97022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310168" y="699715"/>
            <a:ext cx="472295" cy="9120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103368" y="117564"/>
            <a:ext cx="6679096" cy="582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 flipH="1" flipV="1">
            <a:off x="1789043" y="117564"/>
            <a:ext cx="0" cy="582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flipH="1" flipV="1">
            <a:off x="4398395" y="118892"/>
            <a:ext cx="0" cy="582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1807803" y="24053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Name: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4398394" y="2405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Zeit: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23454" y="240538"/>
            <a:ext cx="158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      Deutsch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915166" y="836065"/>
            <a:ext cx="478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Bayerndruck" panose="02000500000000000000" pitchFamily="2" charset="0"/>
              </a:rPr>
              <a:t>Lernzielkontrolle in Deutsch</a:t>
            </a:r>
          </a:p>
        </p:txBody>
      </p:sp>
      <p:pic>
        <p:nvPicPr>
          <p:cNvPr id="19" name="Bild 1" descr="C:\Dokumente und Einstellungen\Michaela\Desktop\UV allgemein\Bilder CD\Bilder1\Schule\Schule\Sachen\SCHREIB.BMP">
            <a:extLst>
              <a:ext uri="{FF2B5EF4-FFF2-40B4-BE49-F238E27FC236}">
                <a16:creationId xmlns:a16="http://schemas.microsoft.com/office/drawing/2014/main" id="{FFCFA786-6FD9-46DD-A458-5868383536D3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58" y="272431"/>
            <a:ext cx="333375" cy="27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feld 16"/>
          <p:cNvSpPr txBox="1"/>
          <p:nvPr userDrawn="1"/>
        </p:nvSpPr>
        <p:spPr>
          <a:xfrm>
            <a:off x="1428694" y="1237503"/>
            <a:ext cx="4464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latin typeface="Bayerndruck" panose="02000500000000000000" pitchFamily="2" charset="0"/>
              </a:rPr>
              <a:t>Wir schreiben eine Bildergeschichte</a:t>
            </a:r>
            <a:r>
              <a:rPr lang="de-DE" b="0" dirty="0">
                <a:latin typeface="+mn-lt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29034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94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96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1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03367" y="117566"/>
            <a:ext cx="6675283" cy="9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6309652" y="610397"/>
            <a:ext cx="468995" cy="9227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103367" y="117565"/>
            <a:ext cx="6675281" cy="492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/>
          <p:cNvCxnSpPr/>
          <p:nvPr userDrawn="1"/>
        </p:nvCxnSpPr>
        <p:spPr>
          <a:xfrm flipH="1" flipV="1">
            <a:off x="1893547" y="117564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 flipH="1" flipV="1">
            <a:off x="4777222" y="118892"/>
            <a:ext cx="0" cy="50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1873118" y="24053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Name: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4777215" y="24053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Zeit:</a:t>
            </a:r>
          </a:p>
        </p:txBody>
      </p:sp>
      <p:sp>
        <p:nvSpPr>
          <p:cNvPr id="16" name="Textfeld 15"/>
          <p:cNvSpPr txBox="1"/>
          <p:nvPr userDrawn="1"/>
        </p:nvSpPr>
        <p:spPr>
          <a:xfrm>
            <a:off x="428279" y="21377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entury Gothic" panose="020B0502020202020204" pitchFamily="34" charset="0"/>
              </a:rPr>
              <a:t>Deutsch</a:t>
            </a:r>
          </a:p>
        </p:txBody>
      </p:sp>
      <p:pic>
        <p:nvPicPr>
          <p:cNvPr id="17" name="Bild 1" descr="C:\Dokumente und Einstellungen\Michaela\Desktop\UV allgemein\Bilder CD\Bilder1\Schule\Schule\Sachen\SCHREIB.BMP">
            <a:extLst>
              <a:ext uri="{FF2B5EF4-FFF2-40B4-BE49-F238E27FC236}">
                <a16:creationId xmlns:a16="http://schemas.microsoft.com/office/drawing/2014/main" id="{5F6821DB-279A-455D-9428-022FA41BD735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58" y="272431"/>
            <a:ext cx="333375" cy="27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70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5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69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38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2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2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20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36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1450B-BFEA-483F-B403-133C6A3629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4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42686" y="1668220"/>
            <a:ext cx="544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Bayerndruck" panose="02000500000000000000" pitchFamily="2" charset="0"/>
              </a:rPr>
              <a:t>1. Schau dir die Geschichte genau an!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378287" y="8914401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/3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AE90E04-8061-4010-98B4-9FE7A920BD42}"/>
              </a:ext>
            </a:extLst>
          </p:cNvPr>
          <p:cNvGrpSpPr/>
          <p:nvPr/>
        </p:nvGrpSpPr>
        <p:grpSpPr>
          <a:xfrm>
            <a:off x="711199" y="2060412"/>
            <a:ext cx="5170263" cy="4746788"/>
            <a:chOff x="711200" y="2499360"/>
            <a:chExt cx="4861560" cy="490728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E0A8CD70-BC3D-4FC2-ACC2-6191DA7EF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200" y="2499360"/>
              <a:ext cx="4861560" cy="4907280"/>
            </a:xfrm>
            <a:prstGeom prst="rect">
              <a:avLst/>
            </a:prstGeom>
          </p:spPr>
        </p:pic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70D6B432-1D0E-4159-956B-5350276203CB}"/>
                </a:ext>
              </a:extLst>
            </p:cNvPr>
            <p:cNvGrpSpPr/>
            <p:nvPr/>
          </p:nvGrpSpPr>
          <p:grpSpPr>
            <a:xfrm>
              <a:off x="711200" y="2545080"/>
              <a:ext cx="2804160" cy="2748433"/>
              <a:chOff x="711200" y="2545080"/>
              <a:chExt cx="2804160" cy="2748433"/>
            </a:xfrm>
          </p:grpSpPr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30CE240B-537D-40CE-96BC-7C71B6BEC627}"/>
                  </a:ext>
                </a:extLst>
              </p:cNvPr>
              <p:cNvSpPr txBox="1"/>
              <p:nvPr/>
            </p:nvSpPr>
            <p:spPr>
              <a:xfrm>
                <a:off x="711200" y="2545080"/>
                <a:ext cx="309880" cy="26161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100" b="1" dirty="0">
                    <a:latin typeface="Bayerndruck" panose="02000500000000000000" pitchFamily="2" charset="0"/>
                  </a:rPr>
                  <a:t>1.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A15DB3C6-367B-40FA-8313-5D886E64B06B}"/>
                  </a:ext>
                </a:extLst>
              </p:cNvPr>
              <p:cNvSpPr txBox="1"/>
              <p:nvPr/>
            </p:nvSpPr>
            <p:spPr>
              <a:xfrm>
                <a:off x="3205480" y="2545080"/>
                <a:ext cx="309880" cy="26161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100" b="1" dirty="0">
                    <a:latin typeface="Bayerndruck" panose="02000500000000000000" pitchFamily="2" charset="0"/>
                  </a:rPr>
                  <a:t>2.</a:t>
                </a:r>
              </a:p>
            </p:txBody>
          </p:sp>
          <p:grpSp>
            <p:nvGrpSpPr>
              <p:cNvPr id="30" name="Gruppieren 29">
                <a:extLst>
                  <a:ext uri="{FF2B5EF4-FFF2-40B4-BE49-F238E27FC236}">
                    <a16:creationId xmlns:a16="http://schemas.microsoft.com/office/drawing/2014/main" id="{217A7716-C1C4-4345-A134-7BEA26B476A9}"/>
                  </a:ext>
                </a:extLst>
              </p:cNvPr>
              <p:cNvGrpSpPr/>
              <p:nvPr/>
            </p:nvGrpSpPr>
            <p:grpSpPr>
              <a:xfrm>
                <a:off x="711200" y="5020257"/>
                <a:ext cx="2788412" cy="273256"/>
                <a:chOff x="711200" y="5020257"/>
                <a:chExt cx="2788412" cy="273256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EC437CA8-B868-4007-BC6B-5CF258382982}"/>
                    </a:ext>
                  </a:extLst>
                </p:cNvPr>
                <p:cNvSpPr txBox="1"/>
                <p:nvPr/>
              </p:nvSpPr>
              <p:spPr>
                <a:xfrm>
                  <a:off x="711200" y="5020257"/>
                  <a:ext cx="309880" cy="261610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>
                      <a:latin typeface="Bayerndruck" panose="02000500000000000000" pitchFamily="2" charset="0"/>
                    </a:rPr>
                    <a:t>3.</a:t>
                  </a: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4A39E0C5-C46D-4832-806E-3465F5DF2A9E}"/>
                    </a:ext>
                  </a:extLst>
                </p:cNvPr>
                <p:cNvSpPr txBox="1"/>
                <p:nvPr/>
              </p:nvSpPr>
              <p:spPr>
                <a:xfrm>
                  <a:off x="3189732" y="5031903"/>
                  <a:ext cx="309880" cy="261610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100" b="1" dirty="0">
                      <a:latin typeface="Bayerndruck" panose="02000500000000000000" pitchFamily="2" charset="0"/>
                    </a:rPr>
                    <a:t>4.</a:t>
                  </a:r>
                </a:p>
              </p:txBody>
            </p:sp>
          </p:grpSp>
        </p:grp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8CB1142D-808B-4FDD-A3D6-491D4EC7224F}"/>
              </a:ext>
            </a:extLst>
          </p:cNvPr>
          <p:cNvSpPr/>
          <p:nvPr/>
        </p:nvSpPr>
        <p:spPr>
          <a:xfrm>
            <a:off x="265177" y="7198140"/>
            <a:ext cx="5443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Bayerndruck" panose="02000500000000000000" pitchFamily="2" charset="0"/>
              </a:rPr>
              <a:t>2. Schreibe eine Einleitung!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E7FE2DE-C17F-42DC-A6F6-9918D01EF605}"/>
              </a:ext>
            </a:extLst>
          </p:cNvPr>
          <p:cNvGrpSpPr/>
          <p:nvPr/>
        </p:nvGrpSpPr>
        <p:grpSpPr>
          <a:xfrm>
            <a:off x="529494" y="8044840"/>
            <a:ext cx="5351968" cy="1739121"/>
            <a:chOff x="465994" y="8011342"/>
            <a:chExt cx="5351968" cy="1739121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A7C78FE-6220-4265-AAF9-CE3B92C0600B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465995" y="8557855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027E23E4-A752-4A64-B037-791C7B5B6EA2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465994" y="9127059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9C0604B4-261E-4EE9-ABEC-403FD9828F66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465995" y="8011342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CF27E015-0A31-40D0-A858-F588B55E7558}"/>
              </a:ext>
            </a:extLst>
          </p:cNvPr>
          <p:cNvSpPr txBox="1"/>
          <p:nvPr/>
        </p:nvSpPr>
        <p:spPr>
          <a:xfrm>
            <a:off x="3870960" y="7057976"/>
            <a:ext cx="2277202" cy="94506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400" b="1" u="sng" dirty="0">
                <a:latin typeface="Bayerndruck" panose="02000500000000000000" pitchFamily="2" charset="0"/>
              </a:rPr>
              <a:t>Tipp: </a:t>
            </a:r>
          </a:p>
          <a:p>
            <a:pPr algn="just">
              <a:lnSpc>
                <a:spcPct val="150000"/>
              </a:lnSpc>
            </a:pPr>
            <a:r>
              <a:rPr lang="de-DE" sz="1200" b="1" dirty="0">
                <a:latin typeface="Bayerndruck" panose="02000500000000000000" pitchFamily="2" charset="0"/>
              </a:rPr>
              <a:t>Wer</a:t>
            </a:r>
            <a:r>
              <a:rPr lang="de-DE" sz="1200" dirty="0">
                <a:latin typeface="Bayerndruck" panose="02000500000000000000" pitchFamily="2" charset="0"/>
              </a:rPr>
              <a:t> (spielt mit)? </a:t>
            </a:r>
          </a:p>
          <a:p>
            <a:pPr algn="just">
              <a:lnSpc>
                <a:spcPct val="150000"/>
              </a:lnSpc>
            </a:pPr>
            <a:r>
              <a:rPr lang="de-DE" sz="1200" b="1" dirty="0">
                <a:latin typeface="Bayerndruck" panose="02000500000000000000" pitchFamily="2" charset="0"/>
              </a:rPr>
              <a:t>Wo</a:t>
            </a:r>
            <a:r>
              <a:rPr lang="de-DE" sz="1200" dirty="0">
                <a:latin typeface="Bayerndruck" panose="02000500000000000000" pitchFamily="2" charset="0"/>
              </a:rPr>
              <a:t> (spielt die Geschichte)? </a:t>
            </a:r>
          </a:p>
        </p:txBody>
      </p:sp>
    </p:spTree>
    <p:extLst>
      <p:ext uri="{BB962C8B-B14F-4D97-AF65-F5344CB8AC3E}">
        <p14:creationId xmlns:p14="http://schemas.microsoft.com/office/powerpoint/2010/main" val="169376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36725" y="966732"/>
            <a:ext cx="5847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0000400000000000000" pitchFamily="2" charset="0"/>
              </a:rPr>
              <a:t>3. Schreibe zu jedem Bild 2 Sätze, was darauf passiert!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6CAFE722-87F1-49E7-BA52-9034FFED80CD}"/>
              </a:ext>
            </a:extLst>
          </p:cNvPr>
          <p:cNvSpPr txBox="1"/>
          <p:nvPr/>
        </p:nvSpPr>
        <p:spPr>
          <a:xfrm>
            <a:off x="6335355" y="8468482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/4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487E754C-0DEB-4C4C-90FA-F00651A5A4AE}"/>
              </a:ext>
            </a:extLst>
          </p:cNvPr>
          <p:cNvSpPr txBox="1"/>
          <p:nvPr/>
        </p:nvSpPr>
        <p:spPr>
          <a:xfrm>
            <a:off x="6291434" y="4405659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/4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E92DA82-13A5-4E21-89F3-A6CE43521A69}"/>
              </a:ext>
            </a:extLst>
          </p:cNvPr>
          <p:cNvGrpSpPr/>
          <p:nvPr/>
        </p:nvGrpSpPr>
        <p:grpSpPr>
          <a:xfrm>
            <a:off x="348648" y="1483665"/>
            <a:ext cx="5847966" cy="3752991"/>
            <a:chOff x="361348" y="1390932"/>
            <a:chExt cx="5847966" cy="375299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0EBFD267-FAD6-465B-9C18-1A01104B5120}"/>
                </a:ext>
              </a:extLst>
            </p:cNvPr>
            <p:cNvSpPr/>
            <p:nvPr/>
          </p:nvSpPr>
          <p:spPr>
            <a:xfrm>
              <a:off x="361348" y="1390932"/>
              <a:ext cx="5847966" cy="3752991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8DDF8E8A-DA75-4A41-A519-1173AC86B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96" b="50000"/>
            <a:stretch/>
          </p:blipFill>
          <p:spPr>
            <a:xfrm>
              <a:off x="458156" y="1531193"/>
              <a:ext cx="1331676" cy="1326929"/>
            </a:xfrm>
            <a:prstGeom prst="flowChartProcess">
              <a:avLst/>
            </a:prstGeom>
          </p:spPr>
        </p:pic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70CC38D-DD37-4B26-939A-D24F97337ADF}"/>
                </a:ext>
              </a:extLst>
            </p:cNvPr>
            <p:cNvGrpSpPr/>
            <p:nvPr/>
          </p:nvGrpSpPr>
          <p:grpSpPr>
            <a:xfrm>
              <a:off x="447290" y="2890979"/>
              <a:ext cx="5360845" cy="2231700"/>
              <a:chOff x="447290" y="2890979"/>
              <a:chExt cx="5360845" cy="2231700"/>
            </a:xfrm>
          </p:grpSpPr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7405EB9B-CA98-4B26-ADFD-0BAA632C6EC1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88000"/>
                        </a14:imgEffect>
                        <a14:imgEffect>
                          <a14:brightnessContrast bright="7000" contrast="-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9" t="23750" r="27560" b="62259"/>
              <a:stretch>
                <a:fillRect/>
              </a:stretch>
            </p:blipFill>
            <p:spPr bwMode="auto">
              <a:xfrm>
                <a:off x="447290" y="2890979"/>
                <a:ext cx="5351967" cy="623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6DA58E3C-C93B-4B05-846C-53B6BDFBE2EE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88000"/>
                        </a14:imgEffect>
                        <a14:imgEffect>
                          <a14:brightnessContrast bright="7000" contrast="-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9" t="23750" r="27560" b="62259"/>
              <a:stretch>
                <a:fillRect/>
              </a:stretch>
            </p:blipFill>
            <p:spPr bwMode="auto">
              <a:xfrm>
                <a:off x="456168" y="3431830"/>
                <a:ext cx="5351967" cy="623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6841F7B0-9C5E-4891-8FEB-0B400DD8EB93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88000"/>
                        </a14:imgEffect>
                        <a14:imgEffect>
                          <a14:brightnessContrast bright="7000" contrast="-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9" t="23750" r="27560" b="62259"/>
              <a:stretch>
                <a:fillRect/>
              </a:stretch>
            </p:blipFill>
            <p:spPr bwMode="auto">
              <a:xfrm>
                <a:off x="456168" y="3983033"/>
                <a:ext cx="5351967" cy="623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15A3881C-C6BA-40CB-8FCB-23552241F11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88000"/>
                        </a14:imgEffect>
                        <a14:imgEffect>
                          <a14:brightnessContrast bright="7000" contrast="-3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9" t="23750" r="27560" b="62259"/>
              <a:stretch>
                <a:fillRect/>
              </a:stretch>
            </p:blipFill>
            <p:spPr bwMode="auto">
              <a:xfrm>
                <a:off x="456167" y="4499275"/>
                <a:ext cx="5351967" cy="623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</p:pic>
        </p:grp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90A8B63-2EDB-417C-B99D-379D728FEEE0}"/>
                </a:ext>
              </a:extLst>
            </p:cNvPr>
            <p:cNvSpPr txBox="1"/>
            <p:nvPr/>
          </p:nvSpPr>
          <p:spPr>
            <a:xfrm>
              <a:off x="1845609" y="1530745"/>
              <a:ext cx="4363705" cy="111434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u="sng" dirty="0">
                  <a:latin typeface="Bayerndruck" panose="02000500000000000000" pitchFamily="2" charset="0"/>
                </a:rPr>
                <a:t>Wörterliste: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u="sng" dirty="0">
                  <a:latin typeface="Bayerndruck" panose="02000500000000000000" pitchFamily="2" charset="0"/>
                </a:rPr>
                <a:t>Nomen:</a:t>
              </a:r>
              <a:r>
                <a:rPr lang="de-DE" sz="1200" dirty="0">
                  <a:latin typeface="Bayerndruck" panose="02000500000000000000" pitchFamily="2" charset="0"/>
                </a:rPr>
                <a:t> der Mann, der Sessel, die Zeitung, der Hund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u="sng" dirty="0">
                  <a:latin typeface="Bayerndruck" panose="02000500000000000000" pitchFamily="2" charset="0"/>
                </a:rPr>
                <a:t>Verben:</a:t>
              </a:r>
              <a:r>
                <a:rPr lang="de-DE" sz="1200" dirty="0">
                  <a:latin typeface="Bayerndruck" panose="02000500000000000000" pitchFamily="2" charset="0"/>
                </a:rPr>
                <a:t> lesen, bellen, rennen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u="sng" dirty="0">
                  <a:latin typeface="Bayerndruck" panose="02000500000000000000" pitchFamily="2" charset="0"/>
                </a:rPr>
                <a:t>Adjektive</a:t>
              </a:r>
              <a:r>
                <a:rPr lang="de-DE" sz="1200" dirty="0">
                  <a:latin typeface="Bayerndruck" panose="02000500000000000000" pitchFamily="2" charset="0"/>
                </a:rPr>
                <a:t>: bequem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DD63D78F-799F-4026-9D0F-DB2019C42644}"/>
                </a:ext>
              </a:extLst>
            </p:cNvPr>
            <p:cNvSpPr/>
            <p:nvPr/>
          </p:nvSpPr>
          <p:spPr>
            <a:xfrm>
              <a:off x="1920111" y="1831241"/>
              <a:ext cx="243858" cy="13242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80FD977-B0B9-48F7-90CB-0094B072666A}"/>
                </a:ext>
              </a:extLst>
            </p:cNvPr>
            <p:cNvSpPr/>
            <p:nvPr/>
          </p:nvSpPr>
          <p:spPr>
            <a:xfrm>
              <a:off x="1929718" y="2085135"/>
              <a:ext cx="194552" cy="1851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dirty="0"/>
            </a:p>
          </p:txBody>
        </p:sp>
        <p:sp>
          <p:nvSpPr>
            <p:cNvPr id="51" name="Gleichschenkliges Dreieck 50">
              <a:extLst>
                <a:ext uri="{FF2B5EF4-FFF2-40B4-BE49-F238E27FC236}">
                  <a16:creationId xmlns:a16="http://schemas.microsoft.com/office/drawing/2014/main" id="{E9D6394B-6765-45AC-B6D7-FF6D5D1A9C6B}"/>
                </a:ext>
              </a:extLst>
            </p:cNvPr>
            <p:cNvSpPr/>
            <p:nvPr/>
          </p:nvSpPr>
          <p:spPr>
            <a:xfrm>
              <a:off x="1888659" y="2381615"/>
              <a:ext cx="219871" cy="167345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79A952A-232C-46C7-B5AA-887CDC8FA7B5}"/>
              </a:ext>
            </a:extLst>
          </p:cNvPr>
          <p:cNvGrpSpPr/>
          <p:nvPr/>
        </p:nvGrpSpPr>
        <p:grpSpPr>
          <a:xfrm>
            <a:off x="348648" y="5460895"/>
            <a:ext cx="5847966" cy="3752991"/>
            <a:chOff x="348648" y="5358130"/>
            <a:chExt cx="5847966" cy="3752991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3C1ABD04-04AF-4C9A-A01A-60D4AE149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3" b="50000"/>
            <a:stretch/>
          </p:blipFill>
          <p:spPr>
            <a:xfrm>
              <a:off x="445053" y="5465592"/>
              <a:ext cx="1387856" cy="1468286"/>
            </a:xfrm>
            <a:prstGeom prst="flowChartProcess">
              <a:avLst/>
            </a:prstGeom>
          </p:spPr>
        </p:pic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D72CFFE9-3510-4F49-914D-3C7ECE2193C1}"/>
                </a:ext>
              </a:extLst>
            </p:cNvPr>
            <p:cNvGrpSpPr/>
            <p:nvPr/>
          </p:nvGrpSpPr>
          <p:grpSpPr>
            <a:xfrm>
              <a:off x="348648" y="5358130"/>
              <a:ext cx="5847966" cy="3752991"/>
              <a:chOff x="361348" y="1390932"/>
              <a:chExt cx="5847966" cy="3752991"/>
            </a:xfrm>
          </p:grpSpPr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BA37A290-C392-46BE-B583-B7E1B2CECD1E}"/>
                  </a:ext>
                </a:extLst>
              </p:cNvPr>
              <p:cNvSpPr/>
              <p:nvPr/>
            </p:nvSpPr>
            <p:spPr>
              <a:xfrm>
                <a:off x="361348" y="1390932"/>
                <a:ext cx="5847966" cy="3752991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D063F127-24B1-4949-84A5-E40918E2CAFC}"/>
                  </a:ext>
                </a:extLst>
              </p:cNvPr>
              <p:cNvGrpSpPr/>
              <p:nvPr/>
            </p:nvGrpSpPr>
            <p:grpSpPr>
              <a:xfrm>
                <a:off x="441264" y="2890979"/>
                <a:ext cx="5366871" cy="2244388"/>
                <a:chOff x="441264" y="2890979"/>
                <a:chExt cx="5366871" cy="2244388"/>
              </a:xfrm>
            </p:grpSpPr>
            <p:pic>
              <p:nvPicPr>
                <p:cNvPr id="76" name="Grafik 75">
                  <a:extLst>
                    <a:ext uri="{FF2B5EF4-FFF2-40B4-BE49-F238E27FC236}">
                      <a16:creationId xmlns:a16="http://schemas.microsoft.com/office/drawing/2014/main" id="{013009BE-180E-4AF6-8821-8CAB90E5D116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47290" y="2890979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7" name="Grafik 76">
                  <a:extLst>
                    <a:ext uri="{FF2B5EF4-FFF2-40B4-BE49-F238E27FC236}">
                      <a16:creationId xmlns:a16="http://schemas.microsoft.com/office/drawing/2014/main" id="{CDDEC8B9-4CAE-4163-A597-F0FB5A3ED6CE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431830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8" name="Grafik 77">
                  <a:extLst>
                    <a:ext uri="{FF2B5EF4-FFF2-40B4-BE49-F238E27FC236}">
                      <a16:creationId xmlns:a16="http://schemas.microsoft.com/office/drawing/2014/main" id="{F24C872E-2232-4440-B242-A675EF1525AB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983033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9" name="Grafik 78">
                  <a:extLst>
                    <a:ext uri="{FF2B5EF4-FFF2-40B4-BE49-F238E27FC236}">
                      <a16:creationId xmlns:a16="http://schemas.microsoft.com/office/drawing/2014/main" id="{4CA4A036-E6AE-4F5B-8D70-70AF3E0B93F6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41264" y="4511963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</p:grpSp>
          <p:sp>
            <p:nvSpPr>
              <p:cNvPr id="61" name="Textfeld 60">
                <a:extLst>
                  <a:ext uri="{FF2B5EF4-FFF2-40B4-BE49-F238E27FC236}">
                    <a16:creationId xmlns:a16="http://schemas.microsoft.com/office/drawing/2014/main" id="{B0DDCEAC-3E4C-421F-A8AF-2625376CAF56}"/>
                  </a:ext>
                </a:extLst>
              </p:cNvPr>
              <p:cNvSpPr txBox="1"/>
              <p:nvPr/>
            </p:nvSpPr>
            <p:spPr>
              <a:xfrm>
                <a:off x="1961965" y="1530745"/>
                <a:ext cx="4074851" cy="11143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u="sng" dirty="0">
                    <a:latin typeface="Bayerndruck" panose="02000500000000000000" pitchFamily="2" charset="0"/>
                  </a:rPr>
                  <a:t>Wörterliste: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Nomen:</a:t>
                </a:r>
                <a:r>
                  <a:rPr lang="de-DE" sz="1200" dirty="0">
                    <a:latin typeface="Bayerndruck" panose="02000500000000000000" pitchFamily="2" charset="0"/>
                  </a:rPr>
                  <a:t> der Hund, die Haustür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Verben:</a:t>
                </a:r>
                <a:r>
                  <a:rPr lang="de-DE" sz="1200" dirty="0">
                    <a:latin typeface="Bayerndruck" panose="02000500000000000000" pitchFamily="2" charset="0"/>
                  </a:rPr>
                  <a:t> aufstehen, gehen, bellen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Adjektive</a:t>
                </a:r>
                <a:r>
                  <a:rPr lang="de-DE" sz="1200" dirty="0">
                    <a:latin typeface="Bayerndruck" panose="02000500000000000000" pitchFamily="2" charset="0"/>
                  </a:rPr>
                  <a:t>: laut</a:t>
                </a: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6EEA69C1-1B2C-4D17-A1E0-B8AFC3B1A921}"/>
                  </a:ext>
                </a:extLst>
              </p:cNvPr>
              <p:cNvSpPr/>
              <p:nvPr/>
            </p:nvSpPr>
            <p:spPr>
              <a:xfrm>
                <a:off x="2034019" y="1830017"/>
                <a:ext cx="243858" cy="13242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EBA39A2A-EA71-4064-8872-635E6A4BA6EF}"/>
                  </a:ext>
                </a:extLst>
              </p:cNvPr>
              <p:cNvSpPr/>
              <p:nvPr/>
            </p:nvSpPr>
            <p:spPr>
              <a:xfrm>
                <a:off x="2034019" y="2083911"/>
                <a:ext cx="194552" cy="1851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75" name="Gleichschenkliges Dreieck 74">
                <a:extLst>
                  <a:ext uri="{FF2B5EF4-FFF2-40B4-BE49-F238E27FC236}">
                    <a16:creationId xmlns:a16="http://schemas.microsoft.com/office/drawing/2014/main" id="{55609F9F-5C35-4F77-B98F-67CBE1292701}"/>
                  </a:ext>
                </a:extLst>
              </p:cNvPr>
              <p:cNvSpPr/>
              <p:nvPr/>
            </p:nvSpPr>
            <p:spPr>
              <a:xfrm>
                <a:off x="2042040" y="2372092"/>
                <a:ext cx="219871" cy="167345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573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>
            <a:extLst>
              <a:ext uri="{FF2B5EF4-FFF2-40B4-BE49-F238E27FC236}">
                <a16:creationId xmlns:a16="http://schemas.microsoft.com/office/drawing/2014/main" id="{0E1A5B75-9917-4091-9F4E-555031FC80A7}"/>
              </a:ext>
            </a:extLst>
          </p:cNvPr>
          <p:cNvSpPr txBox="1"/>
          <p:nvPr/>
        </p:nvSpPr>
        <p:spPr>
          <a:xfrm>
            <a:off x="6310913" y="7866699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/4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ACBE5D4-9BD2-434F-8F63-43C5F6EC162F}"/>
              </a:ext>
            </a:extLst>
          </p:cNvPr>
          <p:cNvSpPr txBox="1"/>
          <p:nvPr/>
        </p:nvSpPr>
        <p:spPr>
          <a:xfrm>
            <a:off x="6268618" y="4016626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/4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7F52551-CAB2-4190-9FEF-A88BC18B21C9}"/>
              </a:ext>
            </a:extLst>
          </p:cNvPr>
          <p:cNvGrpSpPr/>
          <p:nvPr/>
        </p:nvGrpSpPr>
        <p:grpSpPr>
          <a:xfrm>
            <a:off x="252396" y="838772"/>
            <a:ext cx="5847966" cy="3752991"/>
            <a:chOff x="252396" y="838772"/>
            <a:chExt cx="5847966" cy="3752991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385607C-244E-480D-89DB-87FDF1773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" t="48848" r="50595" b="247"/>
            <a:stretch/>
          </p:blipFill>
          <p:spPr>
            <a:xfrm>
              <a:off x="385709" y="851976"/>
              <a:ext cx="1257194" cy="1406560"/>
            </a:xfrm>
            <a:prstGeom prst="rect">
              <a:avLst/>
            </a:prstGeom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CDE16966-1111-4876-BB74-FC17401C80E7}"/>
                </a:ext>
              </a:extLst>
            </p:cNvPr>
            <p:cNvGrpSpPr/>
            <p:nvPr/>
          </p:nvGrpSpPr>
          <p:grpSpPr>
            <a:xfrm>
              <a:off x="252396" y="838772"/>
              <a:ext cx="5847966" cy="3752991"/>
              <a:chOff x="361348" y="1390932"/>
              <a:chExt cx="5847966" cy="3752991"/>
            </a:xfrm>
          </p:grpSpPr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63E6669B-4A6F-4C42-9E91-8B646481ADF6}"/>
                  </a:ext>
                </a:extLst>
              </p:cNvPr>
              <p:cNvSpPr/>
              <p:nvPr/>
            </p:nvSpPr>
            <p:spPr>
              <a:xfrm>
                <a:off x="361348" y="1390932"/>
                <a:ext cx="5847966" cy="3752991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46" name="Gruppieren 45">
                <a:extLst>
                  <a:ext uri="{FF2B5EF4-FFF2-40B4-BE49-F238E27FC236}">
                    <a16:creationId xmlns:a16="http://schemas.microsoft.com/office/drawing/2014/main" id="{325647A0-0066-43BD-9157-E97FB7BAB050}"/>
                  </a:ext>
                </a:extLst>
              </p:cNvPr>
              <p:cNvGrpSpPr/>
              <p:nvPr/>
            </p:nvGrpSpPr>
            <p:grpSpPr>
              <a:xfrm>
                <a:off x="447290" y="2890979"/>
                <a:ext cx="5360845" cy="2231700"/>
                <a:chOff x="447290" y="2890979"/>
                <a:chExt cx="5360845" cy="2231700"/>
              </a:xfrm>
            </p:grpSpPr>
            <p:pic>
              <p:nvPicPr>
                <p:cNvPr id="51" name="Grafik 50">
                  <a:extLst>
                    <a:ext uri="{FF2B5EF4-FFF2-40B4-BE49-F238E27FC236}">
                      <a16:creationId xmlns:a16="http://schemas.microsoft.com/office/drawing/2014/main" id="{0018809B-8BE8-48C8-86E0-0B7843E00E00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47290" y="2890979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52" name="Grafik 51">
                  <a:extLst>
                    <a:ext uri="{FF2B5EF4-FFF2-40B4-BE49-F238E27FC236}">
                      <a16:creationId xmlns:a16="http://schemas.microsoft.com/office/drawing/2014/main" id="{61C32E9E-0253-49A2-A29A-B805EBA11679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431830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56" name="Grafik 55">
                  <a:extLst>
                    <a:ext uri="{FF2B5EF4-FFF2-40B4-BE49-F238E27FC236}">
                      <a16:creationId xmlns:a16="http://schemas.microsoft.com/office/drawing/2014/main" id="{931F8366-454E-4183-8D8F-FA244E760732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983033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58" name="Grafik 57">
                  <a:extLst>
                    <a:ext uri="{FF2B5EF4-FFF2-40B4-BE49-F238E27FC236}">
                      <a16:creationId xmlns:a16="http://schemas.microsoft.com/office/drawing/2014/main" id="{7A72CA07-D7E7-4053-A6E7-0D5B5D70F696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7" y="4499275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</p:grpSp>
          <p:sp>
            <p:nvSpPr>
              <p:cNvPr id="47" name="Textfeld 46">
                <a:extLst>
                  <a:ext uri="{FF2B5EF4-FFF2-40B4-BE49-F238E27FC236}">
                    <a16:creationId xmlns:a16="http://schemas.microsoft.com/office/drawing/2014/main" id="{01615845-90F6-4A51-A28C-2D3933806171}"/>
                  </a:ext>
                </a:extLst>
              </p:cNvPr>
              <p:cNvSpPr txBox="1"/>
              <p:nvPr/>
            </p:nvSpPr>
            <p:spPr>
              <a:xfrm>
                <a:off x="1845609" y="1530745"/>
                <a:ext cx="4363705" cy="11143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u="sng" dirty="0">
                    <a:latin typeface="Bayerndruck" panose="02000500000000000000" pitchFamily="2" charset="0"/>
                  </a:rPr>
                  <a:t>Wörterliste: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Nomen:</a:t>
                </a:r>
                <a:r>
                  <a:rPr lang="de-DE" sz="1200" dirty="0">
                    <a:latin typeface="Bayerndruck" panose="02000500000000000000" pitchFamily="2" charset="0"/>
                  </a:rPr>
                  <a:t> der Mann, die Haustür, der Hund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Verben:</a:t>
                </a:r>
                <a:r>
                  <a:rPr lang="de-DE" sz="1200" dirty="0">
                    <a:latin typeface="Bayerndruck" panose="02000500000000000000" pitchFamily="2" charset="0"/>
                  </a:rPr>
                  <a:t> öffnen, wegschleichen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Adjektive</a:t>
                </a:r>
                <a:r>
                  <a:rPr lang="de-DE" sz="1200" dirty="0">
                    <a:latin typeface="Bayerndruck" panose="02000500000000000000" pitchFamily="2" charset="0"/>
                  </a:rPr>
                  <a:t>: leer</a:t>
                </a:r>
              </a:p>
            </p:txBody>
          </p: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41F005C4-7385-4303-B907-0D17F4DB87FF}"/>
                  </a:ext>
                </a:extLst>
              </p:cNvPr>
              <p:cNvSpPr/>
              <p:nvPr/>
            </p:nvSpPr>
            <p:spPr>
              <a:xfrm>
                <a:off x="1920111" y="1831241"/>
                <a:ext cx="243858" cy="13242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6A0CF233-7FED-47EB-A094-DE7017A5D21E}"/>
                  </a:ext>
                </a:extLst>
              </p:cNvPr>
              <p:cNvSpPr/>
              <p:nvPr/>
            </p:nvSpPr>
            <p:spPr>
              <a:xfrm>
                <a:off x="1929718" y="2085135"/>
                <a:ext cx="194552" cy="1851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50" name="Gleichschenkliges Dreieck 49">
                <a:extLst>
                  <a:ext uri="{FF2B5EF4-FFF2-40B4-BE49-F238E27FC236}">
                    <a16:creationId xmlns:a16="http://schemas.microsoft.com/office/drawing/2014/main" id="{4366F381-D1D2-4B95-9E50-9645525C5094}"/>
                  </a:ext>
                </a:extLst>
              </p:cNvPr>
              <p:cNvSpPr/>
              <p:nvPr/>
            </p:nvSpPr>
            <p:spPr>
              <a:xfrm>
                <a:off x="1888659" y="2381615"/>
                <a:ext cx="219871" cy="167345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6121FEE-B540-4D50-B540-68AAC7B5D260}"/>
              </a:ext>
            </a:extLst>
          </p:cNvPr>
          <p:cNvGrpSpPr/>
          <p:nvPr/>
        </p:nvGrpSpPr>
        <p:grpSpPr>
          <a:xfrm>
            <a:off x="252396" y="4862153"/>
            <a:ext cx="5847966" cy="3752991"/>
            <a:chOff x="252396" y="4862153"/>
            <a:chExt cx="5847966" cy="3752991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8BC2FE2A-15A8-4501-9FCD-A5AB6E70D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66" t="48848" r="-1390" b="247"/>
            <a:stretch/>
          </p:blipFill>
          <p:spPr>
            <a:xfrm>
              <a:off x="397403" y="4953000"/>
              <a:ext cx="1217943" cy="1264920"/>
            </a:xfrm>
            <a:prstGeom prst="rect">
              <a:avLst/>
            </a:prstGeom>
          </p:spPr>
        </p:pic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DD04BEE-A603-437F-8DA4-062EBF4A163A}"/>
                </a:ext>
              </a:extLst>
            </p:cNvPr>
            <p:cNvGrpSpPr/>
            <p:nvPr/>
          </p:nvGrpSpPr>
          <p:grpSpPr>
            <a:xfrm>
              <a:off x="252396" y="4862153"/>
              <a:ext cx="5847966" cy="3752991"/>
              <a:chOff x="361348" y="1390932"/>
              <a:chExt cx="5847966" cy="3752991"/>
            </a:xfrm>
          </p:grpSpPr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33096B86-6AE7-447F-A00E-118879A9D898}"/>
                  </a:ext>
                </a:extLst>
              </p:cNvPr>
              <p:cNvSpPr/>
              <p:nvPr/>
            </p:nvSpPr>
            <p:spPr>
              <a:xfrm>
                <a:off x="361348" y="1390932"/>
                <a:ext cx="5847966" cy="3752991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71B84F7A-DE77-42A3-AEA3-D0832CE369C1}"/>
                  </a:ext>
                </a:extLst>
              </p:cNvPr>
              <p:cNvGrpSpPr/>
              <p:nvPr/>
            </p:nvGrpSpPr>
            <p:grpSpPr>
              <a:xfrm>
                <a:off x="447290" y="2890979"/>
                <a:ext cx="5360845" cy="2231700"/>
                <a:chOff x="447290" y="2890979"/>
                <a:chExt cx="5360845" cy="2231700"/>
              </a:xfrm>
            </p:grpSpPr>
            <p:pic>
              <p:nvPicPr>
                <p:cNvPr id="75" name="Grafik 74">
                  <a:extLst>
                    <a:ext uri="{FF2B5EF4-FFF2-40B4-BE49-F238E27FC236}">
                      <a16:creationId xmlns:a16="http://schemas.microsoft.com/office/drawing/2014/main" id="{1C1C9A90-60F9-4066-A104-D64C1EF2C516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47290" y="2890979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6" name="Grafik 75">
                  <a:extLst>
                    <a:ext uri="{FF2B5EF4-FFF2-40B4-BE49-F238E27FC236}">
                      <a16:creationId xmlns:a16="http://schemas.microsoft.com/office/drawing/2014/main" id="{9524305E-1E3F-4541-AFA4-124ED070EA5E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431830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7" name="Grafik 76">
                  <a:extLst>
                    <a:ext uri="{FF2B5EF4-FFF2-40B4-BE49-F238E27FC236}">
                      <a16:creationId xmlns:a16="http://schemas.microsoft.com/office/drawing/2014/main" id="{E1AE4F95-B485-4F1F-9DF4-2C7E3BCB51E8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8" y="3983033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  <p:pic>
              <p:nvPicPr>
                <p:cNvPr id="78" name="Grafik 77">
                  <a:extLst>
                    <a:ext uri="{FF2B5EF4-FFF2-40B4-BE49-F238E27FC236}">
                      <a16:creationId xmlns:a16="http://schemas.microsoft.com/office/drawing/2014/main" id="{D5C48D98-2339-47F1-8DBB-F66689FBDF0E}"/>
                    </a:ext>
                  </a:extLst>
                </p:cNvPr>
                <p:cNvPicPr/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88000"/>
                          </a14:imgEffect>
                          <a14:imgEffect>
                            <a14:brightnessContrast bright="7000" contrast="-3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99" t="23750" r="27560" b="62259"/>
                <a:stretch>
                  <a:fillRect/>
                </a:stretch>
              </p:blipFill>
              <p:spPr bwMode="auto">
                <a:xfrm>
                  <a:off x="456167" y="4499275"/>
                  <a:ext cx="5351967" cy="62340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</p:pic>
          </p:grp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521CC5F5-940D-4D87-BF80-34C53CB68D75}"/>
                  </a:ext>
                </a:extLst>
              </p:cNvPr>
              <p:cNvSpPr txBox="1"/>
              <p:nvPr/>
            </p:nvSpPr>
            <p:spPr>
              <a:xfrm>
                <a:off x="1845609" y="1530745"/>
                <a:ext cx="4363705" cy="11143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u="sng" dirty="0">
                    <a:latin typeface="Bayerndruck" panose="02000500000000000000" pitchFamily="2" charset="0"/>
                  </a:rPr>
                  <a:t>Wörterliste: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Nomen:</a:t>
                </a:r>
                <a:r>
                  <a:rPr lang="de-DE" sz="1200" dirty="0">
                    <a:latin typeface="Bayerndruck" panose="02000500000000000000" pitchFamily="2" charset="0"/>
                  </a:rPr>
                  <a:t> der Mann, der Sessel, der Hund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Verben:</a:t>
                </a:r>
                <a:r>
                  <a:rPr lang="de-DE" sz="1200" dirty="0">
                    <a:latin typeface="Bayerndruck" panose="02000500000000000000" pitchFamily="2" charset="0"/>
                  </a:rPr>
                  <a:t> zurückkommen, liegen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de-DE" sz="1200" u="sng" dirty="0">
                    <a:latin typeface="Bayerndruck" panose="02000500000000000000" pitchFamily="2" charset="0"/>
                  </a:rPr>
                  <a:t>Adjektive</a:t>
                </a:r>
                <a:r>
                  <a:rPr lang="de-DE" sz="1200" dirty="0">
                    <a:latin typeface="Bayerndruck" panose="02000500000000000000" pitchFamily="2" charset="0"/>
                  </a:rPr>
                  <a:t>: belegt, verdutzt</a:t>
                </a:r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D3EC9DED-3BE2-44E4-9E7E-325E43ECA922}"/>
                  </a:ext>
                </a:extLst>
              </p:cNvPr>
              <p:cNvSpPr/>
              <p:nvPr/>
            </p:nvSpPr>
            <p:spPr>
              <a:xfrm>
                <a:off x="1920111" y="1831241"/>
                <a:ext cx="243858" cy="13242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5A364060-E319-4C8A-9F8D-01F02A24B65A}"/>
                  </a:ext>
                </a:extLst>
              </p:cNvPr>
              <p:cNvSpPr/>
              <p:nvPr/>
            </p:nvSpPr>
            <p:spPr>
              <a:xfrm>
                <a:off x="1929718" y="2085135"/>
                <a:ext cx="194552" cy="1851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dirty="0"/>
              </a:p>
            </p:txBody>
          </p:sp>
          <p:sp>
            <p:nvSpPr>
              <p:cNvPr id="74" name="Gleichschenkliges Dreieck 73">
                <a:extLst>
                  <a:ext uri="{FF2B5EF4-FFF2-40B4-BE49-F238E27FC236}">
                    <a16:creationId xmlns:a16="http://schemas.microsoft.com/office/drawing/2014/main" id="{FAD94957-2812-4A94-9044-CED2EC0C3A8D}"/>
                  </a:ext>
                </a:extLst>
              </p:cNvPr>
              <p:cNvSpPr/>
              <p:nvPr/>
            </p:nvSpPr>
            <p:spPr>
              <a:xfrm>
                <a:off x="1888659" y="2381615"/>
                <a:ext cx="219871" cy="167345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72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feld 32">
            <a:extLst>
              <a:ext uri="{FF2B5EF4-FFF2-40B4-BE49-F238E27FC236}">
                <a16:creationId xmlns:a16="http://schemas.microsoft.com/office/drawing/2014/main" id="{0E1A5B75-9917-4091-9F4E-555031FC80A7}"/>
              </a:ext>
            </a:extLst>
          </p:cNvPr>
          <p:cNvSpPr txBox="1"/>
          <p:nvPr/>
        </p:nvSpPr>
        <p:spPr>
          <a:xfrm>
            <a:off x="6268910" y="5241347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/1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ACBE5D4-9BD2-434F-8F63-43C5F6EC162F}"/>
              </a:ext>
            </a:extLst>
          </p:cNvPr>
          <p:cNvSpPr txBox="1"/>
          <p:nvPr/>
        </p:nvSpPr>
        <p:spPr>
          <a:xfrm>
            <a:off x="6341205" y="2462337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/2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F10A3EA-266B-42C2-861E-1D1C21A6A548}"/>
              </a:ext>
            </a:extLst>
          </p:cNvPr>
          <p:cNvSpPr/>
          <p:nvPr/>
        </p:nvSpPr>
        <p:spPr>
          <a:xfrm>
            <a:off x="357284" y="926529"/>
            <a:ext cx="5443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ayerndruck" panose="02000500000000000000" pitchFamily="2" charset="0"/>
              </a:rPr>
              <a:t>4. Wie geht die Geschichte weiter? </a:t>
            </a: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BA59F0E4-15DC-44ED-AA11-CF8F3CC7DAF8}"/>
              </a:ext>
            </a:extLst>
          </p:cNvPr>
          <p:cNvSpPr/>
          <p:nvPr/>
        </p:nvSpPr>
        <p:spPr>
          <a:xfrm>
            <a:off x="341536" y="4314826"/>
            <a:ext cx="5443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Bayerndruck" panose="02000500000000000000" pitchFamily="2" charset="0"/>
              </a:rPr>
              <a:t>5. Finde eine passende Überschrift! </a:t>
            </a: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  <a:p>
            <a:endParaRPr lang="de-DE" dirty="0">
              <a:latin typeface="Bayerndruck" panose="02000500000000000000" pitchFamily="2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646DF120-9669-4E59-B3B9-689B3ACB0126}"/>
              </a:ext>
            </a:extLst>
          </p:cNvPr>
          <p:cNvSpPr/>
          <p:nvPr/>
        </p:nvSpPr>
        <p:spPr>
          <a:xfrm>
            <a:off x="357284" y="6905476"/>
            <a:ext cx="5443728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  <a:latin typeface="Bayerndruck" panose="02000500000000000000" pitchFamily="2" charset="0"/>
              </a:rPr>
              <a:t>Bevor du abgibst: </a:t>
            </a:r>
          </a:p>
          <a:p>
            <a:pPr algn="ctr"/>
            <a:endParaRPr lang="de-DE" b="1" dirty="0">
              <a:solidFill>
                <a:srgbClr val="FF0000"/>
              </a:solidFill>
              <a:latin typeface="Bayerndruck" panose="02000500000000000000" pitchFamily="2" charset="0"/>
            </a:endParaRPr>
          </a:p>
          <a:p>
            <a:r>
              <a:rPr lang="de-DE" dirty="0">
                <a:latin typeface="Bayerndruck" panose="02000500000000000000" pitchFamily="2" charset="0"/>
              </a:rPr>
              <a:t>Bearbeite die Checkliste und kontrolliere deine Antworten!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A1FE6E0-268B-411E-A269-928F31CC14AF}"/>
              </a:ext>
            </a:extLst>
          </p:cNvPr>
          <p:cNvGrpSpPr/>
          <p:nvPr/>
        </p:nvGrpSpPr>
        <p:grpSpPr>
          <a:xfrm>
            <a:off x="570954" y="1335373"/>
            <a:ext cx="5351968" cy="1855167"/>
            <a:chOff x="570954" y="1335373"/>
            <a:chExt cx="5351968" cy="185516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17111E9-C3AD-4983-A4A8-399681005C54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570955" y="1335373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97ACC6F-1865-43C5-9CCE-D5FE8BD938B5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570955" y="1958032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C6C2A26D-C5EF-436B-B0D0-DBEC49689197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570954" y="2567136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37E0EC3-3EFC-4163-9917-D36BA6D5BC97}"/>
              </a:ext>
            </a:extLst>
          </p:cNvPr>
          <p:cNvGrpSpPr/>
          <p:nvPr/>
        </p:nvGrpSpPr>
        <p:grpSpPr>
          <a:xfrm>
            <a:off x="449045" y="4736306"/>
            <a:ext cx="5351967" cy="1356086"/>
            <a:chOff x="449045" y="4736306"/>
            <a:chExt cx="5351967" cy="1356086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1104E21A-58B9-4886-9AE8-FE692D762F68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449045" y="4736306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B2481FF6-CB55-4607-9F71-D078BA22A8A9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88000"/>
                      </a14:imgEffect>
                      <a14:imgEffect>
                        <a14:brightnessContrast bright="7000" contrast="-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9" t="23750" r="27560" b="62259"/>
            <a:stretch>
              <a:fillRect/>
            </a:stretch>
          </p:blipFill>
          <p:spPr bwMode="auto">
            <a:xfrm>
              <a:off x="449045" y="5468988"/>
              <a:ext cx="5351967" cy="623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68978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47472" y="761594"/>
            <a:ext cx="591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u="sng" dirty="0">
                <a:latin typeface="Bayerndruck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Checkliste: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4744672-79E7-49BB-8E66-9185381B4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41072"/>
              </p:ext>
            </p:extLst>
          </p:nvPr>
        </p:nvGraphicFramePr>
        <p:xfrm>
          <a:off x="347472" y="1600200"/>
          <a:ext cx="5918896" cy="64081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3408">
                  <a:extLst>
                    <a:ext uri="{9D8B030D-6E8A-4147-A177-3AD203B41FA5}">
                      <a16:colId xmlns:a16="http://schemas.microsoft.com/office/drawing/2014/main" val="2393175150"/>
                    </a:ext>
                  </a:extLst>
                </a:gridCol>
                <a:gridCol w="915488">
                  <a:extLst>
                    <a:ext uri="{9D8B030D-6E8A-4147-A177-3AD203B41FA5}">
                      <a16:colId xmlns:a16="http://schemas.microsoft.com/office/drawing/2014/main" val="962647147"/>
                    </a:ext>
                  </a:extLst>
                </a:gridCol>
              </a:tblGrid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eine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passende Überschrift 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gefunden?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87493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eine Einleitung geschrieben mit: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Wer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 (spielt mit)? </a:t>
                      </a:r>
                    </a:p>
                    <a:p>
                      <a:pPr marL="285750" indent="-285750" algn="jus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Wo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 (spielt die Geschichte)?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56051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der Reihe nach erzählt und nichts vergessen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370362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geschrieben, wie es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weitergeht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777705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verschiedene Satzanfänge 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benutzt?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139410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die Wörter gut leserlich und ordentlich 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geschrieben?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44382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an die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Großschreibung am Anfang eines Satzes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 gedacht?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929770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an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den Punkt am Ende eines Satzes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 gedacht?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12479"/>
                  </a:ext>
                </a:extLst>
              </a:tr>
              <a:tr h="65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latin typeface="Bayerndruck" panose="02000500000000000000" pitchFamily="2" charset="0"/>
                        </a:rPr>
                        <a:t>Hast du kontrolliert, dass</a:t>
                      </a:r>
                      <a:r>
                        <a:rPr lang="de-DE" sz="1400" b="0" dirty="0">
                          <a:latin typeface="Bayerndruck" panose="02000500000000000000" pitchFamily="2" charset="0"/>
                        </a:rPr>
                        <a:t> die </a:t>
                      </a:r>
                      <a:r>
                        <a:rPr lang="de-DE" sz="1400" b="1" dirty="0">
                          <a:latin typeface="Bayerndruck" panose="02000500000000000000" pitchFamily="2" charset="0"/>
                        </a:rPr>
                        <a:t>Wörter richtig geschrieben </a:t>
                      </a:r>
                      <a:r>
                        <a:rPr lang="de-DE" sz="1400" dirty="0">
                          <a:latin typeface="Bayerndruck" panose="02000500000000000000" pitchFamily="2" charset="0"/>
                        </a:rPr>
                        <a:t>sind?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de-DE" sz="1400" dirty="0">
                        <a:latin typeface="Bayerndruck" panose="02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498116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802360A-2388-45F0-BFDE-20688F1B6615}"/>
              </a:ext>
            </a:extLst>
          </p:cNvPr>
          <p:cNvSpPr txBox="1"/>
          <p:nvPr/>
        </p:nvSpPr>
        <p:spPr>
          <a:xfrm>
            <a:off x="6276747" y="7177332"/>
            <a:ext cx="58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Bayerndruck" panose="02000500000000000000" pitchFamily="2" charset="0"/>
              </a:rPr>
              <a:t>   _ /2</a:t>
            </a:r>
          </a:p>
        </p:txBody>
      </p:sp>
    </p:spTree>
    <p:extLst>
      <p:ext uri="{BB962C8B-B14F-4D97-AF65-F5344CB8AC3E}">
        <p14:creationId xmlns:p14="http://schemas.microsoft.com/office/powerpoint/2010/main" val="138245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20" y="1492103"/>
            <a:ext cx="2938907" cy="13001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9456" y="1510391"/>
            <a:ext cx="3602736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Du hast von 46 Punkten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____ erreicht.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Das entspricht der Note ____</a:t>
            </a:r>
          </a:p>
        </p:txBody>
      </p:sp>
      <p:sp>
        <p:nvSpPr>
          <p:cNvPr id="4" name="Rechteck 3"/>
          <p:cNvSpPr/>
          <p:nvPr/>
        </p:nvSpPr>
        <p:spPr>
          <a:xfrm>
            <a:off x="347472" y="761594"/>
            <a:ext cx="591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u="sng" dirty="0">
                <a:latin typeface="Bayerndruck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Rückmeldung zur Lernzielkontrolle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240573"/>
              </p:ext>
            </p:extLst>
          </p:nvPr>
        </p:nvGraphicFramePr>
        <p:xfrm>
          <a:off x="219456" y="2986059"/>
          <a:ext cx="5726091" cy="57932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9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77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Rückmeldung zur Lernzielkontrolle im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Fach:</a:t>
                      </a:r>
                      <a:r>
                        <a:rPr lang="de-DE" sz="1400" dirty="0">
                          <a:effectLst/>
                        </a:rPr>
                        <a:t> Deutsch 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Klasse:  2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Schuljahr: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2018/19 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 HH"/>
                          <a:ea typeface="Calibri" panose="020F0502020204030204" pitchFamily="34" charset="0"/>
                          <a:cs typeface="Cordia New"/>
                        </a:rPr>
                        <a:t>Du hast...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</a:rPr>
                        <a:t>eine passende Überschrift gefunden.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eine Einleitung geschrieben mit wer? und wo?.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3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die Geschichte in der richtigen Reihenfolge erzählt.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0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nichts vergessen beim Beschreiben.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0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geschrieben, wie es weitergeht.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690925"/>
                  </a:ext>
                </a:extLst>
              </a:tr>
              <a:tr h="3135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verschiedene Satzanfänge benutzt.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leserlich geschrieben.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ganze Sätze geschrieben.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>
                          <a:effectLst/>
                        </a:rPr>
                        <a:t> </a:t>
                      </a: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an die Großschreibung am Satzanfang gedacht.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3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36944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an den Punkt am Satzende gedacht.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300" dirty="0">
                          <a:effectLst/>
                        </a:rPr>
                        <a:t> </a:t>
                      </a:r>
                      <a:endParaRPr lang="de-DE" sz="13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die Checkliste bearbeitet.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deine Sätze kontrolliert.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3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DR HH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Bild 1" descr=" Bild in Originalgröße anzeigen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09" y="3463501"/>
            <a:ext cx="505485" cy="4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 224" descr="Beschreibung: Macintosh HD:Users:mac:Library:Containers:com.apple.mail:Data:Library:Mail Downloads:5802795F-5BB0-41EC-943F-4352D0A8C69B:Smile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06" y="3444809"/>
            <a:ext cx="431076" cy="4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31" descr="Beschreibung: Macintosh HD:Users:mac:Library:Containers:com.apple.mail:Data:Library:Mail Downloads:83C26C16-B9C6-445B-83E2-C961E96FBF88:Smile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55" y="3463501"/>
            <a:ext cx="465274" cy="4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 6" descr="Beschreibung: Macintosh HD:Users:mac:Library:Containers:com.apple.mail:Data:Library:Mail Downloads:A8300858-A061-436F-AA04-42F48200F972:Smiley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72" y="3398688"/>
            <a:ext cx="465274" cy="52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286793" y="8982823"/>
            <a:ext cx="4226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Unterschrift Lehrkraft:  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8077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20" y="1492103"/>
            <a:ext cx="2938907" cy="130016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9456" y="1510391"/>
            <a:ext cx="3602736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Du hast von 58 Punkten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____ erreicht.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latin typeface="Bayerndruck" panose="00000400000000000000" pitchFamily="2" charset="0"/>
              </a:rPr>
              <a:t>Das entspricht der Note ____</a:t>
            </a:r>
          </a:p>
        </p:txBody>
      </p:sp>
      <p:sp>
        <p:nvSpPr>
          <p:cNvPr id="4" name="Rechteck 3"/>
          <p:cNvSpPr/>
          <p:nvPr/>
        </p:nvSpPr>
        <p:spPr>
          <a:xfrm>
            <a:off x="347472" y="761594"/>
            <a:ext cx="5918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u="sng" dirty="0">
                <a:latin typeface="Bayerndruck" panose="000004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Rückmeldung zur Lernzielkontrolle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86793" y="8982823"/>
            <a:ext cx="42264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Unterschrift Lehrkraft:  _______________________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41DD8E6-0A3F-41EE-895C-700DE906F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02329"/>
              </p:ext>
            </p:extLst>
          </p:nvPr>
        </p:nvGraphicFramePr>
        <p:xfrm>
          <a:off x="219456" y="3221638"/>
          <a:ext cx="6046913" cy="4307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71264">
                  <a:extLst>
                    <a:ext uri="{9D8B030D-6E8A-4147-A177-3AD203B41FA5}">
                      <a16:colId xmlns:a16="http://schemas.microsoft.com/office/drawing/2014/main" val="3150083659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3149552053"/>
                    </a:ext>
                  </a:extLst>
                </a:gridCol>
                <a:gridCol w="840929">
                  <a:extLst>
                    <a:ext uri="{9D8B030D-6E8A-4147-A177-3AD203B41FA5}">
                      <a16:colId xmlns:a16="http://schemas.microsoft.com/office/drawing/2014/main" val="1518595272"/>
                    </a:ext>
                  </a:extLst>
                </a:gridCol>
              </a:tblGrid>
              <a:tr h="57619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Du hast…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Punkte maximal</a:t>
                      </a:r>
                      <a:endParaRPr lang="de-DE" sz="110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Erreichte Punkte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196833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+mn-lt"/>
                        </a:rPr>
                        <a:t>eine passende Überschrift gefunden.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44708"/>
                  </a:ext>
                </a:extLst>
              </a:tr>
              <a:tr h="25262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eine Einleitung geschrieben mit wer? und wo?.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2695619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die Geschichte in der richtigen Reihenfolge erzählt.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417412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alle Bilder komplett in ganzen Sätzen beschrieben.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4212686"/>
                  </a:ext>
                </a:extLst>
              </a:tr>
              <a:tr h="25738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verschiedene Satzanfänge benutzt.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4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510426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leserlich mit klarem Wortabstand geschrieben.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001384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geschrieben, wie es weitergeht.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844254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ganze Sätze geschrieben.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66330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an die Großschreibung am Satzanfang gedacht.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214204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an den Punkt am Satzende gedacht. </a:t>
                      </a:r>
                      <a:endParaRPr lang="de-DE" sz="1300" dirty="0">
                        <a:effectLst/>
                        <a:latin typeface="+mn-lt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7077037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die Checkliste bearbeitet.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4106204"/>
                  </a:ext>
                </a:extLst>
              </a:tr>
              <a:tr h="2658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300" dirty="0">
                          <a:effectLst/>
                          <a:latin typeface="+mn-lt"/>
                          <a:ea typeface="Calibri" panose="020F0502020204030204" pitchFamily="34" charset="0"/>
                          <a:cs typeface="Cordia New"/>
                        </a:rPr>
                        <a:t>deine Sätze kontrolliert.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Druckschrift norma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475976"/>
                  </a:ext>
                </a:extLst>
              </a:tr>
              <a:tr h="576193"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Du hast _____ Punkte von 46 Punkten erreicht.             Note: _____</a:t>
                      </a:r>
                      <a:endParaRPr lang="de-DE" sz="1100" dirty="0">
                        <a:effectLst/>
                        <a:latin typeface="Druckschrift norma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42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9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502</Words>
  <Application>Microsoft Office PowerPoint</Application>
  <PresentationFormat>A4-Papier (210 x 297 mm)</PresentationFormat>
  <Paragraphs>163</Paragraphs>
  <Slides>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Bayerndruck</vt:lpstr>
      <vt:lpstr>Calibri</vt:lpstr>
      <vt:lpstr>Calibri Light</vt:lpstr>
      <vt:lpstr>Century Gothic</vt:lpstr>
      <vt:lpstr>DR HH</vt:lpstr>
      <vt:lpstr>Druckschrift normal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ga29hot</dc:creator>
  <cp:lastModifiedBy>Marion</cp:lastModifiedBy>
  <cp:revision>68</cp:revision>
  <cp:lastPrinted>2019-04-28T15:12:27Z</cp:lastPrinted>
  <dcterms:created xsi:type="dcterms:W3CDTF">2019-02-02T08:22:59Z</dcterms:created>
  <dcterms:modified xsi:type="dcterms:W3CDTF">2019-05-05T12:37:11Z</dcterms:modified>
</cp:coreProperties>
</file>