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6"/>
  </p:notesMasterIdLst>
  <p:sldIdLst>
    <p:sldId id="257" r:id="rId2"/>
    <p:sldId id="260" r:id="rId3"/>
    <p:sldId id="261" r:id="rId4"/>
    <p:sldId id="262" r:id="rId5"/>
  </p:sldIdLst>
  <p:sldSz cx="6858000" cy="9906000" type="A4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15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5FF"/>
    <a:srgbClr val="97230C"/>
    <a:srgbClr val="FF9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50000"/>
    <p:restoredTop sz="94163"/>
  </p:normalViewPr>
  <p:slideViewPr>
    <p:cSldViewPr snapToGrid="0" snapToObjects="1" showGuides="1">
      <p:cViewPr>
        <p:scale>
          <a:sx n="117" d="100"/>
          <a:sy n="117" d="100"/>
        </p:scale>
        <p:origin x="2480" y="-2616"/>
      </p:cViewPr>
      <p:guideLst>
        <p:guide orient="horz" pos="3415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3144D5-F601-0142-8B2D-CC9AFAB2B01F}" type="datetimeFigureOut">
              <a:rPr lang="de-DE" smtClean="0"/>
              <a:t>08.02.18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20DE20-C858-5844-91E2-04A447D1229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93012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DE20-C858-5844-91E2-04A447D12296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32856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DE20-C858-5844-91E2-04A447D12296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3007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DE20-C858-5844-91E2-04A447D12296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56377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DE20-C858-5844-91E2-04A447D12296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8072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5CF06-9659-674C-BAB7-CCFB8B5A8F44}" type="datetime1">
              <a:rPr lang="de-DE" smtClean="0"/>
              <a:t>08.02.18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55A22-23FE-6A43-9D72-EFFDC4CB61C0}" type="datetime1">
              <a:rPr lang="de-DE" smtClean="0"/>
              <a:t>08.02.18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783C-3D18-A44F-8E7F-7DD03CE5600F}" type="datetime1">
              <a:rPr lang="de-DE" smtClean="0"/>
              <a:t>08.02.18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786B3-B9E2-6F40-9B0D-29EA2B5C85F8}" type="datetime1">
              <a:rPr lang="de-DE" smtClean="0"/>
              <a:t>08.02.18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BA309-3A07-A040-B602-5AF0C48DBC2D}" type="datetime1">
              <a:rPr lang="de-DE" smtClean="0"/>
              <a:t>08.02.18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56127-A028-D84D-B521-7289AA0E05B6}" type="datetime1">
              <a:rPr lang="de-DE" smtClean="0"/>
              <a:t>08.02.18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80C34-DF3A-6040-B294-54FEE749959B}" type="datetime1">
              <a:rPr lang="de-DE" smtClean="0"/>
              <a:t>08.02.18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B8619-7283-D040-BD3F-532563CF1241}" type="datetime1">
              <a:rPr lang="de-DE" smtClean="0"/>
              <a:t>08.02.18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3379F-A5A6-304E-84AC-5596C5ABF2B5}" type="datetime1">
              <a:rPr lang="de-DE" smtClean="0"/>
              <a:t>08.02.18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7ABA4-D735-7148-9ABA-19B7C69A4907}" type="datetime1">
              <a:rPr lang="de-DE" smtClean="0"/>
              <a:t>08.02.18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auf Platzhalter ziehen oder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AA96B-2EFE-E84A-B024-5C325E2170FE}" type="datetime1">
              <a:rPr lang="de-DE" smtClean="0"/>
              <a:t>08.02.18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1B25C-746C-514F-B69C-C35E75A7EDF3}" type="datetime1">
              <a:rPr lang="de-DE" smtClean="0"/>
              <a:t>08.02.18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SFZ München Mitte     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F070EB-99BB-0C47-93B8-35F20AFACCD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7295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Gerade Verbindung 7"/>
          <p:cNvCxnSpPr/>
          <p:nvPr/>
        </p:nvCxnSpPr>
        <p:spPr>
          <a:xfrm>
            <a:off x="3608290" y="9495313"/>
            <a:ext cx="36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6" name="Oval 5"/>
          <p:cNvSpPr/>
          <p:nvPr/>
        </p:nvSpPr>
        <p:spPr>
          <a:xfrm>
            <a:off x="3808834" y="9441100"/>
            <a:ext cx="108000" cy="108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1012229" y="515233"/>
            <a:ext cx="4514572" cy="156966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de-DE" sz="2400" dirty="0"/>
              <a:t>Mit dem </a:t>
            </a:r>
          </a:p>
          <a:p>
            <a:pPr algn="ctr"/>
            <a:r>
              <a:rPr lang="de-DE" sz="2400" dirty="0"/>
              <a:t>Wortschatzspeicher</a:t>
            </a:r>
          </a:p>
          <a:p>
            <a:pPr algn="ctr"/>
            <a:r>
              <a:rPr lang="de-DE" sz="2400" dirty="0"/>
              <a:t>kann ich mir</a:t>
            </a:r>
          </a:p>
          <a:p>
            <a:pPr algn="ctr"/>
            <a:r>
              <a:rPr lang="de-DE" sz="2400" dirty="0"/>
              <a:t>Wörter besser merken!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35677" y="7056491"/>
            <a:ext cx="4586645" cy="1003867"/>
          </a:xfrm>
        </p:spPr>
        <p:txBody>
          <a:bodyPr>
            <a:normAutofit fontScale="90000"/>
          </a:bodyPr>
          <a:lstStyle/>
          <a:p>
            <a:pPr algn="ctr"/>
            <a:r>
              <a:rPr lang="de-DE" sz="4400" dirty="0"/>
              <a:t>Wortschatzspeicher</a:t>
            </a: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6F14BD57-0CBF-AF46-93C2-E49FA4C3DDC9}"/>
              </a:ext>
            </a:extLst>
          </p:cNvPr>
          <p:cNvGrpSpPr/>
          <p:nvPr/>
        </p:nvGrpSpPr>
        <p:grpSpPr>
          <a:xfrm>
            <a:off x="1345102" y="2920405"/>
            <a:ext cx="4886376" cy="4155924"/>
            <a:chOff x="1345102" y="2920405"/>
            <a:chExt cx="4886376" cy="4155924"/>
          </a:xfrm>
        </p:grpSpPr>
        <p:sp>
          <p:nvSpPr>
            <p:cNvPr id="9" name="Eingebuchteter Pfeil nach rechts 8"/>
            <p:cNvSpPr/>
            <p:nvPr/>
          </p:nvSpPr>
          <p:spPr>
            <a:xfrm rot="18916196">
              <a:off x="4119565" y="4187696"/>
              <a:ext cx="2111913" cy="788894"/>
            </a:xfrm>
            <a:prstGeom prst="notchedRightArrow">
              <a:avLst/>
            </a:prstGeom>
            <a:solidFill>
              <a:srgbClr val="7030A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Eingebuchteter Pfeil nach rechts 9"/>
            <p:cNvSpPr/>
            <p:nvPr/>
          </p:nvSpPr>
          <p:spPr>
            <a:xfrm rot="13554188">
              <a:off x="721464" y="4201518"/>
              <a:ext cx="2036170" cy="788894"/>
            </a:xfrm>
            <a:prstGeom prst="notchedRightArrow">
              <a:avLst/>
            </a:prstGeom>
            <a:solidFill>
              <a:srgbClr val="FFC00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Eingebuchteter Pfeil nach rechts 11"/>
            <p:cNvSpPr/>
            <p:nvPr/>
          </p:nvSpPr>
          <p:spPr>
            <a:xfrm rot="17698542">
              <a:off x="3423585" y="3745404"/>
              <a:ext cx="2037075" cy="788894"/>
            </a:xfrm>
            <a:prstGeom prst="notchedRightArrow">
              <a:avLst/>
            </a:prstGeom>
            <a:solidFill>
              <a:srgbClr val="FF85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Eingebuchteter Pfeil nach rechts 12"/>
            <p:cNvSpPr/>
            <p:nvPr/>
          </p:nvSpPr>
          <p:spPr>
            <a:xfrm rot="14811273">
              <a:off x="1411956" y="3771620"/>
              <a:ext cx="2135308" cy="788894"/>
            </a:xfrm>
            <a:prstGeom prst="notchedRightArrow">
              <a:avLst/>
            </a:prstGeom>
            <a:solidFill>
              <a:srgbClr val="C0000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Eingebuchteter Pfeil nach rechts 13"/>
            <p:cNvSpPr/>
            <p:nvPr/>
          </p:nvSpPr>
          <p:spPr>
            <a:xfrm rot="16200000">
              <a:off x="2409976" y="3555109"/>
              <a:ext cx="2058302" cy="788894"/>
            </a:xfrm>
            <a:prstGeom prst="notchedRightArrow">
              <a:avLst/>
            </a:prstGeom>
            <a:solidFill>
              <a:schemeClr val="bg2">
                <a:lumMod val="50000"/>
              </a:schemeClr>
            </a:solidFill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A12A9FF3-8ABF-624C-BCEB-B7C7885964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20408" y="5460803"/>
              <a:ext cx="2321714" cy="16155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378582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Gerade Verbindung 7"/>
          <p:cNvCxnSpPr/>
          <p:nvPr/>
        </p:nvCxnSpPr>
        <p:spPr>
          <a:xfrm>
            <a:off x="3608290" y="9495313"/>
            <a:ext cx="36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6" name="Oval 5"/>
          <p:cNvSpPr/>
          <p:nvPr/>
        </p:nvSpPr>
        <p:spPr>
          <a:xfrm>
            <a:off x="3808834" y="9441100"/>
            <a:ext cx="108000" cy="108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Inhaltsplatzhalter 2"/>
          <p:cNvSpPr>
            <a:spLocks noGrp="1"/>
          </p:cNvSpPr>
          <p:nvPr>
            <p:ph idx="1"/>
          </p:nvPr>
        </p:nvSpPr>
        <p:spPr>
          <a:xfrm>
            <a:off x="638174" y="396936"/>
            <a:ext cx="5521223" cy="4176000"/>
          </a:xfrm>
          <a:ln w="57150">
            <a:solidFill>
              <a:srgbClr val="FF9300"/>
            </a:solidFill>
          </a:ln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de-DE" sz="2000" dirty="0"/>
              <a:t>Ord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ne </a:t>
            </a:r>
            <a:r>
              <a:rPr lang="de-DE" sz="2000" dirty="0"/>
              <a:t>die Bil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der</a:t>
            </a:r>
            <a:r>
              <a:rPr lang="de-DE" sz="2000" dirty="0"/>
              <a:t> den Wort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kar</a:t>
            </a:r>
            <a:r>
              <a:rPr lang="de-DE" sz="2000" dirty="0"/>
              <a:t>ten zu!</a:t>
            </a:r>
          </a:p>
          <a:p>
            <a:pPr marL="457200" indent="-457200">
              <a:buFont typeface="+mj-lt"/>
              <a:buAutoNum type="arabicPeriod"/>
            </a:pPr>
            <a:r>
              <a:rPr lang="de-DE" sz="2000" dirty="0"/>
              <a:t>Was ist ei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gent</a:t>
            </a:r>
            <a:r>
              <a:rPr lang="de-DE" sz="2000" dirty="0"/>
              <a:t>lich ein/ein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e</a:t>
            </a:r>
            <a:r>
              <a:rPr lang="de-DE" sz="2000" dirty="0"/>
              <a:t> ...?</a:t>
            </a:r>
          </a:p>
          <a:p>
            <a:pPr marL="457200" indent="-457200">
              <a:buFont typeface="+mj-lt"/>
              <a:buAutoNum type="arabicPeriod"/>
            </a:pPr>
            <a:r>
              <a:rPr lang="de-DE" sz="2000" dirty="0"/>
              <a:t>Erz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äh</a:t>
            </a:r>
            <a:r>
              <a:rPr lang="de-DE" sz="2000" dirty="0"/>
              <a:t>le von ei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ner</a:t>
            </a:r>
            <a:r>
              <a:rPr lang="de-DE" sz="2000" dirty="0"/>
              <a:t> Er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fah</a:t>
            </a:r>
            <a:r>
              <a:rPr lang="de-DE" sz="2000" dirty="0"/>
              <a:t>rung ...!</a:t>
            </a:r>
          </a:p>
          <a:p>
            <a:pPr marL="457200" indent="-457200">
              <a:buFont typeface="+mj-lt"/>
              <a:buAutoNum type="arabicPeriod"/>
            </a:pPr>
            <a:r>
              <a:rPr lang="de-DE" sz="2000" dirty="0"/>
              <a:t>Su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che</a:t>
            </a:r>
            <a:r>
              <a:rPr lang="de-DE" sz="2000" dirty="0"/>
              <a:t> im In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ter</a:t>
            </a:r>
            <a:r>
              <a:rPr lang="de-DE" sz="2000" dirty="0"/>
              <a:t>net ei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ne</a:t>
            </a:r>
            <a:r>
              <a:rPr lang="de-DE" sz="2000" dirty="0"/>
              <a:t> Er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klär</a:t>
            </a:r>
            <a:r>
              <a:rPr lang="de-DE" sz="2000" dirty="0"/>
              <a:t>ung!</a:t>
            </a:r>
          </a:p>
          <a:p>
            <a:pPr marL="457200" indent="-457200">
              <a:buFont typeface="+mj-lt"/>
              <a:buAutoNum type="arabicPeriod"/>
            </a:pPr>
            <a:r>
              <a:rPr lang="de-DE" sz="2000" dirty="0"/>
              <a:t>Su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che</a:t>
            </a:r>
            <a:r>
              <a:rPr lang="de-DE" sz="2000" dirty="0"/>
              <a:t> im Lex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i</a:t>
            </a:r>
            <a:r>
              <a:rPr lang="de-DE" sz="2000" dirty="0"/>
              <a:t>kon! Seite _____</a:t>
            </a:r>
          </a:p>
          <a:p>
            <a:pPr marL="457200" indent="-457200">
              <a:buFont typeface="+mj-lt"/>
              <a:buAutoNum type="arabicPeriod"/>
            </a:pPr>
            <a:r>
              <a:rPr lang="de-DE" sz="2000" dirty="0"/>
              <a:t>Su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che</a:t>
            </a:r>
            <a:r>
              <a:rPr lang="de-DE" sz="2000" dirty="0"/>
              <a:t> den O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ber</a:t>
            </a:r>
            <a:r>
              <a:rPr lang="de-DE" sz="2000" dirty="0"/>
              <a:t>be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griff</a:t>
            </a:r>
            <a:r>
              <a:rPr lang="de-DE" sz="2000" dirty="0"/>
              <a:t>!</a:t>
            </a:r>
          </a:p>
          <a:p>
            <a:pPr marL="457200" indent="-457200">
              <a:buFont typeface="+mj-lt"/>
              <a:buAutoNum type="arabicPeriod"/>
            </a:pPr>
            <a:r>
              <a:rPr lang="de-DE" sz="2000" dirty="0"/>
              <a:t>Su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che</a:t>
            </a:r>
            <a:r>
              <a:rPr lang="de-DE" sz="2000" dirty="0"/>
              <a:t> ein Sy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no</a:t>
            </a:r>
            <a:r>
              <a:rPr lang="de-DE" sz="2000" dirty="0"/>
              <a:t>nym! (</a:t>
            </a:r>
            <a:r>
              <a:rPr lang="de-DE" sz="2000" i="1" dirty="0"/>
              <a:t>z.B.: ren</a:t>
            </a:r>
            <a:r>
              <a:rPr lang="de-DE" sz="2000" i="1" dirty="0">
                <a:solidFill>
                  <a:schemeClr val="bg1">
                    <a:lumMod val="65000"/>
                  </a:schemeClr>
                </a:solidFill>
              </a:rPr>
              <a:t>nen</a:t>
            </a:r>
            <a:r>
              <a:rPr lang="de-DE" sz="2000" i="1" dirty="0"/>
              <a:t> - lau</a:t>
            </a:r>
            <a:r>
              <a:rPr lang="de-DE" sz="2000" i="1" dirty="0">
                <a:solidFill>
                  <a:schemeClr val="bg1">
                    <a:lumMod val="65000"/>
                  </a:schemeClr>
                </a:solidFill>
              </a:rPr>
              <a:t>fen)</a:t>
            </a:r>
          </a:p>
          <a:p>
            <a:pPr marL="457200" indent="-457200">
              <a:buFont typeface="+mj-lt"/>
              <a:buAutoNum type="arabicPeriod"/>
            </a:pPr>
            <a:r>
              <a:rPr lang="de-DE" sz="2000" dirty="0"/>
              <a:t>Kannst du da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zu</a:t>
            </a:r>
            <a:r>
              <a:rPr lang="de-DE" sz="2000" dirty="0"/>
              <a:t> et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was</a:t>
            </a:r>
            <a:r>
              <a:rPr lang="de-DE" sz="2000" dirty="0"/>
              <a:t> er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zäh</a:t>
            </a:r>
            <a:r>
              <a:rPr lang="de-DE" sz="2000" dirty="0"/>
              <a:t>len?</a:t>
            </a:r>
          </a:p>
          <a:p>
            <a:pPr marL="457200" indent="-457200">
              <a:buFont typeface="+mj-lt"/>
              <a:buAutoNum type="arabicPeriod"/>
            </a:pPr>
            <a:r>
              <a:rPr lang="de-DE" sz="2000" dirty="0"/>
              <a:t>Lö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se</a:t>
            </a:r>
            <a:r>
              <a:rPr lang="de-DE" sz="2000" dirty="0"/>
              <a:t> die Wör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ter</a:t>
            </a:r>
            <a:r>
              <a:rPr lang="de-DE" sz="2000" dirty="0"/>
              <a:t>rät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sel</a:t>
            </a:r>
            <a:r>
              <a:rPr lang="de-DE" sz="2000" dirty="0"/>
              <a:t>!</a:t>
            </a:r>
          </a:p>
        </p:txBody>
      </p:sp>
      <p:grpSp>
        <p:nvGrpSpPr>
          <p:cNvPr id="7" name="Gruppierung 6"/>
          <p:cNvGrpSpPr/>
          <p:nvPr/>
        </p:nvGrpSpPr>
        <p:grpSpPr>
          <a:xfrm>
            <a:off x="4248586" y="3653297"/>
            <a:ext cx="2144884" cy="788894"/>
            <a:chOff x="4081621" y="3652639"/>
            <a:chExt cx="2144884" cy="788894"/>
          </a:xfrm>
        </p:grpSpPr>
        <p:sp>
          <p:nvSpPr>
            <p:cNvPr id="27" name="Eingebuchteter Pfeil nach rechts 26"/>
            <p:cNvSpPr/>
            <p:nvPr/>
          </p:nvSpPr>
          <p:spPr>
            <a:xfrm rot="10800000">
              <a:off x="4081621" y="3652639"/>
              <a:ext cx="2144884" cy="788894"/>
            </a:xfrm>
            <a:prstGeom prst="notchedRightArrow">
              <a:avLst/>
            </a:prstGeom>
            <a:solidFill>
              <a:srgbClr val="FF930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Textfeld 34"/>
            <p:cNvSpPr txBox="1"/>
            <p:nvPr/>
          </p:nvSpPr>
          <p:spPr>
            <a:xfrm>
              <a:off x="4185522" y="3877808"/>
              <a:ext cx="20370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/>
                <a:t>Wortschatzspeicher</a:t>
              </a:r>
            </a:p>
          </p:txBody>
        </p:sp>
      </p:grpSp>
      <p:pic>
        <p:nvPicPr>
          <p:cNvPr id="11" name="Grafik 10">
            <a:extLst>
              <a:ext uri="{FF2B5EF4-FFF2-40B4-BE49-F238E27FC236}">
                <a16:creationId xmlns:a16="http://schemas.microsoft.com/office/drawing/2014/main" id="{1ED7FF3B-C75E-FB44-8469-CCA25B3626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9845" y="3775087"/>
            <a:ext cx="781792" cy="543997"/>
          </a:xfrm>
          <a:prstGeom prst="rect">
            <a:avLst/>
          </a:prstGeom>
        </p:spPr>
      </p:pic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9AAE467C-4BE4-3747-8662-D8752EB9F898}"/>
              </a:ext>
            </a:extLst>
          </p:cNvPr>
          <p:cNvGrpSpPr/>
          <p:nvPr/>
        </p:nvGrpSpPr>
        <p:grpSpPr>
          <a:xfrm>
            <a:off x="638173" y="4806916"/>
            <a:ext cx="5893255" cy="4140000"/>
            <a:chOff x="651900" y="450838"/>
            <a:chExt cx="5736888" cy="4140000"/>
          </a:xfrm>
        </p:grpSpPr>
        <p:sp>
          <p:nvSpPr>
            <p:cNvPr id="19" name="Inhaltsplatzhalter 2">
              <a:extLst>
                <a:ext uri="{FF2B5EF4-FFF2-40B4-BE49-F238E27FC236}">
                  <a16:creationId xmlns:a16="http://schemas.microsoft.com/office/drawing/2014/main" id="{37C5DD62-8FCD-9442-977A-9A2C83F0AD17}"/>
                </a:ext>
              </a:extLst>
            </p:cNvPr>
            <p:cNvSpPr txBox="1">
              <a:spLocks/>
            </p:cNvSpPr>
            <p:nvPr/>
          </p:nvSpPr>
          <p:spPr>
            <a:xfrm>
              <a:off x="651900" y="450838"/>
              <a:ext cx="5400000" cy="4140000"/>
            </a:xfrm>
            <a:prstGeom prst="rect">
              <a:avLst/>
            </a:prstGeom>
            <a:noFill/>
            <a:ln w="57150">
              <a:solidFill>
                <a:srgbClr val="C00000"/>
              </a:solidFill>
            </a:ln>
          </p:spPr>
          <p:txBody>
            <a:bodyPr vert="horz" lIns="91440" tIns="45720" rIns="91440" bIns="45720" rtlCol="0">
              <a:norm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57200" indent="-457200">
                <a:buFont typeface="+mj-lt"/>
                <a:buAutoNum type="arabicPeriod"/>
              </a:pPr>
              <a:r>
                <a:rPr lang="de-DE" sz="2200" dirty="0"/>
                <a:t>Ma</a:t>
              </a:r>
              <a:r>
                <a:rPr lang="de-DE" sz="2200" b="1" dirty="0">
                  <a:solidFill>
                    <a:srgbClr val="FF0000"/>
                  </a:solidFill>
                </a:rPr>
                <a:t>r</a:t>
              </a:r>
              <a:r>
                <a:rPr lang="de-DE" sz="2200" dirty="0"/>
                <a:t>k</a:t>
              </a:r>
              <a:r>
                <a:rPr lang="de-DE" sz="2200" b="1" dirty="0">
                  <a:solidFill>
                    <a:srgbClr val="FF0000"/>
                  </a:solidFill>
                </a:rPr>
                <a:t>ie</a:t>
              </a:r>
              <a:r>
                <a:rPr lang="de-DE" sz="2200" dirty="0"/>
                <a:t>re schw</a:t>
              </a:r>
              <a:r>
                <a:rPr lang="de-DE" sz="2200" b="1" dirty="0">
                  <a:solidFill>
                    <a:srgbClr val="FF0000"/>
                  </a:solidFill>
                </a:rPr>
                <a:t>ie</a:t>
              </a:r>
              <a:r>
                <a:rPr lang="de-DE" sz="2200" dirty="0"/>
                <a:t>rige </a:t>
              </a:r>
              <a:r>
                <a:rPr lang="de-DE" sz="2200" b="1" dirty="0">
                  <a:solidFill>
                    <a:srgbClr val="FF0000"/>
                  </a:solidFill>
                </a:rPr>
                <a:t>St</a:t>
              </a:r>
              <a:r>
                <a:rPr lang="de-DE" sz="2200" dirty="0"/>
                <a:t>ellen: </a:t>
              </a:r>
              <a:r>
                <a:rPr lang="de-DE" sz="2200" u="sng" dirty="0"/>
                <a:t>strö</a:t>
              </a:r>
              <a:r>
                <a:rPr lang="de-DE" sz="2200" dirty="0">
                  <a:solidFill>
                    <a:schemeClr val="bg1">
                      <a:lumMod val="65000"/>
                    </a:schemeClr>
                  </a:solidFill>
                </a:rPr>
                <a:t>men</a:t>
              </a:r>
            </a:p>
            <a:p>
              <a:pPr marL="457200" indent="-457200">
                <a:buFont typeface="+mj-lt"/>
                <a:buAutoNum type="arabicPeriod"/>
              </a:pPr>
              <a:r>
                <a:rPr lang="de-DE" sz="2200" dirty="0"/>
                <a:t>Schrei</a:t>
              </a:r>
              <a:r>
                <a:rPr lang="de-DE" sz="2200" dirty="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r>
                <a:rPr lang="de-DE" sz="2200" dirty="0"/>
                <a:t> in Sil</a:t>
              </a:r>
              <a:r>
                <a:rPr lang="de-DE" sz="2200" dirty="0">
                  <a:solidFill>
                    <a:schemeClr val="bg1">
                      <a:lumMod val="65000"/>
                    </a:schemeClr>
                  </a:solidFill>
                </a:rPr>
                <a:t>ben</a:t>
              </a:r>
              <a:r>
                <a:rPr lang="de-DE" sz="2200" dirty="0"/>
                <a:t>! Erd-</a:t>
              </a:r>
              <a:r>
                <a:rPr lang="de-DE" sz="2200" dirty="0">
                  <a:solidFill>
                    <a:schemeClr val="bg1">
                      <a:lumMod val="65000"/>
                    </a:schemeClr>
                  </a:solidFill>
                </a:rPr>
                <a:t>öl</a:t>
              </a:r>
              <a:endParaRPr lang="de-DE" sz="2200" dirty="0"/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de-DE" sz="1900" dirty="0"/>
            </a:p>
          </p:txBody>
        </p:sp>
        <p:pic>
          <p:nvPicPr>
            <p:cNvPr id="20" name="Grafik 19">
              <a:extLst>
                <a:ext uri="{FF2B5EF4-FFF2-40B4-BE49-F238E27FC236}">
                  <a16:creationId xmlns:a16="http://schemas.microsoft.com/office/drawing/2014/main" id="{61C9D925-B68E-AC4F-9EE2-121DBB9D0C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1900" y="3749330"/>
              <a:ext cx="781792" cy="543997"/>
            </a:xfrm>
            <a:prstGeom prst="rect">
              <a:avLst/>
            </a:prstGeom>
          </p:spPr>
        </p:pic>
        <p:sp>
          <p:nvSpPr>
            <p:cNvPr id="21" name="Eingebuchteter Pfeil nach rechts 20">
              <a:extLst>
                <a:ext uri="{FF2B5EF4-FFF2-40B4-BE49-F238E27FC236}">
                  <a16:creationId xmlns:a16="http://schemas.microsoft.com/office/drawing/2014/main" id="{8596AD75-E61A-AB41-B8C3-D97C6246ADCD}"/>
                </a:ext>
              </a:extLst>
            </p:cNvPr>
            <p:cNvSpPr/>
            <p:nvPr/>
          </p:nvSpPr>
          <p:spPr>
            <a:xfrm rot="10800000">
              <a:off x="4243904" y="3626882"/>
              <a:ext cx="2144884" cy="788894"/>
            </a:xfrm>
            <a:prstGeom prst="notchedRightArrow">
              <a:avLst/>
            </a:prstGeom>
            <a:solidFill>
              <a:srgbClr val="C0000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B95554CD-122D-F549-A4B9-0C19CA41D827}"/>
                </a:ext>
              </a:extLst>
            </p:cNvPr>
            <p:cNvSpPr txBox="1"/>
            <p:nvPr/>
          </p:nvSpPr>
          <p:spPr>
            <a:xfrm>
              <a:off x="4351744" y="3852051"/>
              <a:ext cx="20370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>
                  <a:solidFill>
                    <a:schemeClr val="bg1"/>
                  </a:solidFill>
                </a:rPr>
                <a:t>Wortschatzspeicher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4493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Eingebuchteter Pfeil nach rechts 28">
            <a:extLst>
              <a:ext uri="{FF2B5EF4-FFF2-40B4-BE49-F238E27FC236}">
                <a16:creationId xmlns:a16="http://schemas.microsoft.com/office/drawing/2014/main" id="{0F2CBFFB-E73D-6D43-B0E4-3D423117D7D9}"/>
              </a:ext>
            </a:extLst>
          </p:cNvPr>
          <p:cNvSpPr/>
          <p:nvPr/>
        </p:nvSpPr>
        <p:spPr>
          <a:xfrm rot="10800000">
            <a:off x="4203810" y="3640182"/>
            <a:ext cx="2144884" cy="788894"/>
          </a:xfrm>
          <a:prstGeom prst="notchedRightArrow">
            <a:avLst/>
          </a:prstGeom>
          <a:solidFill>
            <a:schemeClr val="bg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8" name="Gerade Verbindung 7"/>
          <p:cNvCxnSpPr/>
          <p:nvPr/>
        </p:nvCxnSpPr>
        <p:spPr>
          <a:xfrm>
            <a:off x="3608290" y="9495313"/>
            <a:ext cx="36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6" name="Oval 5"/>
          <p:cNvSpPr/>
          <p:nvPr/>
        </p:nvSpPr>
        <p:spPr>
          <a:xfrm>
            <a:off x="3808834" y="9441100"/>
            <a:ext cx="108000" cy="108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9" name="Gruppierung 8"/>
          <p:cNvGrpSpPr/>
          <p:nvPr/>
        </p:nvGrpSpPr>
        <p:grpSpPr>
          <a:xfrm>
            <a:off x="638175" y="419822"/>
            <a:ext cx="5812670" cy="4140000"/>
            <a:chOff x="648994" y="5080440"/>
            <a:chExt cx="5812670" cy="4140000"/>
          </a:xfrm>
        </p:grpSpPr>
        <p:sp>
          <p:nvSpPr>
            <p:cNvPr id="28" name="Inhaltsplatzhalter 2"/>
            <p:cNvSpPr txBox="1">
              <a:spLocks/>
            </p:cNvSpPr>
            <p:nvPr/>
          </p:nvSpPr>
          <p:spPr>
            <a:xfrm>
              <a:off x="648994" y="5080440"/>
              <a:ext cx="5495327" cy="4140000"/>
            </a:xfrm>
            <a:prstGeom prst="rect">
              <a:avLst/>
            </a:prstGeom>
            <a:ln w="57150">
              <a:solidFill>
                <a:schemeClr val="bg2">
                  <a:lumMod val="50000"/>
                </a:schemeClr>
              </a:solidFill>
            </a:ln>
          </p:spPr>
          <p:txBody>
            <a:bodyPr vert="horz" lIns="91440" tIns="45720" rIns="91440" bIns="45720" rtlCol="0">
              <a:norm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57200" indent="-457200">
                <a:buFont typeface="+mj-lt"/>
                <a:buAutoNum type="arabicPeriod"/>
              </a:pPr>
              <a:r>
                <a:rPr lang="de-DE" sz="2000" dirty="0"/>
                <a:t>Lass dir das Wort dik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tie</a:t>
              </a:r>
              <a:r>
                <a:rPr lang="de-DE" sz="2000" dirty="0"/>
                <a:t>ren!</a:t>
              </a:r>
            </a:p>
            <a:p>
              <a:pPr marL="457200" indent="-457200">
                <a:buFont typeface="+mj-lt"/>
                <a:buAutoNum type="arabicPeriod"/>
              </a:pPr>
              <a:r>
                <a:rPr lang="de-DE" sz="2000" dirty="0"/>
                <a:t>Schrei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r>
                <a:rPr lang="de-DE" sz="2000" dirty="0"/>
                <a:t> das Wort/den Satz aus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wen</a:t>
              </a:r>
              <a:r>
                <a:rPr lang="de-DE" sz="2000" dirty="0"/>
                <a:t>dig!</a:t>
              </a:r>
            </a:p>
            <a:p>
              <a:pPr marL="457200" indent="-457200">
                <a:buFont typeface="+mj-lt"/>
                <a:buAutoNum type="arabicPeriod"/>
              </a:pPr>
              <a:r>
                <a:rPr lang="de-DE" sz="2000" dirty="0"/>
                <a:t>Tip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pe</a:t>
              </a:r>
              <a:r>
                <a:rPr lang="de-DE" sz="2000" dirty="0"/>
                <a:t> das Wort am PC!</a:t>
              </a:r>
            </a:p>
          </p:txBody>
        </p:sp>
        <p:sp>
          <p:nvSpPr>
            <p:cNvPr id="39" name="Textfeld 38"/>
            <p:cNvSpPr txBox="1"/>
            <p:nvPr/>
          </p:nvSpPr>
          <p:spPr>
            <a:xfrm>
              <a:off x="4312284" y="8523760"/>
              <a:ext cx="21493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>
                  <a:solidFill>
                    <a:schemeClr val="bg1"/>
                  </a:solidFill>
                </a:rPr>
                <a:t>Wortschatzspeicher</a:t>
              </a:r>
            </a:p>
          </p:txBody>
        </p:sp>
      </p:grpSp>
      <p:pic>
        <p:nvPicPr>
          <p:cNvPr id="27" name="Grafik 26">
            <a:extLst>
              <a:ext uri="{FF2B5EF4-FFF2-40B4-BE49-F238E27FC236}">
                <a16:creationId xmlns:a16="http://schemas.microsoft.com/office/drawing/2014/main" id="{443FE071-32E9-6040-86A6-F3EBF23E39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0605" y="3739594"/>
            <a:ext cx="781792" cy="543997"/>
          </a:xfrm>
          <a:prstGeom prst="rect">
            <a:avLst/>
          </a:prstGeom>
        </p:spPr>
      </p:pic>
      <p:grpSp>
        <p:nvGrpSpPr>
          <p:cNvPr id="32" name="Gruppierung 9">
            <a:extLst>
              <a:ext uri="{FF2B5EF4-FFF2-40B4-BE49-F238E27FC236}">
                <a16:creationId xmlns:a16="http://schemas.microsoft.com/office/drawing/2014/main" id="{56F16B30-4239-3444-8AEB-DF6AA8117302}"/>
              </a:ext>
            </a:extLst>
          </p:cNvPr>
          <p:cNvGrpSpPr/>
          <p:nvPr/>
        </p:nvGrpSpPr>
        <p:grpSpPr>
          <a:xfrm>
            <a:off x="638175" y="5000096"/>
            <a:ext cx="5812670" cy="4181301"/>
            <a:chOff x="638175" y="5100098"/>
            <a:chExt cx="5710519" cy="4181301"/>
          </a:xfrm>
        </p:grpSpPr>
        <p:sp>
          <p:nvSpPr>
            <p:cNvPr id="33" name="Inhaltsplatzhalter 2">
              <a:extLst>
                <a:ext uri="{FF2B5EF4-FFF2-40B4-BE49-F238E27FC236}">
                  <a16:creationId xmlns:a16="http://schemas.microsoft.com/office/drawing/2014/main" id="{20C2F54C-26D1-A649-8647-CCD85363F90C}"/>
                </a:ext>
              </a:extLst>
            </p:cNvPr>
            <p:cNvSpPr txBox="1">
              <a:spLocks/>
            </p:cNvSpPr>
            <p:nvPr/>
          </p:nvSpPr>
          <p:spPr>
            <a:xfrm>
              <a:off x="638175" y="5100098"/>
              <a:ext cx="5400000" cy="4181301"/>
            </a:xfrm>
            <a:prstGeom prst="rect">
              <a:avLst/>
            </a:prstGeom>
            <a:ln w="57150">
              <a:solidFill>
                <a:srgbClr val="FF85FF"/>
              </a:solidFill>
            </a:ln>
          </p:spPr>
          <p:txBody>
            <a:bodyPr vert="horz" lIns="91440" tIns="45720" rIns="91440" bIns="45720" rtlCol="0">
              <a:norm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57200" indent="-457200">
                <a:buFont typeface="+mj-lt"/>
                <a:buAutoNum type="arabicPeriod"/>
              </a:pPr>
              <a:r>
                <a:rPr lang="de-DE" sz="2000" dirty="0"/>
                <a:t>Ad</a:t>
              </a:r>
              <a:r>
                <a:rPr lang="de-DE" sz="2000" dirty="0">
                  <a:solidFill>
                    <a:schemeClr val="bg1">
                      <a:lumMod val="75000"/>
                    </a:schemeClr>
                  </a:solidFill>
                </a:rPr>
                <a:t>jek</a:t>
              </a:r>
              <a:r>
                <a:rPr lang="de-DE" sz="2000" dirty="0"/>
                <a:t>ti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ve</a:t>
              </a:r>
              <a:r>
                <a:rPr lang="de-DE" sz="2000" dirty="0"/>
                <a:t> rich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tig</a:t>
              </a:r>
              <a:r>
                <a:rPr lang="de-DE" sz="2000" dirty="0"/>
                <a:t> kom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bi</a:t>
              </a:r>
              <a:r>
                <a:rPr lang="de-DE" sz="2000" dirty="0"/>
                <a:t>nie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ren</a:t>
              </a:r>
              <a:r>
                <a:rPr lang="de-DE" sz="2000" dirty="0"/>
                <a:t>!</a:t>
              </a:r>
            </a:p>
            <a:p>
              <a:pPr marL="457200" indent="-457200">
                <a:buFont typeface="+mj-lt"/>
                <a:buAutoNum type="arabicPeriod"/>
              </a:pPr>
              <a:r>
                <a:rPr lang="de-DE" sz="2000" dirty="0"/>
                <a:t>Stei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ge</a:t>
              </a:r>
              <a:r>
                <a:rPr lang="de-DE" sz="2000" dirty="0"/>
                <a:t>re die Ad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jek</a:t>
              </a:r>
              <a:r>
                <a:rPr lang="de-DE" sz="2000" dirty="0"/>
                <a:t>ti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ve</a:t>
              </a:r>
              <a:r>
                <a:rPr lang="de-DE" sz="2000" dirty="0"/>
                <a:t>!</a:t>
              </a:r>
            </a:p>
            <a:p>
              <a:pPr marL="457200" indent="-457200">
                <a:buFont typeface="+mj-lt"/>
                <a:buAutoNum type="arabicPeriod"/>
              </a:pPr>
              <a:r>
                <a:rPr lang="de-DE" sz="2000" dirty="0"/>
                <a:t>Bil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de</a:t>
              </a:r>
              <a:r>
                <a:rPr lang="de-DE" sz="2000" dirty="0"/>
                <a:t> zu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sam</a:t>
              </a:r>
              <a:r>
                <a:rPr lang="de-DE" sz="2000" dirty="0"/>
                <a:t>men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ge</a:t>
              </a:r>
              <a:r>
                <a:rPr lang="de-DE" sz="2000" dirty="0"/>
                <a:t>setz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te</a:t>
              </a:r>
              <a:r>
                <a:rPr lang="de-DE" sz="2000" dirty="0"/>
                <a:t> No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men</a:t>
              </a:r>
              <a:r>
                <a:rPr lang="de-DE" sz="2000" dirty="0"/>
                <a:t>!</a:t>
              </a:r>
              <a:br>
                <a:rPr lang="de-DE" sz="2000" dirty="0"/>
              </a:br>
              <a:r>
                <a:rPr lang="de-DE" sz="2000" i="1" dirty="0"/>
                <a:t>(z.B.: </a:t>
              </a:r>
              <a:r>
                <a:rPr lang="de-DE" sz="2000" i="1" dirty="0" err="1"/>
                <a:t>Erd</a:t>
              </a:r>
              <a:r>
                <a:rPr lang="de-DE" sz="2000" i="1" dirty="0"/>
                <a:t> -</a:t>
              </a:r>
              <a:r>
                <a:rPr lang="de-DE" sz="2000" i="1" dirty="0">
                  <a:solidFill>
                    <a:schemeClr val="bg1">
                      <a:lumMod val="65000"/>
                    </a:schemeClr>
                  </a:solidFill>
                </a:rPr>
                <a:t>öl)</a:t>
              </a:r>
              <a:endParaRPr lang="de-DE" sz="2000" i="1" dirty="0"/>
            </a:p>
            <a:p>
              <a:pPr marL="457200" indent="-457200">
                <a:buFont typeface="+mj-lt"/>
                <a:buAutoNum type="arabicPeriod"/>
              </a:pPr>
              <a:r>
                <a:rPr lang="de-DE" sz="2000" dirty="0"/>
                <a:t>Sin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gu</a:t>
              </a:r>
              <a:r>
                <a:rPr lang="de-DE" sz="2000" dirty="0"/>
                <a:t>lar o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der</a:t>
              </a:r>
              <a:r>
                <a:rPr lang="de-DE" sz="2000" dirty="0"/>
                <a:t> Plu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ral</a:t>
              </a:r>
              <a:r>
                <a:rPr lang="de-DE" sz="2000" dirty="0"/>
                <a:t>? </a:t>
              </a:r>
              <a:r>
                <a:rPr lang="de-DE" sz="2000" i="1" dirty="0"/>
                <a:t>(z.B.: E</a:t>
              </a:r>
              <a:r>
                <a:rPr lang="de-DE" sz="2000" i="1" dirty="0">
                  <a:solidFill>
                    <a:schemeClr val="bg1">
                      <a:lumMod val="65000"/>
                    </a:schemeClr>
                  </a:solidFill>
                </a:rPr>
                <a:t>ner</a:t>
              </a:r>
              <a:r>
                <a:rPr lang="de-DE" sz="2000" i="1" dirty="0"/>
                <a:t>gie)</a:t>
              </a:r>
              <a:endParaRPr lang="de-DE" sz="2000" i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pPr marL="457200" indent="-457200">
                <a:buFont typeface="+mj-lt"/>
                <a:buAutoNum type="arabicPeriod"/>
              </a:pPr>
              <a:r>
                <a:rPr lang="de-DE" sz="2000" dirty="0"/>
                <a:t>Bil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de </a:t>
              </a:r>
              <a:r>
                <a:rPr lang="de-DE" sz="2000" dirty="0"/>
                <a:t>No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men </a:t>
              </a:r>
              <a:r>
                <a:rPr lang="de-DE" sz="2000" dirty="0"/>
                <a:t>mit den Wör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tern!</a:t>
              </a:r>
            </a:p>
            <a:p>
              <a:pPr marL="457200" indent="-457200">
                <a:buFont typeface="+mj-lt"/>
                <a:buAutoNum type="arabicPeriod"/>
              </a:pPr>
              <a:r>
                <a:rPr lang="de-DE" sz="2000" dirty="0"/>
                <a:t>Schrei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be </a:t>
              </a:r>
              <a:r>
                <a:rPr lang="de-DE" sz="2000" dirty="0"/>
                <a:t>die Per</a:t>
              </a:r>
              <a:r>
                <a:rPr lang="de-DE" sz="2000" dirty="0">
                  <a:solidFill>
                    <a:schemeClr val="bg2">
                      <a:lumMod val="50000"/>
                    </a:schemeClr>
                  </a:solidFill>
                </a:rPr>
                <a:t>so</a:t>
              </a:r>
              <a:r>
                <a:rPr lang="de-DE" sz="2000" dirty="0"/>
                <a:t>nal</a:t>
              </a:r>
              <a:r>
                <a:rPr lang="de-DE" sz="2000" dirty="0">
                  <a:solidFill>
                    <a:schemeClr val="bg1">
                      <a:lumMod val="50000"/>
                    </a:schemeClr>
                  </a:solidFill>
                </a:rPr>
                <a:t>for</a:t>
              </a:r>
              <a:r>
                <a:rPr lang="de-DE" sz="2000" dirty="0"/>
                <a:t>men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 </a:t>
              </a:r>
              <a:r>
                <a:rPr lang="de-DE" sz="2000" dirty="0"/>
                <a:t>des Ver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bs </a:t>
              </a:r>
              <a:r>
                <a:rPr lang="de-DE" sz="2000" dirty="0"/>
                <a:t>auf!</a:t>
              </a:r>
            </a:p>
            <a:p>
              <a:pPr marL="457200" indent="-457200">
                <a:buFont typeface="+mj-lt"/>
                <a:buAutoNum type="arabicPeriod"/>
              </a:pPr>
              <a:r>
                <a:rPr lang="de-DE" sz="2000" dirty="0"/>
                <a:t>Fin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de</a:t>
              </a:r>
              <a:r>
                <a:rPr lang="de-DE" sz="2000" dirty="0"/>
                <a:t> Vor- und Nach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sil</a:t>
              </a:r>
              <a:r>
                <a:rPr lang="de-DE" sz="2000" dirty="0"/>
                <a:t>ben!</a:t>
              </a:r>
              <a:endParaRPr lang="de-DE" dirty="0"/>
            </a:p>
            <a:p>
              <a:endParaRPr lang="de-DE" dirty="0"/>
            </a:p>
          </p:txBody>
        </p:sp>
        <p:sp>
          <p:nvSpPr>
            <p:cNvPr id="34" name="Eingebuchteter Pfeil nach rechts 33">
              <a:extLst>
                <a:ext uri="{FF2B5EF4-FFF2-40B4-BE49-F238E27FC236}">
                  <a16:creationId xmlns:a16="http://schemas.microsoft.com/office/drawing/2014/main" id="{15F7F3FE-8B0F-0542-8794-675C5E7BFEBF}"/>
                </a:ext>
              </a:extLst>
            </p:cNvPr>
            <p:cNvSpPr/>
            <p:nvPr/>
          </p:nvSpPr>
          <p:spPr>
            <a:xfrm rot="10800000">
              <a:off x="4144684" y="8359549"/>
              <a:ext cx="2204010" cy="788894"/>
            </a:xfrm>
            <a:prstGeom prst="notchedRightArrow">
              <a:avLst/>
            </a:prstGeom>
            <a:solidFill>
              <a:srgbClr val="FF85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35" name="Grafik 34">
            <a:extLst>
              <a:ext uri="{FF2B5EF4-FFF2-40B4-BE49-F238E27FC236}">
                <a16:creationId xmlns:a16="http://schemas.microsoft.com/office/drawing/2014/main" id="{C22A9EE0-FE43-4F4A-A9F5-7D44F938AE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9845" y="8420111"/>
            <a:ext cx="781792" cy="543997"/>
          </a:xfrm>
          <a:prstGeom prst="rect">
            <a:avLst/>
          </a:prstGeom>
        </p:spPr>
      </p:pic>
      <p:sp>
        <p:nvSpPr>
          <p:cNvPr id="36" name="Textfeld 35">
            <a:extLst>
              <a:ext uri="{FF2B5EF4-FFF2-40B4-BE49-F238E27FC236}">
                <a16:creationId xmlns:a16="http://schemas.microsoft.com/office/drawing/2014/main" id="{CB1B0C86-C180-9940-8CA1-A8E0A411B97C}"/>
              </a:ext>
            </a:extLst>
          </p:cNvPr>
          <p:cNvSpPr txBox="1"/>
          <p:nvPr/>
        </p:nvSpPr>
        <p:spPr>
          <a:xfrm>
            <a:off x="4248586" y="8472207"/>
            <a:ext cx="20370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Wortschatzspeicher</a:t>
            </a:r>
          </a:p>
        </p:txBody>
      </p:sp>
    </p:spTree>
    <p:extLst>
      <p:ext uri="{BB962C8B-B14F-4D97-AF65-F5344CB8AC3E}">
        <p14:creationId xmlns:p14="http://schemas.microsoft.com/office/powerpoint/2010/main" val="979647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Gerade Verbindung 7"/>
          <p:cNvCxnSpPr/>
          <p:nvPr/>
        </p:nvCxnSpPr>
        <p:spPr>
          <a:xfrm>
            <a:off x="3608290" y="9495313"/>
            <a:ext cx="36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SFZ München Mitte      1</a:t>
            </a:r>
          </a:p>
        </p:txBody>
      </p:sp>
      <p:sp>
        <p:nvSpPr>
          <p:cNvPr id="6" name="Oval 5"/>
          <p:cNvSpPr/>
          <p:nvPr/>
        </p:nvSpPr>
        <p:spPr>
          <a:xfrm>
            <a:off x="3808834" y="9441100"/>
            <a:ext cx="108000" cy="108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0A18890C-8F7F-4148-BF41-BDB106625250}"/>
              </a:ext>
            </a:extLst>
          </p:cNvPr>
          <p:cNvSpPr txBox="1"/>
          <p:nvPr/>
        </p:nvSpPr>
        <p:spPr>
          <a:xfrm>
            <a:off x="4297824" y="3853438"/>
            <a:ext cx="20370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</a:rPr>
              <a:t>Wortschatzspeicher</a:t>
            </a:r>
          </a:p>
        </p:txBody>
      </p: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15C5C2F4-4C17-8A4B-A3AC-F48DDD6239F0}"/>
              </a:ext>
            </a:extLst>
          </p:cNvPr>
          <p:cNvGrpSpPr/>
          <p:nvPr/>
        </p:nvGrpSpPr>
        <p:grpSpPr>
          <a:xfrm>
            <a:off x="649014" y="395040"/>
            <a:ext cx="5827985" cy="4140000"/>
            <a:chOff x="649014" y="395040"/>
            <a:chExt cx="5827985" cy="4140000"/>
          </a:xfrm>
        </p:grpSpPr>
        <p:sp>
          <p:nvSpPr>
            <p:cNvPr id="26" name="Inhaltsplatzhalter 2">
              <a:extLst>
                <a:ext uri="{FF2B5EF4-FFF2-40B4-BE49-F238E27FC236}">
                  <a16:creationId xmlns:a16="http://schemas.microsoft.com/office/drawing/2014/main" id="{0D6FAC21-6349-A345-998C-884BC25BA50F}"/>
                </a:ext>
              </a:extLst>
            </p:cNvPr>
            <p:cNvSpPr txBox="1">
              <a:spLocks/>
            </p:cNvSpPr>
            <p:nvPr/>
          </p:nvSpPr>
          <p:spPr>
            <a:xfrm>
              <a:off x="649014" y="395040"/>
              <a:ext cx="5495308" cy="4140000"/>
            </a:xfrm>
            <a:prstGeom prst="rect">
              <a:avLst/>
            </a:prstGeom>
            <a:ln w="57150">
              <a:solidFill>
                <a:srgbClr val="7030A0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57200" indent="-457200">
                <a:lnSpc>
                  <a:spcPct val="100000"/>
                </a:lnSpc>
                <a:spcAft>
                  <a:spcPts val="750"/>
                </a:spcAft>
                <a:buFont typeface="+mj-lt"/>
                <a:buAutoNum type="arabicPeriod"/>
              </a:pPr>
              <a:r>
                <a:rPr lang="de-DE" sz="2000" dirty="0"/>
                <a:t>Schrei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r>
                <a:rPr lang="de-DE" sz="2000" dirty="0"/>
                <a:t> ei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nen</a:t>
              </a:r>
              <a:r>
                <a:rPr lang="de-DE" sz="2000" dirty="0"/>
                <a:t> Satz im Sin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gu</a:t>
              </a:r>
              <a:r>
                <a:rPr lang="de-DE" sz="2000" dirty="0"/>
                <a:t>lar und Plu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ral</a:t>
              </a:r>
              <a:r>
                <a:rPr lang="de-DE" sz="2000" dirty="0"/>
                <a:t>: </a:t>
              </a:r>
              <a:r>
                <a:rPr lang="de-DE" sz="2000" i="1" dirty="0"/>
                <a:t>(z.B.: Die Schü</a:t>
              </a:r>
              <a:r>
                <a:rPr lang="de-DE" sz="2000" i="1" dirty="0">
                  <a:solidFill>
                    <a:schemeClr val="bg2">
                      <a:lumMod val="75000"/>
                    </a:schemeClr>
                  </a:solidFill>
                </a:rPr>
                <a:t>ler</a:t>
              </a:r>
              <a:r>
                <a:rPr lang="de-DE" sz="2000" i="1" dirty="0"/>
                <a:t>fir</a:t>
              </a:r>
              <a:r>
                <a:rPr lang="de-DE" sz="2000" i="1" dirty="0">
                  <a:solidFill>
                    <a:schemeClr val="bg2">
                      <a:lumMod val="75000"/>
                    </a:schemeClr>
                  </a:solidFill>
                </a:rPr>
                <a:t>ma</a:t>
              </a:r>
              <a:r>
                <a:rPr lang="de-DE" sz="2000" i="1" dirty="0"/>
                <a:t> hat geöffnet. = </a:t>
              </a:r>
              <a:r>
                <a:rPr lang="de-DE" sz="2000" i="1" u="sng" dirty="0"/>
                <a:t> Singular</a:t>
              </a:r>
              <a:br>
                <a:rPr lang="de-DE" sz="2000" i="1" dirty="0"/>
              </a:br>
              <a:r>
                <a:rPr lang="de-DE" sz="2000" i="1" dirty="0"/>
                <a:t>Die Schü</a:t>
              </a:r>
              <a:r>
                <a:rPr lang="de-DE" sz="2000" i="1" dirty="0">
                  <a:solidFill>
                    <a:schemeClr val="bg2">
                      <a:lumMod val="75000"/>
                    </a:schemeClr>
                  </a:solidFill>
                </a:rPr>
                <a:t>ler</a:t>
              </a:r>
              <a:r>
                <a:rPr lang="de-DE" sz="2000" i="1" dirty="0"/>
                <a:t>fir</a:t>
              </a:r>
              <a:r>
                <a:rPr lang="de-DE" sz="2000" i="1" dirty="0">
                  <a:solidFill>
                    <a:schemeClr val="bg2">
                      <a:lumMod val="75000"/>
                    </a:schemeClr>
                  </a:solidFill>
                </a:rPr>
                <a:t>m</a:t>
              </a:r>
              <a:r>
                <a:rPr lang="de-DE" sz="2000" i="1" u="sng" dirty="0">
                  <a:solidFill>
                    <a:schemeClr val="bg2">
                      <a:lumMod val="75000"/>
                    </a:schemeClr>
                  </a:solidFill>
                </a:rPr>
                <a:t>en</a:t>
              </a:r>
              <a:r>
                <a:rPr lang="de-DE" sz="2000" i="1" dirty="0">
                  <a:solidFill>
                    <a:schemeClr val="bg2">
                      <a:lumMod val="75000"/>
                    </a:schemeClr>
                  </a:solidFill>
                </a:rPr>
                <a:t> </a:t>
              </a:r>
              <a:r>
                <a:rPr lang="de-DE" sz="2000" i="1" dirty="0"/>
                <a:t>ha</a:t>
              </a:r>
              <a:r>
                <a:rPr lang="de-DE" sz="2000" i="1" dirty="0">
                  <a:solidFill>
                    <a:schemeClr val="bg2">
                      <a:lumMod val="75000"/>
                    </a:schemeClr>
                  </a:solidFill>
                </a:rPr>
                <a:t>b</a:t>
              </a:r>
              <a:r>
                <a:rPr lang="de-DE" sz="2000" i="1" u="sng" dirty="0">
                  <a:solidFill>
                    <a:schemeClr val="bg1">
                      <a:lumMod val="65000"/>
                    </a:schemeClr>
                  </a:solidFill>
                </a:rPr>
                <a:t>en</a:t>
              </a:r>
              <a:r>
                <a:rPr lang="de-DE" sz="2000" i="1" dirty="0"/>
                <a:t> geöffnet. = </a:t>
              </a:r>
              <a:r>
                <a:rPr lang="de-DE" sz="2000" i="1" u="sng" dirty="0"/>
                <a:t> Plural</a:t>
              </a:r>
              <a:r>
                <a:rPr lang="de-DE" sz="2000" i="1" dirty="0"/>
                <a:t> )</a:t>
              </a:r>
            </a:p>
            <a:p>
              <a:pPr marL="457200" indent="-457200">
                <a:lnSpc>
                  <a:spcPct val="100000"/>
                </a:lnSpc>
                <a:spcAft>
                  <a:spcPts val="750"/>
                </a:spcAft>
                <a:buFont typeface="+mj-lt"/>
                <a:buAutoNum type="arabicPeriod"/>
              </a:pPr>
              <a:r>
                <a:rPr lang="de-DE" sz="2000" dirty="0"/>
                <a:t>Schrei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be </a:t>
              </a:r>
              <a:r>
                <a:rPr lang="de-DE" sz="2000" dirty="0"/>
                <a:t>ei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nen</a:t>
              </a:r>
              <a:r>
                <a:rPr lang="de-DE" sz="2000" dirty="0"/>
                <a:t> Satz in der</a:t>
              </a:r>
              <a:br>
                <a:rPr lang="de-DE" sz="2000" dirty="0"/>
              </a:br>
              <a:r>
                <a:rPr lang="de-DE" sz="2000" dirty="0"/>
                <a:t>- Ge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gen</a:t>
              </a:r>
              <a:r>
                <a:rPr lang="de-DE" sz="2000" dirty="0"/>
                <a:t>wart (</a:t>
              </a:r>
              <a:r>
                <a:rPr lang="de-DE" sz="2000" i="1" dirty="0"/>
                <a:t>z.B. Ich </a:t>
              </a:r>
              <a:r>
                <a:rPr lang="de-DE" sz="2000" i="1" u="sng" dirty="0"/>
                <a:t>gehe</a:t>
              </a:r>
              <a:r>
                <a:rPr lang="de-DE" sz="2000" i="1" dirty="0"/>
                <a:t> ins Kino.) </a:t>
              </a:r>
              <a:br>
                <a:rPr lang="de-DE" sz="2000" dirty="0"/>
              </a:br>
              <a:r>
                <a:rPr lang="de-DE" sz="2000" dirty="0"/>
                <a:t>- Ver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gan</a:t>
              </a:r>
              <a:r>
                <a:rPr lang="de-DE" sz="2000" dirty="0"/>
                <a:t>gen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heit </a:t>
              </a:r>
              <a:r>
                <a:rPr lang="de-DE" sz="2000" dirty="0"/>
                <a:t>(</a:t>
              </a:r>
              <a:r>
                <a:rPr lang="de-DE" sz="2000" i="1" dirty="0"/>
                <a:t>z.B. Ich </a:t>
              </a:r>
              <a:r>
                <a:rPr lang="de-DE" sz="2000" i="1" u="sng" dirty="0"/>
                <a:t>ging</a:t>
              </a:r>
              <a:r>
                <a:rPr lang="de-DE" sz="2000" i="1" dirty="0"/>
                <a:t> ins Kino.) </a:t>
              </a:r>
              <a:br>
                <a:rPr lang="de-DE" sz="2000" dirty="0"/>
              </a:br>
              <a:r>
                <a:rPr lang="de-DE" sz="2000" dirty="0"/>
                <a:t>- Zuk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unft</a:t>
              </a:r>
              <a:r>
                <a:rPr lang="de-DE" sz="2000" dirty="0"/>
                <a:t> (</a:t>
              </a:r>
              <a:r>
                <a:rPr lang="de-DE" sz="2000" i="1" dirty="0"/>
                <a:t>z.B. Ich </a:t>
              </a:r>
              <a:r>
                <a:rPr lang="de-DE" sz="2000" i="1" u="sng" dirty="0"/>
                <a:t>werde</a:t>
              </a:r>
              <a:r>
                <a:rPr lang="de-DE" sz="2000" i="1" dirty="0"/>
                <a:t> ins Kino </a:t>
              </a:r>
              <a:r>
                <a:rPr lang="de-DE" sz="2000" i="1" u="sng" dirty="0"/>
                <a:t>gehen</a:t>
              </a:r>
              <a:r>
                <a:rPr lang="de-DE" sz="2000" i="1" dirty="0"/>
                <a:t>.) </a:t>
              </a:r>
              <a:endParaRPr lang="de-DE" sz="2000" dirty="0"/>
            </a:p>
            <a:p>
              <a:pPr marL="457200" indent="-457200">
                <a:buFont typeface="+mj-lt"/>
                <a:buAutoNum type="arabicPeriod"/>
              </a:pPr>
              <a:r>
                <a:rPr lang="de-DE" sz="2000" dirty="0"/>
                <a:t>Schrei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r>
                <a:rPr lang="de-DE" sz="2000" dirty="0"/>
                <a:t> Sät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ze</a:t>
              </a:r>
              <a:r>
                <a:rPr lang="de-DE" sz="2000" dirty="0"/>
                <a:t> mit den Wör</a:t>
              </a:r>
              <a:r>
                <a:rPr lang="de-DE" sz="2000" dirty="0">
                  <a:solidFill>
                    <a:schemeClr val="bg1">
                      <a:lumMod val="65000"/>
                    </a:schemeClr>
                  </a:solidFill>
                </a:rPr>
                <a:t>tern</a:t>
              </a:r>
              <a:r>
                <a:rPr lang="de-DE" sz="2000" dirty="0"/>
                <a:t>!</a:t>
              </a:r>
            </a:p>
            <a:p>
              <a:pPr marL="457200" indent="-457200">
                <a:buFont typeface="+mj-lt"/>
                <a:buAutoNum type="arabicPeriod"/>
              </a:pPr>
              <a:endParaRPr lang="de-DE" sz="2000" dirty="0"/>
            </a:p>
          </p:txBody>
        </p:sp>
        <p:sp>
          <p:nvSpPr>
            <p:cNvPr id="27" name="Eingebuchteter Pfeil nach rechts 26">
              <a:extLst>
                <a:ext uri="{FF2B5EF4-FFF2-40B4-BE49-F238E27FC236}">
                  <a16:creationId xmlns:a16="http://schemas.microsoft.com/office/drawing/2014/main" id="{1E671F61-7719-9F44-BD11-7A0FE54DCB02}"/>
                </a:ext>
              </a:extLst>
            </p:cNvPr>
            <p:cNvSpPr/>
            <p:nvPr/>
          </p:nvSpPr>
          <p:spPr>
            <a:xfrm rot="10800000">
              <a:off x="4243904" y="3652638"/>
              <a:ext cx="2233095" cy="788894"/>
            </a:xfrm>
            <a:prstGeom prst="notchedRightArrow">
              <a:avLst/>
            </a:prstGeom>
            <a:solidFill>
              <a:srgbClr val="7030A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Textfeld 27">
              <a:extLst>
                <a:ext uri="{FF2B5EF4-FFF2-40B4-BE49-F238E27FC236}">
                  <a16:creationId xmlns:a16="http://schemas.microsoft.com/office/drawing/2014/main" id="{67F9C104-BC86-3643-A055-FB800531738F}"/>
                </a:ext>
              </a:extLst>
            </p:cNvPr>
            <p:cNvSpPr txBox="1"/>
            <p:nvPr/>
          </p:nvSpPr>
          <p:spPr>
            <a:xfrm>
              <a:off x="4351744" y="3877808"/>
              <a:ext cx="20370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>
                  <a:solidFill>
                    <a:schemeClr val="bg1"/>
                  </a:solidFill>
                </a:rPr>
                <a:t>Wortschatzspeicher</a:t>
              </a:r>
            </a:p>
          </p:txBody>
        </p:sp>
        <p:pic>
          <p:nvPicPr>
            <p:cNvPr id="29" name="Grafik 28">
              <a:extLst>
                <a:ext uri="{FF2B5EF4-FFF2-40B4-BE49-F238E27FC236}">
                  <a16:creationId xmlns:a16="http://schemas.microsoft.com/office/drawing/2014/main" id="{DA090E14-3578-AE4C-AEB2-A9AD557DAC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49845" y="3775087"/>
              <a:ext cx="781792" cy="5439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7972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-Desig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Design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Design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157</Words>
  <Application>Microsoft Macintosh PowerPoint</Application>
  <PresentationFormat>A4-Papier (210 x 297 mm)</PresentationFormat>
  <Paragraphs>43</Paragraphs>
  <Slides>4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Office-Design</vt:lpstr>
      <vt:lpstr>Wortschatzspeicher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Der Wortschatzspeicher  Mit dem Wortschatzspeicher kann ich mir Wörter besser merken! </dc:title>
  <dc:creator>Ursula Datzmann</dc:creator>
  <cp:lastModifiedBy>Julia Zollner</cp:lastModifiedBy>
  <cp:revision>129</cp:revision>
  <cp:lastPrinted>2018-02-01T19:02:09Z</cp:lastPrinted>
  <dcterms:created xsi:type="dcterms:W3CDTF">2017-12-11T15:33:45Z</dcterms:created>
  <dcterms:modified xsi:type="dcterms:W3CDTF">2018-02-08T13:47:07Z</dcterms:modified>
</cp:coreProperties>
</file>