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5"/>
  </p:notesMasterIdLst>
  <p:sldIdLst>
    <p:sldId id="263" r:id="rId2"/>
    <p:sldId id="278" r:id="rId3"/>
    <p:sldId id="277" r:id="rId4"/>
    <p:sldId id="279" r:id="rId5"/>
    <p:sldId id="265" r:id="rId6"/>
    <p:sldId id="264" r:id="rId7"/>
    <p:sldId id="271" r:id="rId8"/>
    <p:sldId id="280" r:id="rId9"/>
    <p:sldId id="281" r:id="rId10"/>
    <p:sldId id="282" r:id="rId11"/>
    <p:sldId id="283" r:id="rId12"/>
    <p:sldId id="284" r:id="rId13"/>
    <p:sldId id="285" r:id="rId14"/>
  </p:sldIdLst>
  <p:sldSz cx="6858000" cy="9906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5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FF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2"/>
    <p:restoredTop sz="94163"/>
  </p:normalViewPr>
  <p:slideViewPr>
    <p:cSldViewPr snapToGrid="0" snapToObjects="1" showGuides="1">
      <p:cViewPr varScale="1">
        <p:scale>
          <a:sx n="68" d="100"/>
          <a:sy n="68" d="100"/>
        </p:scale>
        <p:origin x="3136" y="224"/>
      </p:cViewPr>
      <p:guideLst>
        <p:guide orient="horz" pos="34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144D5-F601-0142-8B2D-CC9AFAB2B01F}" type="datetimeFigureOut">
              <a:rPr lang="de-DE" smtClean="0"/>
              <a:t>02.02.18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0DE20-C858-5844-91E2-04A447D122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3012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27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7187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3416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3457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48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4217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437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4888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2990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1106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626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61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CF06-9659-674C-BAB7-CCFB8B5A8F44}" type="datetime1">
              <a:rPr lang="de-DE" smtClean="0"/>
              <a:t>02.02.18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55A22-23FE-6A43-9D72-EFFDC4CB61C0}" type="datetime1">
              <a:rPr lang="de-DE" smtClean="0"/>
              <a:t>02.02.18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783C-3D18-A44F-8E7F-7DD03CE5600F}" type="datetime1">
              <a:rPr lang="de-DE" smtClean="0"/>
              <a:t>02.02.18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6B3-B9E2-6F40-9B0D-29EA2B5C85F8}" type="datetime1">
              <a:rPr lang="de-DE" smtClean="0"/>
              <a:t>02.02.18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A309-3A07-A040-B602-5AF0C48DBC2D}" type="datetime1">
              <a:rPr lang="de-DE" smtClean="0"/>
              <a:t>02.02.18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56127-A028-D84D-B521-7289AA0E05B6}" type="datetime1">
              <a:rPr lang="de-DE" smtClean="0"/>
              <a:t>02.02.18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80C34-DF3A-6040-B294-54FEE749959B}" type="datetime1">
              <a:rPr lang="de-DE" smtClean="0"/>
              <a:t>02.02.18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B8619-7283-D040-BD3F-532563CF1241}" type="datetime1">
              <a:rPr lang="de-DE" smtClean="0"/>
              <a:t>02.02.18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379F-A5A6-304E-84AC-5596C5ABF2B5}" type="datetime1">
              <a:rPr lang="de-DE" smtClean="0"/>
              <a:t>02.02.18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7ABA4-D735-7148-9ABA-19B7C69A4907}" type="datetime1">
              <a:rPr lang="de-DE" smtClean="0"/>
              <a:t>02.02.18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AA96B-2EFE-E84A-B024-5C325E2170FE}" type="datetime1">
              <a:rPr lang="de-DE" smtClean="0"/>
              <a:t>02.02.18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1B25C-746C-514F-B69C-C35E75A7EDF3}" type="datetime1">
              <a:rPr lang="de-DE" smtClean="0"/>
              <a:t>02.02.18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295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34464" y="3500335"/>
            <a:ext cx="5403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ein Sy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no</a:t>
            </a:r>
            <a:r>
              <a:rPr lang="de-DE" sz="2000" dirty="0"/>
              <a:t>nym!</a:t>
            </a:r>
          </a:p>
          <a:p>
            <a:endParaRPr lang="de-DE" sz="2000" dirty="0"/>
          </a:p>
          <a:p>
            <a:r>
              <a:rPr lang="de-DE" sz="2000" dirty="0"/>
              <a:t>Ordne jeweils ein Wort in der Spalte ein Synonym in der anderen Spalte zu! Schreibe auf!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3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Lex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de-DE" sz="2000" dirty="0"/>
              <a:t>kon!</a:t>
            </a:r>
            <a:br>
              <a:rPr lang="de-DE" sz="2000" dirty="0"/>
            </a:br>
            <a:r>
              <a:rPr lang="de-DE" sz="2000" dirty="0"/>
              <a:t>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</a:t>
            </a:r>
            <a:r>
              <a:rPr lang="de-DE" sz="2000" i="1" dirty="0" err="1"/>
              <a:t>xy</a:t>
            </a:r>
            <a:r>
              <a:rPr lang="de-DE" sz="2000" i="1" dirty="0"/>
              <a:t>		Seite 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5" y="312582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903577" y="3349698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61" name="Tabelle 60">
            <a:extLst>
              <a:ext uri="{FF2B5EF4-FFF2-40B4-BE49-F238E27FC236}">
                <a16:creationId xmlns:a16="http://schemas.microsoft.com/office/drawing/2014/main" id="{EDC08073-0E68-4946-892C-D3C0E1107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47296"/>
              </p:ext>
            </p:extLst>
          </p:nvPr>
        </p:nvGraphicFramePr>
        <p:xfrm>
          <a:off x="584827" y="5075123"/>
          <a:ext cx="5617133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6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de-DE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973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56724" y="4622073"/>
            <a:ext cx="54030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Stei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</a:t>
            </a:r>
            <a:r>
              <a:rPr lang="de-DE" sz="2000" dirty="0"/>
              <a:t>re die Ad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!</a:t>
            </a:r>
            <a:br>
              <a:rPr lang="de-DE" sz="2000" dirty="0"/>
            </a:br>
            <a:endParaRPr lang="de-DE" sz="2000" dirty="0"/>
          </a:p>
          <a:p>
            <a:r>
              <a:rPr lang="de-DE" sz="2000" i="1" dirty="0"/>
              <a:t>z.B.: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41914" y="250562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Ad</a:t>
            </a:r>
            <a:r>
              <a:rPr lang="de-DE" sz="2000" dirty="0">
                <a:solidFill>
                  <a:schemeClr val="bg1">
                    <a:lumMod val="7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bi</a:t>
            </a:r>
            <a:r>
              <a:rPr lang="de-DE" sz="2000" dirty="0"/>
              <a:t>nie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ren</a:t>
            </a:r>
            <a:r>
              <a:rPr lang="de-DE" sz="2000" dirty="0"/>
              <a:t>!</a:t>
            </a:r>
            <a:br>
              <a:rPr lang="de-DE" sz="2000" dirty="0"/>
            </a:br>
            <a:r>
              <a:rPr lang="de-DE" sz="2000" dirty="0"/>
              <a:t>Suche ein passendes Nomen!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_______ – der _______</a:t>
            </a:r>
            <a:r>
              <a:rPr lang="de-DE" sz="2000" i="1" u="sng" dirty="0" err="1">
                <a:solidFill>
                  <a:srgbClr val="00B050"/>
                </a:solidFill>
              </a:rPr>
              <a:t>e</a:t>
            </a:r>
            <a:r>
              <a:rPr lang="de-DE" sz="2000" i="1" dirty="0">
                <a:solidFill>
                  <a:srgbClr val="00B050"/>
                </a:solidFill>
              </a:rPr>
              <a:t> </a:t>
            </a:r>
            <a:r>
              <a:rPr lang="de-DE" sz="2000" i="1" dirty="0">
                <a:solidFill>
                  <a:srgbClr val="0070C0"/>
                </a:solidFill>
              </a:rPr>
              <a:t>_______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sz="2000" dirty="0">
              <a:solidFill>
                <a:srgbClr val="0070C0"/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b="1" dirty="0" err="1"/>
              <a:t>xy</a:t>
            </a:r>
            <a:endParaRPr lang="de-DE" b="1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34789" y="4355455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reieck 2"/>
          <p:cNvSpPr/>
          <p:nvPr/>
        </p:nvSpPr>
        <p:spPr>
          <a:xfrm flipH="1">
            <a:off x="2936854" y="886263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661472" y="898352"/>
            <a:ext cx="341362" cy="187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B246B8E-1B3F-3A4A-8D0F-D11ABC72C0F8}"/>
              </a:ext>
            </a:extLst>
          </p:cNvPr>
          <p:cNvGrpSpPr/>
          <p:nvPr/>
        </p:nvGrpSpPr>
        <p:grpSpPr>
          <a:xfrm>
            <a:off x="5854387" y="395694"/>
            <a:ext cx="644397" cy="930165"/>
            <a:chOff x="5859739" y="222439"/>
            <a:chExt cx="644397" cy="930165"/>
          </a:xfrm>
        </p:grpSpPr>
        <p:sp>
          <p:nvSpPr>
            <p:cNvPr id="14" name="Eingebuchteter Pfeil nach rechts 13"/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9" name="Grafik 58">
              <a:extLst>
                <a:ext uri="{FF2B5EF4-FFF2-40B4-BE49-F238E27FC236}">
                  <a16:creationId xmlns:a16="http://schemas.microsoft.com/office/drawing/2014/main" id="{2AC318AE-878E-E34E-A76B-6B664E380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EBC3E489-951F-EE41-8DC8-93AB5DD88818}"/>
              </a:ext>
            </a:extLst>
          </p:cNvPr>
          <p:cNvGrpSpPr/>
          <p:nvPr/>
        </p:nvGrpSpPr>
        <p:grpSpPr>
          <a:xfrm>
            <a:off x="5859736" y="4622073"/>
            <a:ext cx="644397" cy="930165"/>
            <a:chOff x="5859739" y="222439"/>
            <a:chExt cx="644397" cy="930165"/>
          </a:xfrm>
        </p:grpSpPr>
        <p:sp>
          <p:nvSpPr>
            <p:cNvPr id="56" name="Eingebuchteter Pfeil nach rechts 55">
              <a:extLst>
                <a:ext uri="{FF2B5EF4-FFF2-40B4-BE49-F238E27FC236}">
                  <a16:creationId xmlns:a16="http://schemas.microsoft.com/office/drawing/2014/main" id="{2A000CFA-0B8E-9541-8E0E-70FEF22594AE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3B3B02A4-76E0-DC4F-A8EF-C479577EA485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1" name="Grafik 60">
              <a:extLst>
                <a:ext uri="{FF2B5EF4-FFF2-40B4-BE49-F238E27FC236}">
                  <a16:creationId xmlns:a16="http://schemas.microsoft.com/office/drawing/2014/main" id="{45096CD2-33F0-6845-8733-2F2B0CC1D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952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339943" y="323998"/>
            <a:ext cx="54030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zu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sam</a:t>
            </a:r>
            <a:r>
              <a:rPr lang="de-DE" sz="2000" dirty="0"/>
              <a:t>men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</a:t>
            </a:r>
            <a:r>
              <a:rPr lang="de-DE" sz="2000" dirty="0"/>
              <a:t>setz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 </a:t>
            </a:r>
            <a:r>
              <a:rPr lang="de-DE" sz="2000" dirty="0"/>
              <a:t>(Kom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po</a:t>
            </a:r>
            <a:r>
              <a:rPr lang="de-DE" sz="2000" dirty="0"/>
              <a:t>si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ta</a:t>
            </a:r>
            <a:r>
              <a:rPr lang="de-DE" sz="2000" dirty="0"/>
              <a:t>)!</a:t>
            </a:r>
            <a:br>
              <a:rPr lang="de-DE" sz="2000" dirty="0"/>
            </a:br>
            <a:endParaRPr lang="de-DE" sz="2000" i="1" dirty="0"/>
          </a:p>
          <a:p>
            <a:r>
              <a:rPr lang="de-DE" sz="2000" i="1" dirty="0"/>
              <a:t>Schreibe mit Artikel: das Net</a:t>
            </a:r>
            <a:r>
              <a:rPr lang="de-DE" sz="2000" i="1" dirty="0">
                <a:solidFill>
                  <a:schemeClr val="bg2">
                    <a:lumMod val="75000"/>
                  </a:schemeClr>
                </a:solidFill>
              </a:rPr>
              <a:t>to</a:t>
            </a:r>
            <a:r>
              <a:rPr lang="de-DE" sz="2000" i="1" dirty="0"/>
              <a:t> -ge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halt</a:t>
            </a:r>
            <a:endParaRPr lang="de-DE" sz="2000" i="1" dirty="0"/>
          </a:p>
        </p:txBody>
      </p:sp>
      <p:grpSp>
        <p:nvGrpSpPr>
          <p:cNvPr id="8" name="Gruppierung 7"/>
          <p:cNvGrpSpPr/>
          <p:nvPr/>
        </p:nvGrpSpPr>
        <p:grpSpPr>
          <a:xfrm>
            <a:off x="3475925" y="2586795"/>
            <a:ext cx="2664343" cy="1536892"/>
            <a:chOff x="-2460768" y="4340789"/>
            <a:chExt cx="2664343" cy="1536892"/>
          </a:xfrm>
        </p:grpSpPr>
        <p:grpSp>
          <p:nvGrpSpPr>
            <p:cNvPr id="79" name="Gruppierung 78"/>
            <p:cNvGrpSpPr/>
            <p:nvPr/>
          </p:nvGrpSpPr>
          <p:grpSpPr>
            <a:xfrm>
              <a:off x="-2460768" y="4340789"/>
              <a:ext cx="2664343" cy="1536892"/>
              <a:chOff x="541914" y="7079647"/>
              <a:chExt cx="3162069" cy="1823999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/>
              </a:p>
            </p:txBody>
          </p:sp>
          <p:sp>
            <p:nvSpPr>
              <p:cNvPr id="83" name="Textfeld 82"/>
              <p:cNvSpPr txBox="1"/>
              <p:nvPr/>
            </p:nvSpPr>
            <p:spPr>
              <a:xfrm>
                <a:off x="1586313" y="7697610"/>
                <a:ext cx="1097586" cy="438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b="1" u="sng" dirty="0" err="1"/>
                  <a:t>xy</a:t>
                </a:r>
                <a:endParaRPr lang="de-DE" b="1" u="sng" dirty="0"/>
              </a:p>
            </p:txBody>
          </p:sp>
          <p:sp>
            <p:nvSpPr>
              <p:cNvPr id="84" name="Textfeld 83"/>
              <p:cNvSpPr txBox="1"/>
              <p:nvPr/>
            </p:nvSpPr>
            <p:spPr>
              <a:xfrm>
                <a:off x="541914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85" name="Textfeld 84"/>
              <p:cNvSpPr txBox="1"/>
              <p:nvPr/>
            </p:nvSpPr>
            <p:spPr>
              <a:xfrm>
                <a:off x="541914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86" name="Textfeld 85"/>
              <p:cNvSpPr txBox="1"/>
              <p:nvPr/>
            </p:nvSpPr>
            <p:spPr>
              <a:xfrm>
                <a:off x="2208272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87" name="Textfeld 86"/>
              <p:cNvSpPr txBox="1"/>
              <p:nvPr/>
            </p:nvSpPr>
            <p:spPr>
              <a:xfrm>
                <a:off x="2222025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</p:grpSp>
        <p:pic>
          <p:nvPicPr>
            <p:cNvPr id="103" name="Bild 1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727404" y="4709427"/>
              <a:ext cx="622300" cy="406400"/>
            </a:xfrm>
            <a:prstGeom prst="rect">
              <a:avLst/>
            </a:prstGeom>
          </p:spPr>
        </p:pic>
        <p:sp>
          <p:nvSpPr>
            <p:cNvPr id="106" name="Pfeil nach links und oben 105"/>
            <p:cNvSpPr/>
            <p:nvPr/>
          </p:nvSpPr>
          <p:spPr>
            <a:xfrm flipV="1">
              <a:off x="-732222" y="512782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9" name="Pfeil nach links und oben 108"/>
            <p:cNvSpPr/>
            <p:nvPr/>
          </p:nvSpPr>
          <p:spPr>
            <a:xfrm flipH="1" flipV="1">
              <a:off x="-2157246" y="5093465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1" name="Pfeil nach links und oben 110"/>
            <p:cNvSpPr/>
            <p:nvPr/>
          </p:nvSpPr>
          <p:spPr>
            <a:xfrm flipH="1">
              <a:off x="-2164301" y="471866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624976" y="1790707"/>
            <a:ext cx="2627452" cy="1520727"/>
            <a:chOff x="-2457646" y="1662586"/>
            <a:chExt cx="2627452" cy="1520727"/>
          </a:xfrm>
        </p:grpSpPr>
        <p:grpSp>
          <p:nvGrpSpPr>
            <p:cNvPr id="88" name="Gruppierung 87"/>
            <p:cNvGrpSpPr/>
            <p:nvPr/>
          </p:nvGrpSpPr>
          <p:grpSpPr>
            <a:xfrm>
              <a:off x="-2457646" y="1662586"/>
              <a:ext cx="2627452" cy="1520727"/>
              <a:chOff x="541914" y="7079647"/>
              <a:chExt cx="3162069" cy="1830155"/>
            </a:xfrm>
          </p:grpSpPr>
          <p:sp>
            <p:nvSpPr>
              <p:cNvPr id="89" name="Oval 88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/>
              </a:p>
            </p:txBody>
          </p:sp>
          <p:sp>
            <p:nvSpPr>
              <p:cNvPr id="90" name="Textfeld 89"/>
              <p:cNvSpPr txBox="1"/>
              <p:nvPr/>
            </p:nvSpPr>
            <p:spPr>
              <a:xfrm>
                <a:off x="1645375" y="7705025"/>
                <a:ext cx="1098238" cy="444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b="1" u="sng" dirty="0" err="1"/>
                  <a:t>xy</a:t>
                </a:r>
                <a:endParaRPr lang="de-DE" b="1" u="sng" dirty="0"/>
              </a:p>
            </p:txBody>
          </p:sp>
          <p:sp>
            <p:nvSpPr>
              <p:cNvPr id="91" name="Textfeld 90"/>
              <p:cNvSpPr txBox="1"/>
              <p:nvPr/>
            </p:nvSpPr>
            <p:spPr>
              <a:xfrm>
                <a:off x="541914" y="7079647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541914" y="8465319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2208274" y="7079647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4" name="Textfeld 93"/>
              <p:cNvSpPr txBox="1"/>
              <p:nvPr/>
            </p:nvSpPr>
            <p:spPr>
              <a:xfrm>
                <a:off x="2222024" y="8465321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</p:grpSp>
        <p:sp>
          <p:nvSpPr>
            <p:cNvPr id="102" name="Pfeil nach links und oben 101"/>
            <p:cNvSpPr/>
            <p:nvPr/>
          </p:nvSpPr>
          <p:spPr>
            <a:xfrm>
              <a:off x="-742031" y="2042978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5" name="Pfeil nach links und oben 104"/>
            <p:cNvSpPr/>
            <p:nvPr/>
          </p:nvSpPr>
          <p:spPr>
            <a:xfrm flipV="1">
              <a:off x="-732222" y="243066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8" name="Pfeil nach links und oben 107"/>
            <p:cNvSpPr/>
            <p:nvPr/>
          </p:nvSpPr>
          <p:spPr>
            <a:xfrm flipH="1" flipV="1">
              <a:off x="-2198841" y="2416253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2" name="Pfeil nach links und oben 111"/>
            <p:cNvSpPr/>
            <p:nvPr/>
          </p:nvSpPr>
          <p:spPr>
            <a:xfrm flipH="1">
              <a:off x="-2187218" y="203253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630334" y="3895433"/>
            <a:ext cx="2664343" cy="1536892"/>
            <a:chOff x="-2460768" y="7063361"/>
            <a:chExt cx="2664343" cy="1536892"/>
          </a:xfrm>
        </p:grpSpPr>
        <p:grpSp>
          <p:nvGrpSpPr>
            <p:cNvPr id="95" name="Gruppierung 94"/>
            <p:cNvGrpSpPr/>
            <p:nvPr/>
          </p:nvGrpSpPr>
          <p:grpSpPr>
            <a:xfrm>
              <a:off x="-2460768" y="7063361"/>
              <a:ext cx="2664343" cy="1536892"/>
              <a:chOff x="541914" y="7079647"/>
              <a:chExt cx="3162069" cy="1823999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/>
              </a:p>
            </p:txBody>
          </p:sp>
          <p:sp>
            <p:nvSpPr>
              <p:cNvPr id="97" name="Textfeld 96"/>
              <p:cNvSpPr txBox="1"/>
              <p:nvPr/>
            </p:nvSpPr>
            <p:spPr>
              <a:xfrm>
                <a:off x="1536838" y="7709144"/>
                <a:ext cx="1195925" cy="438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b="1" u="sng" dirty="0" err="1"/>
                  <a:t>xy</a:t>
                </a:r>
                <a:endParaRPr lang="de-DE" b="1" u="sng" dirty="0"/>
              </a:p>
            </p:txBody>
          </p:sp>
          <p:sp>
            <p:nvSpPr>
              <p:cNvPr id="98" name="Textfeld 97"/>
              <p:cNvSpPr txBox="1"/>
              <p:nvPr/>
            </p:nvSpPr>
            <p:spPr>
              <a:xfrm>
                <a:off x="541914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9" name="Textfeld 98"/>
              <p:cNvSpPr txBox="1"/>
              <p:nvPr/>
            </p:nvSpPr>
            <p:spPr>
              <a:xfrm>
                <a:off x="541914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100" name="Textfeld 99"/>
              <p:cNvSpPr txBox="1"/>
              <p:nvPr/>
            </p:nvSpPr>
            <p:spPr>
              <a:xfrm>
                <a:off x="2208272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101" name="Textfeld 100"/>
              <p:cNvSpPr txBox="1"/>
              <p:nvPr/>
            </p:nvSpPr>
            <p:spPr>
              <a:xfrm>
                <a:off x="2222025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</p:grpSp>
        <p:sp>
          <p:nvSpPr>
            <p:cNvPr id="104" name="Pfeil nach links und oben 103"/>
            <p:cNvSpPr/>
            <p:nvPr/>
          </p:nvSpPr>
          <p:spPr>
            <a:xfrm>
              <a:off x="-715012" y="743013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7" name="Pfeil nach links und oben 106"/>
            <p:cNvSpPr/>
            <p:nvPr/>
          </p:nvSpPr>
          <p:spPr>
            <a:xfrm flipV="1">
              <a:off x="-715815" y="782415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0" name="Pfeil nach links und oben 109"/>
            <p:cNvSpPr/>
            <p:nvPr/>
          </p:nvSpPr>
          <p:spPr>
            <a:xfrm flipH="1" flipV="1">
              <a:off x="-2205988" y="7845367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3" name="Pfeil nach links und oben 112"/>
            <p:cNvSpPr/>
            <p:nvPr/>
          </p:nvSpPr>
          <p:spPr>
            <a:xfrm flipH="1">
              <a:off x="-2198165" y="745824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949087E6-D00A-3440-80D0-F618F34A7C97}"/>
              </a:ext>
            </a:extLst>
          </p:cNvPr>
          <p:cNvGrpSpPr/>
          <p:nvPr/>
        </p:nvGrpSpPr>
        <p:grpSpPr>
          <a:xfrm>
            <a:off x="5746249" y="425459"/>
            <a:ext cx="644397" cy="930165"/>
            <a:chOff x="5859739" y="222439"/>
            <a:chExt cx="644397" cy="930165"/>
          </a:xfrm>
        </p:grpSpPr>
        <p:sp>
          <p:nvSpPr>
            <p:cNvPr id="54" name="Eingebuchteter Pfeil nach rechts 53">
              <a:extLst>
                <a:ext uri="{FF2B5EF4-FFF2-40B4-BE49-F238E27FC236}">
                  <a16:creationId xmlns:a16="http://schemas.microsoft.com/office/drawing/2014/main" id="{D63584CD-28D1-0F49-B3A8-EF309C4F4CDE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52B7B79E-E619-5746-86CF-B06FBEC206F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B6DD89CE-6329-CB49-9F19-D70787E02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58" name="Inhaltsplatzhalter 2">
            <a:extLst>
              <a:ext uri="{FF2B5EF4-FFF2-40B4-BE49-F238E27FC236}">
                <a16:creationId xmlns:a16="http://schemas.microsoft.com/office/drawing/2014/main" id="{0104983A-AB1F-F94E-A333-B495E7498B19}"/>
              </a:ext>
            </a:extLst>
          </p:cNvPr>
          <p:cNvSpPr txBox="1">
            <a:spLocks/>
          </p:cNvSpPr>
          <p:nvPr/>
        </p:nvSpPr>
        <p:spPr>
          <a:xfrm>
            <a:off x="464191" y="6311079"/>
            <a:ext cx="5420753" cy="1873005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de-DE" sz="2000" dirty="0"/>
              <a:t>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sz="2000" dirty="0"/>
              <a:t>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 </a:t>
            </a:r>
            <a:r>
              <a:rPr lang="de-DE" sz="2000" dirty="0"/>
              <a:t>zu allen Nomen! </a:t>
            </a:r>
          </a:p>
          <a:p>
            <a:pPr marL="0" indent="0">
              <a:buNone/>
            </a:pP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nutz</a:t>
            </a:r>
            <a:r>
              <a:rPr lang="de-DE" sz="2000" dirty="0"/>
              <a:t>e das Wör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ter</a:t>
            </a:r>
            <a:r>
              <a:rPr lang="de-DE" sz="2000" dirty="0"/>
              <a:t>buch als Hil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fe</a:t>
            </a:r>
            <a:r>
              <a:rPr lang="de-DE" sz="2000" dirty="0"/>
              <a:t>!</a:t>
            </a:r>
          </a:p>
          <a:p>
            <a:pPr marL="0" indent="0">
              <a:buNone/>
            </a:pPr>
            <a:endParaRPr lang="de-DE" sz="1100" i="1" dirty="0"/>
          </a:p>
          <a:p>
            <a:pPr marL="0" indent="0">
              <a:buNone/>
            </a:pPr>
            <a:r>
              <a:rPr lang="de-DE" sz="2000" i="1" dirty="0"/>
              <a:t>Schreibe: </a:t>
            </a:r>
            <a:r>
              <a:rPr lang="de-DE" sz="2000" i="1" dirty="0" err="1"/>
              <a:t>xy</a:t>
            </a:r>
            <a:r>
              <a:rPr lang="de-DE" sz="2000" i="1" dirty="0"/>
              <a:t>- die </a:t>
            </a:r>
            <a:r>
              <a:rPr lang="de-DE" sz="2000" i="1" dirty="0" err="1"/>
              <a:t>xy</a:t>
            </a:r>
            <a:r>
              <a:rPr lang="de-DE" sz="2000" i="1" dirty="0" err="1">
                <a:solidFill>
                  <a:srgbClr val="FF0000"/>
                </a:solidFill>
              </a:rPr>
              <a:t>en</a:t>
            </a:r>
            <a:r>
              <a:rPr lang="de-DE" sz="2000" i="1" dirty="0"/>
              <a:t>, ...</a:t>
            </a:r>
          </a:p>
        </p:txBody>
      </p: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6423A3B7-8A6C-084F-A0A9-76B5DFF3015E}"/>
              </a:ext>
            </a:extLst>
          </p:cNvPr>
          <p:cNvGrpSpPr/>
          <p:nvPr/>
        </p:nvGrpSpPr>
        <p:grpSpPr>
          <a:xfrm>
            <a:off x="5742958" y="6308341"/>
            <a:ext cx="644397" cy="930165"/>
            <a:chOff x="5859739" y="222439"/>
            <a:chExt cx="644397" cy="930165"/>
          </a:xfrm>
        </p:grpSpPr>
        <p:sp>
          <p:nvSpPr>
            <p:cNvPr id="62" name="Eingebuchteter Pfeil nach rechts 61">
              <a:extLst>
                <a:ext uri="{FF2B5EF4-FFF2-40B4-BE49-F238E27FC236}">
                  <a16:creationId xmlns:a16="http://schemas.microsoft.com/office/drawing/2014/main" id="{778B49B5-C93F-7E42-B4BD-FD07C3F76A11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17802DC5-457D-5246-94B6-07307AEC41CA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5" name="Grafik 64">
              <a:extLst>
                <a:ext uri="{FF2B5EF4-FFF2-40B4-BE49-F238E27FC236}">
                  <a16:creationId xmlns:a16="http://schemas.microsoft.com/office/drawing/2014/main" id="{B927AB08-57EE-AB48-A38A-A758A95D5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cxnSp>
        <p:nvCxnSpPr>
          <p:cNvPr id="66" name="Gerade Verbindung 65">
            <a:extLst>
              <a:ext uri="{FF2B5EF4-FFF2-40B4-BE49-F238E27FC236}">
                <a16:creationId xmlns:a16="http://schemas.microsoft.com/office/drawing/2014/main" id="{A1E9006B-6EF1-DA4E-A1C1-7226FABDBBE2}"/>
              </a:ext>
            </a:extLst>
          </p:cNvPr>
          <p:cNvCxnSpPr/>
          <p:nvPr/>
        </p:nvCxnSpPr>
        <p:spPr>
          <a:xfrm>
            <a:off x="339944" y="591421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Tabelle 66">
            <a:extLst>
              <a:ext uri="{FF2B5EF4-FFF2-40B4-BE49-F238E27FC236}">
                <a16:creationId xmlns:a16="http://schemas.microsoft.com/office/drawing/2014/main" id="{B7B911C6-C72E-4C4D-8C3C-852A59E6B30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1648" y="8019445"/>
          <a:ext cx="2524017" cy="1090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3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</a:rPr>
                        <a:t>Singular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</a:rPr>
                        <a:t>Plural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069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Gerade Verbindung 42"/>
          <p:cNvCxnSpPr/>
          <p:nvPr/>
        </p:nvCxnSpPr>
        <p:spPr>
          <a:xfrm>
            <a:off x="426888" y="304438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eck 43"/>
          <p:cNvSpPr/>
          <p:nvPr/>
        </p:nvSpPr>
        <p:spPr>
          <a:xfrm>
            <a:off x="3337729" y="1539260"/>
            <a:ext cx="341362" cy="18751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Dreieck 44"/>
          <p:cNvSpPr/>
          <p:nvPr/>
        </p:nvSpPr>
        <p:spPr>
          <a:xfrm flipH="1">
            <a:off x="1315942" y="1461149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/>
          <p:cNvSpPr/>
          <p:nvPr/>
        </p:nvSpPr>
        <p:spPr>
          <a:xfrm>
            <a:off x="1895137" y="1465141"/>
            <a:ext cx="236482" cy="222770"/>
          </a:xfrm>
          <a:prstGeom prst="ellipse">
            <a:avLst/>
          </a:prstGeom>
          <a:solidFill>
            <a:srgbClr val="FF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CBAAC8D-8B42-D94A-88F1-D2C3B31C647C}"/>
              </a:ext>
            </a:extLst>
          </p:cNvPr>
          <p:cNvSpPr/>
          <p:nvPr/>
        </p:nvSpPr>
        <p:spPr>
          <a:xfrm>
            <a:off x="426888" y="3315988"/>
            <a:ext cx="5775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 in Sil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ben</a:t>
            </a:r>
            <a:r>
              <a:rPr lang="de-DE" sz="2000" dirty="0"/>
              <a:t>schreib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wei</a:t>
            </a:r>
            <a:r>
              <a:rPr lang="de-DE" sz="2000" dirty="0"/>
              <a:t>se!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 </a:t>
            </a:r>
            <a:r>
              <a:rPr lang="de-DE" sz="2000" i="1" dirty="0" err="1"/>
              <a:t>xy</a:t>
            </a:r>
            <a:r>
              <a:rPr lang="de-DE" sz="2000" i="1" dirty="0"/>
              <a:t>	– 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8877AB6-0B62-1A46-88A8-3DA0CD130CA2}"/>
              </a:ext>
            </a:extLst>
          </p:cNvPr>
          <p:cNvGrpSpPr/>
          <p:nvPr/>
        </p:nvGrpSpPr>
        <p:grpSpPr>
          <a:xfrm>
            <a:off x="5817561" y="6241825"/>
            <a:ext cx="644397" cy="1092776"/>
            <a:chOff x="5808309" y="439918"/>
            <a:chExt cx="644397" cy="1092776"/>
          </a:xfrm>
        </p:grpSpPr>
        <p:sp>
          <p:nvSpPr>
            <p:cNvPr id="24" name="Eingebuchteter Pfeil nach rechts 23">
              <a:extLst>
                <a:ext uri="{FF2B5EF4-FFF2-40B4-BE49-F238E27FC236}">
                  <a16:creationId xmlns:a16="http://schemas.microsoft.com/office/drawing/2014/main" id="{8E7C097D-3D73-2F4A-8051-FE4B8A3C174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65020C-E166-1449-97E1-1C784B6DD4FC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B71D1D8B-6192-F749-9885-D7FD8DDC4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30" name="Tabelle 29">
            <a:extLst>
              <a:ext uri="{FF2B5EF4-FFF2-40B4-BE49-F238E27FC236}">
                <a16:creationId xmlns:a16="http://schemas.microsoft.com/office/drawing/2014/main" id="{F17AB738-8A4E-0047-8724-C9F18C1CEA0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89930" y="4414857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A6297FA2-BB61-5A43-860D-52EBAFF01914}"/>
              </a:ext>
            </a:extLst>
          </p:cNvPr>
          <p:cNvCxnSpPr/>
          <p:nvPr/>
        </p:nvCxnSpPr>
        <p:spPr>
          <a:xfrm>
            <a:off x="405293" y="588805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>
            <a:extLst>
              <a:ext uri="{FF2B5EF4-FFF2-40B4-BE49-F238E27FC236}">
                <a16:creationId xmlns:a16="http://schemas.microsoft.com/office/drawing/2014/main" id="{49899C07-3DB2-4844-8830-7DA0305A425B}"/>
              </a:ext>
            </a:extLst>
          </p:cNvPr>
          <p:cNvSpPr/>
          <p:nvPr/>
        </p:nvSpPr>
        <p:spPr>
          <a:xfrm>
            <a:off x="349635" y="6159662"/>
            <a:ext cx="5775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Lass dir die Wörter dik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tie</a:t>
            </a:r>
            <a:r>
              <a:rPr lang="de-DE" sz="2000" dirty="0"/>
              <a:t>ren!</a:t>
            </a:r>
            <a:br>
              <a:rPr lang="de-DE" sz="2000" b="1" dirty="0"/>
            </a:br>
            <a:endParaRPr lang="de-DE" sz="2000" b="1" dirty="0"/>
          </a:p>
        </p:txBody>
      </p:sp>
      <p:graphicFrame>
        <p:nvGraphicFramePr>
          <p:cNvPr id="40" name="Tabelle 39">
            <a:extLst>
              <a:ext uri="{FF2B5EF4-FFF2-40B4-BE49-F238E27FC236}">
                <a16:creationId xmlns:a16="http://schemas.microsoft.com/office/drawing/2014/main" id="{CF4CE45C-1DF9-7242-9A42-B152BA4B6C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05293" y="6979698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5EC8273E-875F-E643-81BD-2DA2CCB7EA08}"/>
              </a:ext>
            </a:extLst>
          </p:cNvPr>
          <p:cNvGrpSpPr/>
          <p:nvPr/>
        </p:nvGrpSpPr>
        <p:grpSpPr>
          <a:xfrm>
            <a:off x="5817561" y="3436496"/>
            <a:ext cx="644397" cy="1092776"/>
            <a:chOff x="5808309" y="439918"/>
            <a:chExt cx="644397" cy="1092776"/>
          </a:xfrm>
        </p:grpSpPr>
        <p:sp>
          <p:nvSpPr>
            <p:cNvPr id="42" name="Eingebuchteter Pfeil nach rechts 41">
              <a:extLst>
                <a:ext uri="{FF2B5EF4-FFF2-40B4-BE49-F238E27FC236}">
                  <a16:creationId xmlns:a16="http://schemas.microsoft.com/office/drawing/2014/main" id="{F257CCC5-F825-0C4C-A760-8A2868A262B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1B514B3C-A6A9-4D41-B547-95E23D78794B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397F5B2F-1369-5B4D-AA4A-D8BCA6BA9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sp>
        <p:nvSpPr>
          <p:cNvPr id="50" name="Rechteck 49">
            <a:extLst>
              <a:ext uri="{FF2B5EF4-FFF2-40B4-BE49-F238E27FC236}">
                <a16:creationId xmlns:a16="http://schemas.microsoft.com/office/drawing/2014/main" id="{68DD7C8C-BFB1-EC40-BAA9-E17B5070C3D3}"/>
              </a:ext>
            </a:extLst>
          </p:cNvPr>
          <p:cNvSpPr/>
          <p:nvPr/>
        </p:nvSpPr>
        <p:spPr>
          <a:xfrm>
            <a:off x="405293" y="166372"/>
            <a:ext cx="540301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dirty="0"/>
              <a:t>:</a:t>
            </a:r>
            <a:br>
              <a:rPr lang="de-DE" sz="2000" dirty="0"/>
            </a:br>
            <a:endParaRPr lang="de-DE" sz="2000" i="1" dirty="0"/>
          </a:p>
          <a:p>
            <a:pPr marL="800100" lvl="1" indent="-342900">
              <a:buFont typeface="Courier New" charset="0"/>
              <a:buChar char="o"/>
            </a:pPr>
            <a:r>
              <a:rPr lang="de-DE" b="1" dirty="0" err="1"/>
              <a:t>x</a:t>
            </a:r>
            <a:r>
              <a:rPr lang="de-DE" b="1" dirty="0" err="1">
                <a:solidFill>
                  <a:schemeClr val="bg2">
                    <a:lumMod val="50000"/>
                  </a:schemeClr>
                </a:solidFill>
              </a:rPr>
              <a:t>y</a:t>
            </a:r>
            <a:endParaRPr lang="de-DE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de-DE" sz="2000" i="1" dirty="0"/>
          </a:p>
          <a:p>
            <a:r>
              <a:rPr lang="de-DE" sz="2000" i="1" dirty="0"/>
              <a:t>z.B. </a:t>
            </a:r>
            <a:endParaRPr lang="de-DE" sz="2000" i="1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E94B22B1-86B7-1242-8BDC-7F3E544EF238}"/>
              </a:ext>
            </a:extLst>
          </p:cNvPr>
          <p:cNvGrpSpPr/>
          <p:nvPr/>
        </p:nvGrpSpPr>
        <p:grpSpPr>
          <a:xfrm>
            <a:off x="5766965" y="371018"/>
            <a:ext cx="644397" cy="930165"/>
            <a:chOff x="5859739" y="222439"/>
            <a:chExt cx="644397" cy="930165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AA8FC82B-5122-2546-9367-230315DF7F5D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B4D93AAF-4DFA-A448-8AB7-8B90ECF3688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2C46FF9F-EEC1-CF41-AD81-FDDE7FCE2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930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erade Verbindung 80"/>
          <p:cNvCxnSpPr/>
          <p:nvPr/>
        </p:nvCxnSpPr>
        <p:spPr>
          <a:xfrm>
            <a:off x="433748" y="33177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/>
        </p:nvSpPr>
        <p:spPr>
          <a:xfrm>
            <a:off x="487832" y="371130"/>
            <a:ext cx="57754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nen</a:t>
            </a:r>
            <a:r>
              <a:rPr lang="de-DE" sz="2000" dirty="0"/>
              <a:t> Satz im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und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</a:t>
            </a:r>
            <a:r>
              <a:rPr lang="de-DE" sz="2000" dirty="0"/>
              <a:t> mit folgenden Wörtern:</a:t>
            </a:r>
          </a:p>
          <a:p>
            <a:endParaRPr lang="de-DE" sz="2000" dirty="0"/>
          </a:p>
          <a:p>
            <a:pPr marL="800100" lvl="1" indent="-342900">
              <a:buFont typeface="Courier New" charset="0"/>
              <a:buChar char="o"/>
            </a:pPr>
            <a:r>
              <a:rPr lang="de-DE" sz="2000" b="1" dirty="0" err="1"/>
              <a:t>xy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</a:t>
            </a:r>
            <a:r>
              <a:rPr lang="de-DE" sz="2000" i="1" u="sng" dirty="0"/>
              <a:t>Singular</a:t>
            </a:r>
            <a:r>
              <a:rPr lang="de-DE" sz="2000" i="1" dirty="0"/>
              <a:t>: </a:t>
            </a:r>
            <a:br>
              <a:rPr lang="de-DE" sz="2000" i="1" dirty="0"/>
            </a:br>
            <a:r>
              <a:rPr lang="de-DE" sz="2000" i="1" dirty="0"/>
              <a:t>         </a:t>
            </a:r>
            <a:r>
              <a:rPr lang="de-DE" sz="2000" i="1" u="sng" dirty="0"/>
              <a:t>Plural:</a:t>
            </a:r>
            <a:r>
              <a:rPr lang="de-DE" sz="2000" i="1" dirty="0"/>
              <a:t> </a:t>
            </a:r>
          </a:p>
        </p:txBody>
      </p:sp>
      <p:cxnSp>
        <p:nvCxnSpPr>
          <p:cNvPr id="91" name="Gerade Verbindung 90"/>
          <p:cNvCxnSpPr/>
          <p:nvPr/>
        </p:nvCxnSpPr>
        <p:spPr>
          <a:xfrm>
            <a:off x="351845" y="667789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hteck 91"/>
          <p:cNvSpPr/>
          <p:nvPr/>
        </p:nvSpPr>
        <p:spPr>
          <a:xfrm>
            <a:off x="383516" y="3522418"/>
            <a:ext cx="57754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Sät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ze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b="1" dirty="0"/>
              <a:t>:</a:t>
            </a:r>
            <a:br>
              <a:rPr lang="de-DE" sz="2000" b="1" dirty="0"/>
            </a:br>
            <a:endParaRPr lang="de-DE" sz="2000" b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r>
              <a:rPr lang="de-DE" sz="2000" i="1" dirty="0"/>
              <a:t>z.B.:</a:t>
            </a:r>
          </a:p>
        </p:txBody>
      </p:sp>
      <p:graphicFrame>
        <p:nvGraphicFramePr>
          <p:cNvPr id="44" name="Tabelle 43"/>
          <p:cNvGraphicFramePr>
            <a:graphicFrameLocks noGrp="1"/>
          </p:cNvGraphicFramePr>
          <p:nvPr>
            <p:extLst/>
          </p:nvPr>
        </p:nvGraphicFramePr>
        <p:xfrm>
          <a:off x="756591" y="3994689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 gridSpan="2"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Rechteck 24">
            <a:extLst>
              <a:ext uri="{FF2B5EF4-FFF2-40B4-BE49-F238E27FC236}">
                <a16:creationId xmlns:a16="http://schemas.microsoft.com/office/drawing/2014/main" id="{49AF8262-248B-8440-A4FC-3A3986902F08}"/>
              </a:ext>
            </a:extLst>
          </p:cNvPr>
          <p:cNvSpPr/>
          <p:nvPr/>
        </p:nvSpPr>
        <p:spPr>
          <a:xfrm>
            <a:off x="351845" y="6879022"/>
            <a:ext cx="47476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Ma</a:t>
            </a:r>
            <a:r>
              <a:rPr lang="de-DE" sz="2000" b="1" dirty="0">
                <a:solidFill>
                  <a:srgbClr val="FF0000"/>
                </a:solidFill>
              </a:rPr>
              <a:t>r</a:t>
            </a:r>
            <a:r>
              <a:rPr lang="de-DE" sz="2000" dirty="0"/>
              <a:t>k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re schw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rige </a:t>
            </a:r>
            <a:r>
              <a:rPr lang="de-DE" sz="2000" b="1" dirty="0">
                <a:solidFill>
                  <a:srgbClr val="FF0000"/>
                </a:solidFill>
              </a:rPr>
              <a:t>St</a:t>
            </a:r>
            <a:r>
              <a:rPr lang="de-DE" sz="2000" dirty="0"/>
              <a:t>ellen!</a:t>
            </a:r>
            <a:endParaRPr lang="de-DE" sz="2000" i="1" dirty="0"/>
          </a:p>
        </p:txBody>
      </p:sp>
      <p:graphicFrame>
        <p:nvGraphicFramePr>
          <p:cNvPr id="27" name="Tabelle 26">
            <a:extLst>
              <a:ext uri="{FF2B5EF4-FFF2-40B4-BE49-F238E27FC236}">
                <a16:creationId xmlns:a16="http://schemas.microsoft.com/office/drawing/2014/main" id="{1D41C761-0374-FF4E-88E7-84950E9B0D2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51845" y="7459320"/>
          <a:ext cx="4829790" cy="174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das Einkommen 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finanzieren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/>
                        <a:t>der Ratenkauf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überweisen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mit Geld auskommen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die Zahlungsart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 gridSpan="2"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03143CB-21E4-6F46-8B47-BF30CF208260}"/>
              </a:ext>
            </a:extLst>
          </p:cNvPr>
          <p:cNvGrpSpPr/>
          <p:nvPr/>
        </p:nvGrpSpPr>
        <p:grpSpPr>
          <a:xfrm>
            <a:off x="5836765" y="324014"/>
            <a:ext cx="644397" cy="1092776"/>
            <a:chOff x="5808309" y="439918"/>
            <a:chExt cx="644397" cy="1092776"/>
          </a:xfrm>
        </p:grpSpPr>
        <p:sp>
          <p:nvSpPr>
            <p:cNvPr id="29" name="Eingebuchteter Pfeil nach rechts 28">
              <a:extLst>
                <a:ext uri="{FF2B5EF4-FFF2-40B4-BE49-F238E27FC236}">
                  <a16:creationId xmlns:a16="http://schemas.microsoft.com/office/drawing/2014/main" id="{1F9E5C14-E27A-ED47-9AC9-E208182F6240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55653D9-10D8-2E40-83C4-35789F922CC4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574AF410-7299-E549-9AB8-3220571F3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37BB2F8-3073-8D46-86D1-5FE6C2749409}"/>
              </a:ext>
            </a:extLst>
          </p:cNvPr>
          <p:cNvGrpSpPr/>
          <p:nvPr/>
        </p:nvGrpSpPr>
        <p:grpSpPr>
          <a:xfrm>
            <a:off x="5814136" y="7079077"/>
            <a:ext cx="644397" cy="1092776"/>
            <a:chOff x="5808309" y="439918"/>
            <a:chExt cx="644397" cy="1092776"/>
          </a:xfrm>
        </p:grpSpPr>
        <p:sp>
          <p:nvSpPr>
            <p:cNvPr id="36" name="Eingebuchteter Pfeil nach rechts 35">
              <a:extLst>
                <a:ext uri="{FF2B5EF4-FFF2-40B4-BE49-F238E27FC236}">
                  <a16:creationId xmlns:a16="http://schemas.microsoft.com/office/drawing/2014/main" id="{FA2366B7-D61B-184E-8B8E-2FA46DB81A65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2E3CCAB2-D3A2-6E4E-B454-2786DF05E497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7B5A313D-0DEA-7244-9F5C-8507A2FB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957FC3FC-E1A9-0E4E-8184-1C6C4C40793E}"/>
              </a:ext>
            </a:extLst>
          </p:cNvPr>
          <p:cNvGrpSpPr/>
          <p:nvPr/>
        </p:nvGrpSpPr>
        <p:grpSpPr>
          <a:xfrm>
            <a:off x="5808309" y="3704290"/>
            <a:ext cx="644397" cy="1092776"/>
            <a:chOff x="5808309" y="439918"/>
            <a:chExt cx="644397" cy="1092776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66EBD889-81A1-C642-95A5-377161D5C5A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A8884719-92F1-9B44-B95E-05F566C4BEE5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59F0DB9E-1437-C643-9D4B-230D9B3A8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7491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4"/>
            <a:ext cx="5833162" cy="105989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den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ber</a:t>
            </a: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griff</a:t>
            </a:r>
            <a:r>
              <a:rPr lang="de-DE" sz="2000" dirty="0"/>
              <a:t>!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2000" dirty="0"/>
              <a:t>Ord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</a:t>
            </a:r>
            <a:r>
              <a:rPr lang="de-DE" sz="2000" dirty="0"/>
              <a:t>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 Be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grif</a:t>
            </a:r>
            <a:r>
              <a:rPr lang="de-DE" sz="2000" dirty="0"/>
              <a:t>fe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zu und 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</a:t>
            </a:r>
          </a:p>
          <a:p>
            <a:pPr marL="0" indent="0">
              <a:buNone/>
            </a:pPr>
            <a:r>
              <a:rPr lang="de-DE" sz="2000" dirty="0"/>
              <a:t>sie auf!</a:t>
            </a: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78380" y="534580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831754" y="5739399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E92978FC-95CD-4147-A850-BE492E395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677066"/>
              </p:ext>
            </p:extLst>
          </p:nvPr>
        </p:nvGraphicFramePr>
        <p:xfrm>
          <a:off x="584827" y="1475535"/>
          <a:ext cx="482979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569026896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807399454"/>
                    </a:ext>
                  </a:extLst>
                </a:gridCol>
              </a:tblGrid>
              <a:tr h="30218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de-DE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y</a:t>
                      </a:r>
                      <a:endParaRPr lang="de-DE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de-DE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y</a:t>
                      </a:r>
                      <a:endParaRPr lang="de-DE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141301"/>
                  </a:ext>
                </a:extLst>
              </a:tr>
              <a:tr h="30218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549249"/>
                  </a:ext>
                </a:extLst>
              </a:tr>
              <a:tr h="30218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978737"/>
                  </a:ext>
                </a:extLst>
              </a:tr>
              <a:tr h="302189">
                <a:tc>
                  <a:txBody>
                    <a:bodyPr/>
                    <a:lstStyle/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charset="0"/>
                        <a:buChar char="o"/>
                        <a:tabLst/>
                        <a:defRPr/>
                      </a:pPr>
                      <a:endParaRPr lang="de-DE" sz="1800" b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charset="0"/>
                        <a:buChar char="o"/>
                        <a:tabLst/>
                        <a:defRPr/>
                      </a:pPr>
                      <a:endParaRPr lang="de-DE" sz="1800" b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420384"/>
                  </a:ext>
                </a:extLst>
              </a:tr>
            </a:tbl>
          </a:graphicData>
        </a:graphic>
      </p:graphicFrame>
      <p:graphicFrame>
        <p:nvGraphicFramePr>
          <p:cNvPr id="17" name="Tabelle 16">
            <a:extLst>
              <a:ext uri="{FF2B5EF4-FFF2-40B4-BE49-F238E27FC236}">
                <a16:creationId xmlns:a16="http://schemas.microsoft.com/office/drawing/2014/main" id="{7C0F15C2-8E2B-E04D-8731-EEB774140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70610"/>
              </p:ext>
            </p:extLst>
          </p:nvPr>
        </p:nvGraphicFramePr>
        <p:xfrm>
          <a:off x="478380" y="3113428"/>
          <a:ext cx="594813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2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27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chemeClr val="tx1"/>
                          </a:solidFill>
                        </a:rPr>
                        <a:t> 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>
                            <a:tint val="66000"/>
                            <a:satMod val="160000"/>
                          </a:srgbClr>
                        </a:gs>
                        <a:gs pos="50000">
                          <a:srgbClr val="0070C0">
                            <a:tint val="44500"/>
                            <a:satMod val="160000"/>
                          </a:srgbClr>
                        </a:gs>
                        <a:gs pos="100000">
                          <a:srgbClr val="0070C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chemeClr val="tx1"/>
                          </a:solidFill>
                        </a:rPr>
                        <a:t> 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>
                            <a:tint val="66000"/>
                            <a:satMod val="160000"/>
                          </a:srgbClr>
                        </a:gs>
                        <a:gs pos="50000">
                          <a:srgbClr val="0070C0">
                            <a:tint val="44500"/>
                            <a:satMod val="160000"/>
                          </a:srgbClr>
                        </a:gs>
                        <a:gs pos="100000">
                          <a:srgbClr val="0070C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chemeClr val="tx1"/>
                          </a:solidFill>
                        </a:rPr>
                        <a:t> 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>
                            <a:tint val="66000"/>
                            <a:satMod val="160000"/>
                          </a:srgbClr>
                        </a:gs>
                        <a:gs pos="50000">
                          <a:srgbClr val="0070C0">
                            <a:tint val="44500"/>
                            <a:satMod val="160000"/>
                          </a:srgbClr>
                        </a:gs>
                        <a:gs pos="100000">
                          <a:srgbClr val="0070C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622573"/>
                  </a:ext>
                </a:extLst>
              </a:tr>
            </a:tbl>
          </a:graphicData>
        </a:graphic>
      </p:graphicFrame>
      <p:sp>
        <p:nvSpPr>
          <p:cNvPr id="18" name="Rechteck 17">
            <a:extLst>
              <a:ext uri="{FF2B5EF4-FFF2-40B4-BE49-F238E27FC236}">
                <a16:creationId xmlns:a16="http://schemas.microsoft.com/office/drawing/2014/main" id="{4E4BB572-AC40-BF4A-B54B-8445BC7262D1}"/>
              </a:ext>
            </a:extLst>
          </p:cNvPr>
          <p:cNvSpPr/>
          <p:nvPr/>
        </p:nvSpPr>
        <p:spPr>
          <a:xfrm>
            <a:off x="406498" y="5739399"/>
            <a:ext cx="5269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Lö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rät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sel</a:t>
            </a:r>
            <a:r>
              <a:rPr lang="de-DE" sz="2000" dirty="0"/>
              <a:t>! 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203401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56724" y="4622073"/>
            <a:ext cx="54030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Stei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</a:t>
            </a:r>
            <a:r>
              <a:rPr lang="de-DE" sz="2000" dirty="0"/>
              <a:t>re die Ad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!</a:t>
            </a:r>
            <a:br>
              <a:rPr lang="de-DE" sz="2000" dirty="0"/>
            </a:br>
            <a:endParaRPr lang="de-DE" sz="2000" dirty="0"/>
          </a:p>
          <a:p>
            <a:r>
              <a:rPr lang="de-DE" sz="2000" i="1" dirty="0"/>
              <a:t>z.B.: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41914" y="250562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Ad</a:t>
            </a:r>
            <a:r>
              <a:rPr lang="de-DE" sz="2000" dirty="0">
                <a:solidFill>
                  <a:schemeClr val="bg1">
                    <a:lumMod val="75000"/>
                  </a:schemeClr>
                </a:solidFill>
              </a:rPr>
              <a:t>jek</a:t>
            </a:r>
            <a:r>
              <a:rPr lang="de-DE" sz="2000" dirty="0"/>
              <a:t>ti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ve</a:t>
            </a:r>
            <a:r>
              <a:rPr lang="de-DE" sz="2000" dirty="0"/>
              <a:t>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bi</a:t>
            </a:r>
            <a:r>
              <a:rPr lang="de-DE" sz="2000" dirty="0"/>
              <a:t>nie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ren</a:t>
            </a:r>
            <a:r>
              <a:rPr lang="de-DE" sz="2000" dirty="0"/>
              <a:t>!</a:t>
            </a:r>
            <a:br>
              <a:rPr lang="de-DE" sz="2000" dirty="0"/>
            </a:br>
            <a:r>
              <a:rPr lang="de-DE" sz="2000" dirty="0"/>
              <a:t>Suche ein passendes Nomen!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_______ – der _______</a:t>
            </a:r>
            <a:r>
              <a:rPr lang="de-DE" sz="2000" i="1" u="sng" dirty="0" err="1">
                <a:solidFill>
                  <a:srgbClr val="00B050"/>
                </a:solidFill>
              </a:rPr>
              <a:t>e</a:t>
            </a:r>
            <a:r>
              <a:rPr lang="de-DE" sz="2000" i="1" dirty="0">
                <a:solidFill>
                  <a:srgbClr val="00B050"/>
                </a:solidFill>
              </a:rPr>
              <a:t> </a:t>
            </a:r>
            <a:r>
              <a:rPr lang="de-DE" sz="2000" i="1" dirty="0">
                <a:solidFill>
                  <a:srgbClr val="0070C0"/>
                </a:solidFill>
              </a:rPr>
              <a:t>_______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sz="2000" dirty="0">
              <a:solidFill>
                <a:srgbClr val="0070C0"/>
              </a:solidFill>
            </a:endParaRPr>
          </a:p>
          <a:p>
            <a:pPr lvl="1">
              <a:buFont typeface="Courier New" charset="0"/>
              <a:buChar char="o"/>
            </a:pPr>
            <a:r>
              <a:rPr lang="de-DE" b="1" dirty="0" err="1"/>
              <a:t>xy</a:t>
            </a:r>
            <a:endParaRPr lang="de-DE" b="1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34789" y="4355455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reieck 2"/>
          <p:cNvSpPr/>
          <p:nvPr/>
        </p:nvSpPr>
        <p:spPr>
          <a:xfrm flipH="1">
            <a:off x="2936854" y="886263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661472" y="898352"/>
            <a:ext cx="341362" cy="187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B246B8E-1B3F-3A4A-8D0F-D11ABC72C0F8}"/>
              </a:ext>
            </a:extLst>
          </p:cNvPr>
          <p:cNvGrpSpPr/>
          <p:nvPr/>
        </p:nvGrpSpPr>
        <p:grpSpPr>
          <a:xfrm>
            <a:off x="5854387" y="395694"/>
            <a:ext cx="644397" cy="930165"/>
            <a:chOff x="5859739" y="222439"/>
            <a:chExt cx="644397" cy="930165"/>
          </a:xfrm>
        </p:grpSpPr>
        <p:sp>
          <p:nvSpPr>
            <p:cNvPr id="14" name="Eingebuchteter Pfeil nach rechts 13"/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9" name="Grafik 58">
              <a:extLst>
                <a:ext uri="{FF2B5EF4-FFF2-40B4-BE49-F238E27FC236}">
                  <a16:creationId xmlns:a16="http://schemas.microsoft.com/office/drawing/2014/main" id="{2AC318AE-878E-E34E-A76B-6B664E380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EBC3E489-951F-EE41-8DC8-93AB5DD88818}"/>
              </a:ext>
            </a:extLst>
          </p:cNvPr>
          <p:cNvGrpSpPr/>
          <p:nvPr/>
        </p:nvGrpSpPr>
        <p:grpSpPr>
          <a:xfrm>
            <a:off x="5859736" y="4622073"/>
            <a:ext cx="644397" cy="930165"/>
            <a:chOff x="5859739" y="222439"/>
            <a:chExt cx="644397" cy="930165"/>
          </a:xfrm>
        </p:grpSpPr>
        <p:sp>
          <p:nvSpPr>
            <p:cNvPr id="56" name="Eingebuchteter Pfeil nach rechts 55">
              <a:extLst>
                <a:ext uri="{FF2B5EF4-FFF2-40B4-BE49-F238E27FC236}">
                  <a16:creationId xmlns:a16="http://schemas.microsoft.com/office/drawing/2014/main" id="{2A000CFA-0B8E-9541-8E0E-70FEF22594AE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3B3B02A4-76E0-DC4F-A8EF-C479577EA485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1" name="Grafik 60">
              <a:extLst>
                <a:ext uri="{FF2B5EF4-FFF2-40B4-BE49-F238E27FC236}">
                  <a16:creationId xmlns:a16="http://schemas.microsoft.com/office/drawing/2014/main" id="{45096CD2-33F0-6845-8733-2F2B0CC1D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8375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339943" y="323998"/>
            <a:ext cx="54030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zu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sam</a:t>
            </a:r>
            <a:r>
              <a:rPr lang="de-DE" sz="2000" dirty="0"/>
              <a:t>men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</a:t>
            </a:r>
            <a:r>
              <a:rPr lang="de-DE" sz="2000" dirty="0"/>
              <a:t>setz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 </a:t>
            </a:r>
            <a:r>
              <a:rPr lang="de-DE" sz="2000" dirty="0"/>
              <a:t>(Kom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po</a:t>
            </a:r>
            <a:r>
              <a:rPr lang="de-DE" sz="2000" dirty="0"/>
              <a:t>si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ta</a:t>
            </a:r>
            <a:r>
              <a:rPr lang="de-DE" sz="2000" dirty="0"/>
              <a:t>)!</a:t>
            </a:r>
            <a:br>
              <a:rPr lang="de-DE" sz="2000" dirty="0"/>
            </a:br>
            <a:endParaRPr lang="de-DE" sz="2000" i="1" dirty="0"/>
          </a:p>
          <a:p>
            <a:r>
              <a:rPr lang="de-DE" sz="2000" i="1" dirty="0"/>
              <a:t>Schreibe mit Artikel: das Net</a:t>
            </a:r>
            <a:r>
              <a:rPr lang="de-DE" sz="2000" i="1" dirty="0">
                <a:solidFill>
                  <a:schemeClr val="bg2">
                    <a:lumMod val="75000"/>
                  </a:schemeClr>
                </a:solidFill>
              </a:rPr>
              <a:t>to</a:t>
            </a:r>
            <a:r>
              <a:rPr lang="de-DE" sz="2000" i="1" dirty="0"/>
              <a:t> -ge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halt</a:t>
            </a:r>
            <a:endParaRPr lang="de-DE" sz="2000" i="1" dirty="0"/>
          </a:p>
        </p:txBody>
      </p:sp>
      <p:grpSp>
        <p:nvGrpSpPr>
          <p:cNvPr id="8" name="Gruppierung 7"/>
          <p:cNvGrpSpPr/>
          <p:nvPr/>
        </p:nvGrpSpPr>
        <p:grpSpPr>
          <a:xfrm>
            <a:off x="3475925" y="2586795"/>
            <a:ext cx="2664343" cy="1536892"/>
            <a:chOff x="-2460768" y="4340789"/>
            <a:chExt cx="2664343" cy="1536892"/>
          </a:xfrm>
        </p:grpSpPr>
        <p:grpSp>
          <p:nvGrpSpPr>
            <p:cNvPr id="79" name="Gruppierung 78"/>
            <p:cNvGrpSpPr/>
            <p:nvPr/>
          </p:nvGrpSpPr>
          <p:grpSpPr>
            <a:xfrm>
              <a:off x="-2460768" y="4340789"/>
              <a:ext cx="2664343" cy="1536892"/>
              <a:chOff x="541914" y="7079647"/>
              <a:chExt cx="3162069" cy="1823999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/>
              </a:p>
            </p:txBody>
          </p:sp>
          <p:sp>
            <p:nvSpPr>
              <p:cNvPr id="83" name="Textfeld 82"/>
              <p:cNvSpPr txBox="1"/>
              <p:nvPr/>
            </p:nvSpPr>
            <p:spPr>
              <a:xfrm>
                <a:off x="1586313" y="7697610"/>
                <a:ext cx="1097586" cy="438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b="1" u="sng" dirty="0" err="1"/>
                  <a:t>xy</a:t>
                </a:r>
                <a:endParaRPr lang="de-DE" b="1" u="sng" dirty="0"/>
              </a:p>
            </p:txBody>
          </p:sp>
          <p:sp>
            <p:nvSpPr>
              <p:cNvPr id="84" name="Textfeld 83"/>
              <p:cNvSpPr txBox="1"/>
              <p:nvPr/>
            </p:nvSpPr>
            <p:spPr>
              <a:xfrm>
                <a:off x="541914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85" name="Textfeld 84"/>
              <p:cNvSpPr txBox="1"/>
              <p:nvPr/>
            </p:nvSpPr>
            <p:spPr>
              <a:xfrm>
                <a:off x="541914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86" name="Textfeld 85"/>
              <p:cNvSpPr txBox="1"/>
              <p:nvPr/>
            </p:nvSpPr>
            <p:spPr>
              <a:xfrm>
                <a:off x="2208272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87" name="Textfeld 86"/>
              <p:cNvSpPr txBox="1"/>
              <p:nvPr/>
            </p:nvSpPr>
            <p:spPr>
              <a:xfrm>
                <a:off x="2222025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</p:grpSp>
        <p:pic>
          <p:nvPicPr>
            <p:cNvPr id="103" name="Bild 1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727404" y="4709427"/>
              <a:ext cx="622300" cy="406400"/>
            </a:xfrm>
            <a:prstGeom prst="rect">
              <a:avLst/>
            </a:prstGeom>
          </p:spPr>
        </p:pic>
        <p:sp>
          <p:nvSpPr>
            <p:cNvPr id="106" name="Pfeil nach links und oben 105"/>
            <p:cNvSpPr/>
            <p:nvPr/>
          </p:nvSpPr>
          <p:spPr>
            <a:xfrm flipV="1">
              <a:off x="-732222" y="512782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9" name="Pfeil nach links und oben 108"/>
            <p:cNvSpPr/>
            <p:nvPr/>
          </p:nvSpPr>
          <p:spPr>
            <a:xfrm flipH="1" flipV="1">
              <a:off x="-2157246" y="5093465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1" name="Pfeil nach links und oben 110"/>
            <p:cNvSpPr/>
            <p:nvPr/>
          </p:nvSpPr>
          <p:spPr>
            <a:xfrm flipH="1">
              <a:off x="-2164301" y="471866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624976" y="1790707"/>
            <a:ext cx="2627452" cy="1520727"/>
            <a:chOff x="-2457646" y="1662586"/>
            <a:chExt cx="2627452" cy="1520727"/>
          </a:xfrm>
        </p:grpSpPr>
        <p:grpSp>
          <p:nvGrpSpPr>
            <p:cNvPr id="88" name="Gruppierung 87"/>
            <p:cNvGrpSpPr/>
            <p:nvPr/>
          </p:nvGrpSpPr>
          <p:grpSpPr>
            <a:xfrm>
              <a:off x="-2457646" y="1662586"/>
              <a:ext cx="2627452" cy="1520727"/>
              <a:chOff x="541914" y="7079647"/>
              <a:chExt cx="3162069" cy="1830155"/>
            </a:xfrm>
          </p:grpSpPr>
          <p:sp>
            <p:nvSpPr>
              <p:cNvPr id="89" name="Oval 88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/>
              </a:p>
            </p:txBody>
          </p:sp>
          <p:sp>
            <p:nvSpPr>
              <p:cNvPr id="90" name="Textfeld 89"/>
              <p:cNvSpPr txBox="1"/>
              <p:nvPr/>
            </p:nvSpPr>
            <p:spPr>
              <a:xfrm>
                <a:off x="1645375" y="7705025"/>
                <a:ext cx="1098238" cy="444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b="1" u="sng" dirty="0" err="1"/>
                  <a:t>xy</a:t>
                </a:r>
                <a:endParaRPr lang="de-DE" b="1" u="sng" dirty="0"/>
              </a:p>
            </p:txBody>
          </p:sp>
          <p:sp>
            <p:nvSpPr>
              <p:cNvPr id="91" name="Textfeld 90"/>
              <p:cNvSpPr txBox="1"/>
              <p:nvPr/>
            </p:nvSpPr>
            <p:spPr>
              <a:xfrm>
                <a:off x="541914" y="7079647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541914" y="8465319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2208274" y="7079647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4" name="Textfeld 93"/>
              <p:cNvSpPr txBox="1"/>
              <p:nvPr/>
            </p:nvSpPr>
            <p:spPr>
              <a:xfrm>
                <a:off x="2222024" y="8465321"/>
                <a:ext cx="1481959" cy="44448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</p:grpSp>
        <p:sp>
          <p:nvSpPr>
            <p:cNvPr id="102" name="Pfeil nach links und oben 101"/>
            <p:cNvSpPr/>
            <p:nvPr/>
          </p:nvSpPr>
          <p:spPr>
            <a:xfrm>
              <a:off x="-742031" y="2042978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5" name="Pfeil nach links und oben 104"/>
            <p:cNvSpPr/>
            <p:nvPr/>
          </p:nvSpPr>
          <p:spPr>
            <a:xfrm flipV="1">
              <a:off x="-732222" y="243066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8" name="Pfeil nach links und oben 107"/>
            <p:cNvSpPr/>
            <p:nvPr/>
          </p:nvSpPr>
          <p:spPr>
            <a:xfrm flipH="1" flipV="1">
              <a:off x="-2198841" y="2416253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2" name="Pfeil nach links und oben 111"/>
            <p:cNvSpPr/>
            <p:nvPr/>
          </p:nvSpPr>
          <p:spPr>
            <a:xfrm flipH="1">
              <a:off x="-2187218" y="203253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630334" y="3895433"/>
            <a:ext cx="2664343" cy="1536892"/>
            <a:chOff x="-2460768" y="7063361"/>
            <a:chExt cx="2664343" cy="1536892"/>
          </a:xfrm>
        </p:grpSpPr>
        <p:grpSp>
          <p:nvGrpSpPr>
            <p:cNvPr id="95" name="Gruppierung 94"/>
            <p:cNvGrpSpPr/>
            <p:nvPr/>
          </p:nvGrpSpPr>
          <p:grpSpPr>
            <a:xfrm>
              <a:off x="-2460768" y="7063361"/>
              <a:ext cx="2664343" cy="1536892"/>
              <a:chOff x="541914" y="7079647"/>
              <a:chExt cx="3162069" cy="1823999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1623848" y="7556342"/>
                <a:ext cx="940360" cy="7725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b="1"/>
              </a:p>
            </p:txBody>
          </p:sp>
          <p:sp>
            <p:nvSpPr>
              <p:cNvPr id="97" name="Textfeld 96"/>
              <p:cNvSpPr txBox="1"/>
              <p:nvPr/>
            </p:nvSpPr>
            <p:spPr>
              <a:xfrm>
                <a:off x="1536838" y="7709144"/>
                <a:ext cx="1195925" cy="438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b="1" u="sng" dirty="0" err="1"/>
                  <a:t>xy</a:t>
                </a:r>
                <a:endParaRPr lang="de-DE" b="1" u="sng" dirty="0"/>
              </a:p>
            </p:txBody>
          </p:sp>
          <p:sp>
            <p:nvSpPr>
              <p:cNvPr id="98" name="Textfeld 97"/>
              <p:cNvSpPr txBox="1"/>
              <p:nvPr/>
            </p:nvSpPr>
            <p:spPr>
              <a:xfrm>
                <a:off x="541914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99" name="Textfeld 98"/>
              <p:cNvSpPr txBox="1"/>
              <p:nvPr/>
            </p:nvSpPr>
            <p:spPr>
              <a:xfrm>
                <a:off x="541914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100" name="Textfeld 99"/>
              <p:cNvSpPr txBox="1"/>
              <p:nvPr/>
            </p:nvSpPr>
            <p:spPr>
              <a:xfrm>
                <a:off x="2208272" y="7079647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  <p:sp>
            <p:nvSpPr>
              <p:cNvPr id="101" name="Textfeld 100"/>
              <p:cNvSpPr txBox="1"/>
              <p:nvPr/>
            </p:nvSpPr>
            <p:spPr>
              <a:xfrm>
                <a:off x="2222025" y="8465319"/>
                <a:ext cx="1481958" cy="438327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de-DE" b="1" dirty="0"/>
              </a:p>
            </p:txBody>
          </p:sp>
        </p:grpSp>
        <p:sp>
          <p:nvSpPr>
            <p:cNvPr id="104" name="Pfeil nach links und oben 103"/>
            <p:cNvSpPr/>
            <p:nvPr/>
          </p:nvSpPr>
          <p:spPr>
            <a:xfrm>
              <a:off x="-715012" y="743013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07" name="Pfeil nach links und oben 106"/>
            <p:cNvSpPr/>
            <p:nvPr/>
          </p:nvSpPr>
          <p:spPr>
            <a:xfrm flipV="1">
              <a:off x="-715815" y="7824150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0" name="Pfeil nach links und oben 109"/>
            <p:cNvSpPr/>
            <p:nvPr/>
          </p:nvSpPr>
          <p:spPr>
            <a:xfrm flipH="1" flipV="1">
              <a:off x="-2205988" y="7845367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  <p:sp>
          <p:nvSpPr>
            <p:cNvPr id="113" name="Pfeil nach links und oben 112"/>
            <p:cNvSpPr/>
            <p:nvPr/>
          </p:nvSpPr>
          <p:spPr>
            <a:xfrm flipH="1">
              <a:off x="-2198165" y="7458249"/>
              <a:ext cx="583538" cy="365901"/>
            </a:xfrm>
            <a:prstGeom prst="leftUpArrow">
              <a:avLst>
                <a:gd name="adj1" fmla="val 5000"/>
                <a:gd name="adj2" fmla="val 25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/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949087E6-D00A-3440-80D0-F618F34A7C97}"/>
              </a:ext>
            </a:extLst>
          </p:cNvPr>
          <p:cNvGrpSpPr/>
          <p:nvPr/>
        </p:nvGrpSpPr>
        <p:grpSpPr>
          <a:xfrm>
            <a:off x="5746249" y="425459"/>
            <a:ext cx="644397" cy="930165"/>
            <a:chOff x="5859739" y="222439"/>
            <a:chExt cx="644397" cy="930165"/>
          </a:xfrm>
        </p:grpSpPr>
        <p:sp>
          <p:nvSpPr>
            <p:cNvPr id="54" name="Eingebuchteter Pfeil nach rechts 53">
              <a:extLst>
                <a:ext uri="{FF2B5EF4-FFF2-40B4-BE49-F238E27FC236}">
                  <a16:creationId xmlns:a16="http://schemas.microsoft.com/office/drawing/2014/main" id="{D63584CD-28D1-0F49-B3A8-EF309C4F4CDE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52B7B79E-E619-5746-86CF-B06FBEC206F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B6DD89CE-6329-CB49-9F19-D70787E02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sp>
        <p:nvSpPr>
          <p:cNvPr id="58" name="Inhaltsplatzhalter 2">
            <a:extLst>
              <a:ext uri="{FF2B5EF4-FFF2-40B4-BE49-F238E27FC236}">
                <a16:creationId xmlns:a16="http://schemas.microsoft.com/office/drawing/2014/main" id="{0104983A-AB1F-F94E-A333-B495E7498B19}"/>
              </a:ext>
            </a:extLst>
          </p:cNvPr>
          <p:cNvSpPr txBox="1">
            <a:spLocks/>
          </p:cNvSpPr>
          <p:nvPr/>
        </p:nvSpPr>
        <p:spPr>
          <a:xfrm>
            <a:off x="464191" y="6311079"/>
            <a:ext cx="5420753" cy="1873005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de-DE" sz="2000" dirty="0"/>
              <a:t>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sz="2000" dirty="0"/>
              <a:t>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 </a:t>
            </a:r>
            <a:r>
              <a:rPr lang="de-DE" sz="2000" dirty="0"/>
              <a:t>zu allen Nomen! </a:t>
            </a:r>
          </a:p>
          <a:p>
            <a:pPr marL="0" indent="0">
              <a:buNone/>
            </a:pP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nutz</a:t>
            </a:r>
            <a:r>
              <a:rPr lang="de-DE" sz="2000" dirty="0"/>
              <a:t>e das Wör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ter</a:t>
            </a:r>
            <a:r>
              <a:rPr lang="de-DE" sz="2000" dirty="0"/>
              <a:t>buch als Hil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fe</a:t>
            </a:r>
            <a:r>
              <a:rPr lang="de-DE" sz="2000" dirty="0"/>
              <a:t>!</a:t>
            </a:r>
          </a:p>
          <a:p>
            <a:pPr marL="0" indent="0">
              <a:buNone/>
            </a:pPr>
            <a:endParaRPr lang="de-DE" sz="1100" i="1" dirty="0"/>
          </a:p>
          <a:p>
            <a:pPr marL="0" indent="0">
              <a:buNone/>
            </a:pPr>
            <a:r>
              <a:rPr lang="de-DE" sz="2000" i="1" dirty="0"/>
              <a:t>Schreibe: </a:t>
            </a:r>
            <a:r>
              <a:rPr lang="de-DE" sz="2000" i="1" dirty="0" err="1"/>
              <a:t>xy</a:t>
            </a:r>
            <a:r>
              <a:rPr lang="de-DE" sz="2000" i="1" dirty="0"/>
              <a:t>- die </a:t>
            </a:r>
            <a:r>
              <a:rPr lang="de-DE" sz="2000" i="1" dirty="0" err="1"/>
              <a:t>xy</a:t>
            </a:r>
            <a:r>
              <a:rPr lang="de-DE" sz="2000" i="1" dirty="0" err="1">
                <a:solidFill>
                  <a:srgbClr val="FF0000"/>
                </a:solidFill>
              </a:rPr>
              <a:t>en</a:t>
            </a:r>
            <a:r>
              <a:rPr lang="de-DE" sz="2000" i="1" dirty="0"/>
              <a:t>, ...</a:t>
            </a:r>
          </a:p>
        </p:txBody>
      </p: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6423A3B7-8A6C-084F-A0A9-76B5DFF3015E}"/>
              </a:ext>
            </a:extLst>
          </p:cNvPr>
          <p:cNvGrpSpPr/>
          <p:nvPr/>
        </p:nvGrpSpPr>
        <p:grpSpPr>
          <a:xfrm>
            <a:off x="5742958" y="6308341"/>
            <a:ext cx="644397" cy="930165"/>
            <a:chOff x="5859739" y="222439"/>
            <a:chExt cx="644397" cy="930165"/>
          </a:xfrm>
        </p:grpSpPr>
        <p:sp>
          <p:nvSpPr>
            <p:cNvPr id="62" name="Eingebuchteter Pfeil nach rechts 61">
              <a:extLst>
                <a:ext uri="{FF2B5EF4-FFF2-40B4-BE49-F238E27FC236}">
                  <a16:creationId xmlns:a16="http://schemas.microsoft.com/office/drawing/2014/main" id="{778B49B5-C93F-7E42-B4BD-FD07C3F76A11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17802DC5-457D-5246-94B6-07307AEC41CA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5" name="Grafik 64">
              <a:extLst>
                <a:ext uri="{FF2B5EF4-FFF2-40B4-BE49-F238E27FC236}">
                  <a16:creationId xmlns:a16="http://schemas.microsoft.com/office/drawing/2014/main" id="{B927AB08-57EE-AB48-A38A-A758A95D5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  <p:cxnSp>
        <p:nvCxnSpPr>
          <p:cNvPr id="66" name="Gerade Verbindung 65">
            <a:extLst>
              <a:ext uri="{FF2B5EF4-FFF2-40B4-BE49-F238E27FC236}">
                <a16:creationId xmlns:a16="http://schemas.microsoft.com/office/drawing/2014/main" id="{A1E9006B-6EF1-DA4E-A1C1-7226FABDBBE2}"/>
              </a:ext>
            </a:extLst>
          </p:cNvPr>
          <p:cNvCxnSpPr/>
          <p:nvPr/>
        </p:nvCxnSpPr>
        <p:spPr>
          <a:xfrm>
            <a:off x="339944" y="591421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Tabelle 66">
            <a:extLst>
              <a:ext uri="{FF2B5EF4-FFF2-40B4-BE49-F238E27FC236}">
                <a16:creationId xmlns:a16="http://schemas.microsoft.com/office/drawing/2014/main" id="{B7B911C6-C72E-4C4D-8C3C-852A59E6B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305508"/>
              </p:ext>
            </p:extLst>
          </p:nvPr>
        </p:nvGraphicFramePr>
        <p:xfrm>
          <a:off x="581648" y="8019445"/>
          <a:ext cx="2524017" cy="1090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3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</a:rPr>
                        <a:t>Singular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</a:rPr>
                        <a:t>Plural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350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Gerade Verbindung 42"/>
          <p:cNvCxnSpPr/>
          <p:nvPr/>
        </p:nvCxnSpPr>
        <p:spPr>
          <a:xfrm>
            <a:off x="426888" y="304438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eck 43"/>
          <p:cNvSpPr/>
          <p:nvPr/>
        </p:nvSpPr>
        <p:spPr>
          <a:xfrm>
            <a:off x="3337729" y="1539260"/>
            <a:ext cx="341362" cy="18751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Dreieck 44"/>
          <p:cNvSpPr/>
          <p:nvPr/>
        </p:nvSpPr>
        <p:spPr>
          <a:xfrm flipH="1">
            <a:off x="1315942" y="1461149"/>
            <a:ext cx="199118" cy="187512"/>
          </a:xfrm>
          <a:prstGeom prst="triangle">
            <a:avLst/>
          </a:prstGeom>
          <a:solidFill>
            <a:srgbClr val="92D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/>
          <p:cNvSpPr/>
          <p:nvPr/>
        </p:nvSpPr>
        <p:spPr>
          <a:xfrm>
            <a:off x="1895137" y="1465141"/>
            <a:ext cx="236482" cy="222770"/>
          </a:xfrm>
          <a:prstGeom prst="ellipse">
            <a:avLst/>
          </a:prstGeom>
          <a:solidFill>
            <a:srgbClr val="FF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CBAAC8D-8B42-D94A-88F1-D2C3B31C647C}"/>
              </a:ext>
            </a:extLst>
          </p:cNvPr>
          <p:cNvSpPr/>
          <p:nvPr/>
        </p:nvSpPr>
        <p:spPr>
          <a:xfrm>
            <a:off x="426888" y="3315988"/>
            <a:ext cx="5775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 in Sil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ben</a:t>
            </a:r>
            <a:r>
              <a:rPr lang="de-DE" sz="2000" dirty="0"/>
              <a:t>schreib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wei</a:t>
            </a:r>
            <a:r>
              <a:rPr lang="de-DE" sz="2000" dirty="0"/>
              <a:t>se!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 </a:t>
            </a:r>
            <a:r>
              <a:rPr lang="de-DE" sz="2000" i="1" dirty="0" err="1"/>
              <a:t>xy</a:t>
            </a:r>
            <a:r>
              <a:rPr lang="de-DE" sz="2000" i="1" dirty="0"/>
              <a:t>	– 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8877AB6-0B62-1A46-88A8-3DA0CD130CA2}"/>
              </a:ext>
            </a:extLst>
          </p:cNvPr>
          <p:cNvGrpSpPr/>
          <p:nvPr/>
        </p:nvGrpSpPr>
        <p:grpSpPr>
          <a:xfrm>
            <a:off x="5817561" y="6241825"/>
            <a:ext cx="644397" cy="1092776"/>
            <a:chOff x="5808309" y="439918"/>
            <a:chExt cx="644397" cy="1092776"/>
          </a:xfrm>
        </p:grpSpPr>
        <p:sp>
          <p:nvSpPr>
            <p:cNvPr id="24" name="Eingebuchteter Pfeil nach rechts 23">
              <a:extLst>
                <a:ext uri="{FF2B5EF4-FFF2-40B4-BE49-F238E27FC236}">
                  <a16:creationId xmlns:a16="http://schemas.microsoft.com/office/drawing/2014/main" id="{8E7C097D-3D73-2F4A-8051-FE4B8A3C174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65020C-E166-1449-97E1-1C784B6DD4FC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B71D1D8B-6192-F749-9885-D7FD8DDC4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30" name="Tabelle 29">
            <a:extLst>
              <a:ext uri="{FF2B5EF4-FFF2-40B4-BE49-F238E27FC236}">
                <a16:creationId xmlns:a16="http://schemas.microsoft.com/office/drawing/2014/main" id="{F17AB738-8A4E-0047-8724-C9F18C1CE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04700"/>
              </p:ext>
            </p:extLst>
          </p:nvPr>
        </p:nvGraphicFramePr>
        <p:xfrm>
          <a:off x="489930" y="4414857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A6297FA2-BB61-5A43-860D-52EBAFF01914}"/>
              </a:ext>
            </a:extLst>
          </p:cNvPr>
          <p:cNvCxnSpPr/>
          <p:nvPr/>
        </p:nvCxnSpPr>
        <p:spPr>
          <a:xfrm>
            <a:off x="405293" y="588805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>
            <a:extLst>
              <a:ext uri="{FF2B5EF4-FFF2-40B4-BE49-F238E27FC236}">
                <a16:creationId xmlns:a16="http://schemas.microsoft.com/office/drawing/2014/main" id="{49899C07-3DB2-4844-8830-7DA0305A425B}"/>
              </a:ext>
            </a:extLst>
          </p:cNvPr>
          <p:cNvSpPr/>
          <p:nvPr/>
        </p:nvSpPr>
        <p:spPr>
          <a:xfrm>
            <a:off x="349635" y="6159662"/>
            <a:ext cx="5775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Lass dir die Wörter dik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tie</a:t>
            </a:r>
            <a:r>
              <a:rPr lang="de-DE" sz="2000" dirty="0"/>
              <a:t>ren!</a:t>
            </a:r>
            <a:br>
              <a:rPr lang="de-DE" sz="2000" b="1" dirty="0"/>
            </a:br>
            <a:endParaRPr lang="de-DE" sz="2000" b="1" dirty="0"/>
          </a:p>
        </p:txBody>
      </p:sp>
      <p:graphicFrame>
        <p:nvGraphicFramePr>
          <p:cNvPr id="40" name="Tabelle 39">
            <a:extLst>
              <a:ext uri="{FF2B5EF4-FFF2-40B4-BE49-F238E27FC236}">
                <a16:creationId xmlns:a16="http://schemas.microsoft.com/office/drawing/2014/main" id="{CF4CE45C-1DF9-7242-9A42-B152BA4B6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35441"/>
              </p:ext>
            </p:extLst>
          </p:nvPr>
        </p:nvGraphicFramePr>
        <p:xfrm>
          <a:off x="405293" y="6979698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5EC8273E-875F-E643-81BD-2DA2CCB7EA08}"/>
              </a:ext>
            </a:extLst>
          </p:cNvPr>
          <p:cNvGrpSpPr/>
          <p:nvPr/>
        </p:nvGrpSpPr>
        <p:grpSpPr>
          <a:xfrm>
            <a:off x="5817561" y="3436496"/>
            <a:ext cx="644397" cy="1092776"/>
            <a:chOff x="5808309" y="439918"/>
            <a:chExt cx="644397" cy="1092776"/>
          </a:xfrm>
        </p:grpSpPr>
        <p:sp>
          <p:nvSpPr>
            <p:cNvPr id="42" name="Eingebuchteter Pfeil nach rechts 41">
              <a:extLst>
                <a:ext uri="{FF2B5EF4-FFF2-40B4-BE49-F238E27FC236}">
                  <a16:creationId xmlns:a16="http://schemas.microsoft.com/office/drawing/2014/main" id="{F257CCC5-F825-0C4C-A760-8A2868A262B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1B514B3C-A6A9-4D41-B547-95E23D78794B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397F5B2F-1369-5B4D-AA4A-D8BCA6BA9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sp>
        <p:nvSpPr>
          <p:cNvPr id="50" name="Rechteck 49">
            <a:extLst>
              <a:ext uri="{FF2B5EF4-FFF2-40B4-BE49-F238E27FC236}">
                <a16:creationId xmlns:a16="http://schemas.microsoft.com/office/drawing/2014/main" id="{68DD7C8C-BFB1-EC40-BAA9-E17B5070C3D3}"/>
              </a:ext>
            </a:extLst>
          </p:cNvPr>
          <p:cNvSpPr/>
          <p:nvPr/>
        </p:nvSpPr>
        <p:spPr>
          <a:xfrm>
            <a:off x="405293" y="166372"/>
            <a:ext cx="540301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de-DE" sz="2000" dirty="0"/>
              <a:t> No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men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dirty="0"/>
              <a:t>:</a:t>
            </a:r>
            <a:br>
              <a:rPr lang="de-DE" sz="2000" dirty="0"/>
            </a:br>
            <a:endParaRPr lang="de-DE" sz="2000" i="1" dirty="0"/>
          </a:p>
          <a:p>
            <a:pPr marL="800100" lvl="1" indent="-342900">
              <a:buFont typeface="Courier New" charset="0"/>
              <a:buChar char="o"/>
            </a:pPr>
            <a:r>
              <a:rPr lang="de-DE" b="1" dirty="0" err="1"/>
              <a:t>x</a:t>
            </a:r>
            <a:r>
              <a:rPr lang="de-DE" b="1" dirty="0" err="1">
                <a:solidFill>
                  <a:schemeClr val="bg2">
                    <a:lumMod val="50000"/>
                  </a:schemeClr>
                </a:solidFill>
              </a:rPr>
              <a:t>y</a:t>
            </a:r>
            <a:endParaRPr lang="de-DE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de-DE" sz="2000" i="1" dirty="0"/>
          </a:p>
          <a:p>
            <a:r>
              <a:rPr lang="de-DE" sz="2000" i="1" dirty="0"/>
              <a:t>z.B. </a:t>
            </a:r>
            <a:endParaRPr lang="de-DE" sz="2000" i="1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E94B22B1-86B7-1242-8BDC-7F3E544EF238}"/>
              </a:ext>
            </a:extLst>
          </p:cNvPr>
          <p:cNvGrpSpPr/>
          <p:nvPr/>
        </p:nvGrpSpPr>
        <p:grpSpPr>
          <a:xfrm>
            <a:off x="5766965" y="371018"/>
            <a:ext cx="644397" cy="930165"/>
            <a:chOff x="5859739" y="222439"/>
            <a:chExt cx="644397" cy="930165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AA8FC82B-5122-2546-9367-230315DF7F5D}"/>
                </a:ext>
              </a:extLst>
            </p:cNvPr>
            <p:cNvSpPr/>
            <p:nvPr/>
          </p:nvSpPr>
          <p:spPr>
            <a:xfrm rot="5400000" flipV="1">
              <a:off x="5964279" y="483276"/>
              <a:ext cx="435315" cy="143642"/>
            </a:xfrm>
            <a:prstGeom prst="notchedRightArrow">
              <a:avLst/>
            </a:prstGeom>
            <a:solidFill>
              <a:srgbClr val="FF85FF"/>
            </a:solidFill>
            <a:ln w="28575">
              <a:solidFill>
                <a:srgbClr val="FF8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9300"/>
                </a:solidFill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B4D93AAF-4DFA-A448-8AB7-8B90ECF36881}"/>
                </a:ext>
              </a:extLst>
            </p:cNvPr>
            <p:cNvSpPr/>
            <p:nvPr/>
          </p:nvSpPr>
          <p:spPr>
            <a:xfrm>
              <a:off x="5859739" y="222439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2C46FF9F-EEC1-CF41-AD81-FDDE7FCE2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8434" y="830490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9661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erade Verbindung 80"/>
          <p:cNvCxnSpPr/>
          <p:nvPr/>
        </p:nvCxnSpPr>
        <p:spPr>
          <a:xfrm>
            <a:off x="433748" y="3317727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/>
        </p:nvSpPr>
        <p:spPr>
          <a:xfrm>
            <a:off x="487832" y="371130"/>
            <a:ext cx="57754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nen</a:t>
            </a:r>
            <a:r>
              <a:rPr lang="de-DE" sz="2000" dirty="0"/>
              <a:t> Satz im Sin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gu</a:t>
            </a:r>
            <a:r>
              <a:rPr lang="de-DE" sz="2000" dirty="0"/>
              <a:t>lar und Plu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ral</a:t>
            </a:r>
            <a:r>
              <a:rPr lang="de-DE" sz="2000" dirty="0"/>
              <a:t> mit folgenden Wörtern:</a:t>
            </a:r>
          </a:p>
          <a:p>
            <a:endParaRPr lang="de-DE" sz="2000" dirty="0"/>
          </a:p>
          <a:p>
            <a:pPr marL="800100" lvl="1" indent="-342900">
              <a:buFont typeface="Courier New" charset="0"/>
              <a:buChar char="o"/>
            </a:pPr>
            <a:r>
              <a:rPr lang="de-DE" sz="2000" b="1" dirty="0" err="1"/>
              <a:t>xy</a:t>
            </a:r>
            <a:br>
              <a:rPr lang="de-DE" sz="2000" b="1" dirty="0"/>
            </a:br>
            <a:endParaRPr lang="de-DE" sz="2000" b="1" dirty="0"/>
          </a:p>
          <a:p>
            <a:r>
              <a:rPr lang="de-DE" sz="2000" i="1" dirty="0"/>
              <a:t>z.B.: </a:t>
            </a:r>
            <a:r>
              <a:rPr lang="de-DE" sz="2000" i="1" u="sng" dirty="0"/>
              <a:t>Singular</a:t>
            </a:r>
            <a:r>
              <a:rPr lang="de-DE" sz="2000" i="1" dirty="0"/>
              <a:t>: </a:t>
            </a:r>
            <a:br>
              <a:rPr lang="de-DE" sz="2000" i="1" dirty="0"/>
            </a:br>
            <a:r>
              <a:rPr lang="de-DE" sz="2000" i="1" dirty="0"/>
              <a:t>         </a:t>
            </a:r>
            <a:r>
              <a:rPr lang="de-DE" sz="2000" i="1" u="sng" dirty="0"/>
              <a:t>Plural:</a:t>
            </a:r>
            <a:r>
              <a:rPr lang="de-DE" sz="2000" i="1" dirty="0"/>
              <a:t> </a:t>
            </a:r>
          </a:p>
        </p:txBody>
      </p:sp>
      <p:cxnSp>
        <p:nvCxnSpPr>
          <p:cNvPr id="91" name="Gerade Verbindung 90"/>
          <p:cNvCxnSpPr/>
          <p:nvPr/>
        </p:nvCxnSpPr>
        <p:spPr>
          <a:xfrm>
            <a:off x="351845" y="6677892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hteck 91"/>
          <p:cNvSpPr/>
          <p:nvPr/>
        </p:nvSpPr>
        <p:spPr>
          <a:xfrm>
            <a:off x="383516" y="3522418"/>
            <a:ext cx="57754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Sät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ze</a:t>
            </a:r>
            <a:r>
              <a:rPr lang="de-DE" sz="2000" dirty="0"/>
              <a:t> mit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den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tern</a:t>
            </a:r>
            <a:r>
              <a:rPr lang="de-DE" sz="2000" b="1" dirty="0"/>
              <a:t>:</a:t>
            </a:r>
            <a:br>
              <a:rPr lang="de-DE" sz="2000" b="1" dirty="0"/>
            </a:br>
            <a:endParaRPr lang="de-DE" sz="2000" b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endParaRPr lang="de-DE" sz="2000" b="1" i="1" dirty="0"/>
          </a:p>
          <a:p>
            <a:r>
              <a:rPr lang="de-DE" sz="2000" i="1" dirty="0"/>
              <a:t>z.B.:</a:t>
            </a:r>
          </a:p>
        </p:txBody>
      </p:sp>
      <p:graphicFrame>
        <p:nvGraphicFramePr>
          <p:cNvPr id="44" name="Tabel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15729"/>
              </p:ext>
            </p:extLst>
          </p:nvPr>
        </p:nvGraphicFramePr>
        <p:xfrm>
          <a:off x="756591" y="3994689"/>
          <a:ext cx="482979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0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1800" b="0" dirty="0" err="1">
                          <a:solidFill>
                            <a:schemeClr val="tx1"/>
                          </a:solidFill>
                        </a:rPr>
                        <a:t>xy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panose="02070309020205020404" pitchFamily="49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 gridSpan="2"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Rechteck 24">
            <a:extLst>
              <a:ext uri="{FF2B5EF4-FFF2-40B4-BE49-F238E27FC236}">
                <a16:creationId xmlns:a16="http://schemas.microsoft.com/office/drawing/2014/main" id="{49AF8262-248B-8440-A4FC-3A3986902F08}"/>
              </a:ext>
            </a:extLst>
          </p:cNvPr>
          <p:cNvSpPr/>
          <p:nvPr/>
        </p:nvSpPr>
        <p:spPr>
          <a:xfrm>
            <a:off x="351845" y="6879022"/>
            <a:ext cx="47476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Ma</a:t>
            </a:r>
            <a:r>
              <a:rPr lang="de-DE" sz="2000" b="1" dirty="0">
                <a:solidFill>
                  <a:srgbClr val="FF0000"/>
                </a:solidFill>
              </a:rPr>
              <a:t>r</a:t>
            </a:r>
            <a:r>
              <a:rPr lang="de-DE" sz="2000" dirty="0"/>
              <a:t>k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re schw</a:t>
            </a:r>
            <a:r>
              <a:rPr lang="de-DE" sz="2000" b="1" dirty="0">
                <a:solidFill>
                  <a:srgbClr val="FF0000"/>
                </a:solidFill>
              </a:rPr>
              <a:t>ie</a:t>
            </a:r>
            <a:r>
              <a:rPr lang="de-DE" sz="2000" dirty="0"/>
              <a:t>rige </a:t>
            </a:r>
            <a:r>
              <a:rPr lang="de-DE" sz="2000" b="1" dirty="0">
                <a:solidFill>
                  <a:srgbClr val="FF0000"/>
                </a:solidFill>
              </a:rPr>
              <a:t>St</a:t>
            </a:r>
            <a:r>
              <a:rPr lang="de-DE" sz="2000" dirty="0"/>
              <a:t>ellen!</a:t>
            </a:r>
            <a:endParaRPr lang="de-DE" sz="2000" i="1" dirty="0"/>
          </a:p>
        </p:txBody>
      </p:sp>
      <p:graphicFrame>
        <p:nvGraphicFramePr>
          <p:cNvPr id="27" name="Tabelle 26">
            <a:extLst>
              <a:ext uri="{FF2B5EF4-FFF2-40B4-BE49-F238E27FC236}">
                <a16:creationId xmlns:a16="http://schemas.microsoft.com/office/drawing/2014/main" id="{1D41C761-0374-FF4E-88E7-84950E9B0D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371128"/>
              </p:ext>
            </p:extLst>
          </p:nvPr>
        </p:nvGraphicFramePr>
        <p:xfrm>
          <a:off x="351845" y="7459320"/>
          <a:ext cx="4829790" cy="174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das Einkommen 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finanzieren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/>
                        <a:t>der Ratenkauf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überweisen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16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mit Geld auskommen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die Zahlungsart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14">
                <a:tc gridSpan="2"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03143CB-21E4-6F46-8B47-BF30CF208260}"/>
              </a:ext>
            </a:extLst>
          </p:cNvPr>
          <p:cNvGrpSpPr/>
          <p:nvPr/>
        </p:nvGrpSpPr>
        <p:grpSpPr>
          <a:xfrm>
            <a:off x="5836765" y="324014"/>
            <a:ext cx="644397" cy="1092776"/>
            <a:chOff x="5808309" y="439918"/>
            <a:chExt cx="644397" cy="1092776"/>
          </a:xfrm>
        </p:grpSpPr>
        <p:sp>
          <p:nvSpPr>
            <p:cNvPr id="29" name="Eingebuchteter Pfeil nach rechts 28">
              <a:extLst>
                <a:ext uri="{FF2B5EF4-FFF2-40B4-BE49-F238E27FC236}">
                  <a16:creationId xmlns:a16="http://schemas.microsoft.com/office/drawing/2014/main" id="{1F9E5C14-E27A-ED47-9AC9-E208182F6240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55653D9-10D8-2E40-83C4-35789F922CC4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574AF410-7299-E549-9AB8-3220571F3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37BB2F8-3073-8D46-86D1-5FE6C2749409}"/>
              </a:ext>
            </a:extLst>
          </p:cNvPr>
          <p:cNvGrpSpPr/>
          <p:nvPr/>
        </p:nvGrpSpPr>
        <p:grpSpPr>
          <a:xfrm>
            <a:off x="5814136" y="7079077"/>
            <a:ext cx="644397" cy="1092776"/>
            <a:chOff x="5808309" y="439918"/>
            <a:chExt cx="644397" cy="1092776"/>
          </a:xfrm>
        </p:grpSpPr>
        <p:sp>
          <p:nvSpPr>
            <p:cNvPr id="36" name="Eingebuchteter Pfeil nach rechts 35">
              <a:extLst>
                <a:ext uri="{FF2B5EF4-FFF2-40B4-BE49-F238E27FC236}">
                  <a16:creationId xmlns:a16="http://schemas.microsoft.com/office/drawing/2014/main" id="{FA2366B7-D61B-184E-8B8E-2FA46DB81A65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2E3CCAB2-D3A2-6E4E-B454-2786DF05E497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7B5A313D-0DEA-7244-9F5C-8507A2FB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957FC3FC-E1A9-0E4E-8184-1C6C4C40793E}"/>
              </a:ext>
            </a:extLst>
          </p:cNvPr>
          <p:cNvGrpSpPr/>
          <p:nvPr/>
        </p:nvGrpSpPr>
        <p:grpSpPr>
          <a:xfrm>
            <a:off x="5808309" y="3704290"/>
            <a:ext cx="644397" cy="1092776"/>
            <a:chOff x="5808309" y="439918"/>
            <a:chExt cx="644397" cy="1092776"/>
          </a:xfrm>
        </p:grpSpPr>
        <p:sp>
          <p:nvSpPr>
            <p:cNvPr id="52" name="Eingebuchteter Pfeil nach rechts 51">
              <a:extLst>
                <a:ext uri="{FF2B5EF4-FFF2-40B4-BE49-F238E27FC236}">
                  <a16:creationId xmlns:a16="http://schemas.microsoft.com/office/drawing/2014/main" id="{66EBD889-81A1-C642-95A5-377161D5C5AC}"/>
                </a:ext>
              </a:extLst>
            </p:cNvPr>
            <p:cNvSpPr/>
            <p:nvPr/>
          </p:nvSpPr>
          <p:spPr>
            <a:xfrm rot="5400000" flipV="1">
              <a:off x="5874798" y="758910"/>
              <a:ext cx="511417" cy="143642"/>
            </a:xfrm>
            <a:prstGeom prst="notchedRightArrow">
              <a:avLst/>
            </a:prstGeom>
            <a:solidFill>
              <a:srgbClr val="7030A0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A8884719-92F1-9B44-B95E-05F566C4BEE5}"/>
                </a:ext>
              </a:extLst>
            </p:cNvPr>
            <p:cNvSpPr/>
            <p:nvPr/>
          </p:nvSpPr>
          <p:spPr>
            <a:xfrm>
              <a:off x="5808309" y="439918"/>
              <a:ext cx="644397" cy="109277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59F0DB9E-1437-C643-9D4B-230D9B3A8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7004" y="1189095"/>
              <a:ext cx="367003" cy="255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4442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3" name="Rechteck 2"/>
          <p:cNvSpPr/>
          <p:nvPr/>
        </p:nvSpPr>
        <p:spPr>
          <a:xfrm>
            <a:off x="1954798" y="4342665"/>
            <a:ext cx="34061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b="1">
                <a:solidFill>
                  <a:srgbClr val="FF0000"/>
                </a:solidFill>
              </a:rPr>
              <a:t>LÖSUNGEN</a:t>
            </a:r>
            <a:endParaRPr lang="de-DE" sz="5400" b="1" dirty="0"/>
          </a:p>
        </p:txBody>
      </p:sp>
    </p:spTree>
    <p:extLst>
      <p:ext uri="{BB962C8B-B14F-4D97-AF65-F5344CB8AC3E}">
        <p14:creationId xmlns:p14="http://schemas.microsoft.com/office/powerpoint/2010/main" val="683696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434464" y="3500335"/>
            <a:ext cx="5403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ein Sy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no</a:t>
            </a:r>
            <a:r>
              <a:rPr lang="de-DE" sz="2000" dirty="0"/>
              <a:t>nym!</a:t>
            </a:r>
          </a:p>
          <a:p>
            <a:endParaRPr lang="de-DE" sz="2000" dirty="0"/>
          </a:p>
          <a:p>
            <a:r>
              <a:rPr lang="de-DE" sz="2000" dirty="0"/>
              <a:t>Ordne jeweils ein Wort in der Spalte ein Synonym in der anderen Spalte zu! Schreibe auf!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3"/>
            <a:ext cx="5833162" cy="2727581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Lex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de-DE" sz="2000" dirty="0"/>
              <a:t>kon!</a:t>
            </a:r>
            <a:br>
              <a:rPr lang="de-DE" sz="2000" dirty="0"/>
            </a:br>
            <a:r>
              <a:rPr lang="de-DE" sz="2000" dirty="0"/>
              <a:t>		</a:t>
            </a:r>
            <a:br>
              <a:rPr lang="de-DE" sz="2000" dirty="0"/>
            </a:br>
            <a:br>
              <a:rPr lang="de-DE" sz="2000" dirty="0"/>
            </a:br>
            <a:r>
              <a:rPr lang="de-DE" sz="2000" i="1" dirty="0"/>
              <a:t>z.B.: </a:t>
            </a:r>
            <a:r>
              <a:rPr lang="de-DE" sz="2000" i="1" dirty="0" err="1"/>
              <a:t>xy</a:t>
            </a:r>
            <a:r>
              <a:rPr lang="de-DE" sz="2000" i="1" dirty="0"/>
              <a:t>		Seite _____</a:t>
            </a:r>
            <a:br>
              <a:rPr lang="de-DE" sz="2000" dirty="0">
                <a:solidFill>
                  <a:srgbClr val="0070C0"/>
                </a:solidFill>
              </a:rPr>
            </a:b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56725" y="312582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903577" y="3349698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61" name="Tabelle 60">
            <a:extLst>
              <a:ext uri="{FF2B5EF4-FFF2-40B4-BE49-F238E27FC236}">
                <a16:creationId xmlns:a16="http://schemas.microsoft.com/office/drawing/2014/main" id="{EDC08073-0E68-4946-892C-D3C0E110716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4827" y="5075123"/>
          <a:ext cx="5617133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6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de-DE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de-D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2186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 txBox="1">
            <a:spLocks/>
          </p:cNvSpPr>
          <p:nvPr/>
        </p:nvSpPr>
        <p:spPr>
          <a:xfrm>
            <a:off x="584827" y="308074"/>
            <a:ext cx="5833162" cy="105989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den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ber</a:t>
            </a: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griff</a:t>
            </a:r>
            <a:r>
              <a:rPr lang="de-DE" sz="2000" dirty="0"/>
              <a:t>!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2000" dirty="0"/>
              <a:t>Ord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</a:t>
            </a:r>
            <a:r>
              <a:rPr lang="de-DE" sz="2000" dirty="0"/>
              <a:t> fol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</a:t>
            </a:r>
            <a:r>
              <a:rPr lang="de-DE" sz="2000" dirty="0"/>
              <a:t>de Be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grif</a:t>
            </a:r>
            <a:r>
              <a:rPr lang="de-DE" sz="2000" dirty="0"/>
              <a:t>fe rich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tig</a:t>
            </a:r>
            <a:r>
              <a:rPr lang="de-DE" sz="2000" dirty="0"/>
              <a:t> zu und schrei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</a:t>
            </a:r>
            <a:r>
              <a:rPr lang="de-DE" sz="2000" dirty="0"/>
              <a:t> </a:t>
            </a:r>
          </a:p>
          <a:p>
            <a:pPr marL="0" indent="0">
              <a:buNone/>
            </a:pPr>
            <a:r>
              <a:rPr lang="de-DE" sz="2000" dirty="0"/>
              <a:t>sie auf!</a:t>
            </a:r>
            <a:endParaRPr lang="de-DE" dirty="0"/>
          </a:p>
        </p:txBody>
      </p:sp>
      <p:cxnSp>
        <p:nvCxnSpPr>
          <p:cNvPr id="80" name="Gerade Verbindung 79"/>
          <p:cNvCxnSpPr/>
          <p:nvPr/>
        </p:nvCxnSpPr>
        <p:spPr>
          <a:xfrm>
            <a:off x="478380" y="5345808"/>
            <a:ext cx="604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4D29AC-25C9-9242-BDE8-BD0DC7EF574B}"/>
              </a:ext>
            </a:extLst>
          </p:cNvPr>
          <p:cNvGrpSpPr/>
          <p:nvPr/>
        </p:nvGrpSpPr>
        <p:grpSpPr>
          <a:xfrm>
            <a:off x="5831754" y="5739399"/>
            <a:ext cx="644397" cy="930165"/>
            <a:chOff x="5859739" y="3533907"/>
            <a:chExt cx="644397" cy="930165"/>
          </a:xfrm>
        </p:grpSpPr>
        <p:sp>
          <p:nvSpPr>
            <p:cNvPr id="40" name="Eingebuchteter Pfeil nach rechts 39"/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/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1B98B79-0A9A-7D4E-A6CF-16A002E69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2A10B682-C9B2-C84F-8486-ABA308524305}"/>
              </a:ext>
            </a:extLst>
          </p:cNvPr>
          <p:cNvGrpSpPr/>
          <p:nvPr/>
        </p:nvGrpSpPr>
        <p:grpSpPr>
          <a:xfrm>
            <a:off x="5859739" y="380064"/>
            <a:ext cx="644397" cy="930165"/>
            <a:chOff x="5859739" y="3533907"/>
            <a:chExt cx="644397" cy="930165"/>
          </a:xfrm>
        </p:grpSpPr>
        <p:sp>
          <p:nvSpPr>
            <p:cNvPr id="55" name="Eingebuchteter Pfeil nach rechts 54">
              <a:extLst>
                <a:ext uri="{FF2B5EF4-FFF2-40B4-BE49-F238E27FC236}">
                  <a16:creationId xmlns:a16="http://schemas.microsoft.com/office/drawing/2014/main" id="{43E7AD93-35AC-3F4B-91F1-BE32EB70DB8E}"/>
                </a:ext>
              </a:extLst>
            </p:cNvPr>
            <p:cNvSpPr/>
            <p:nvPr/>
          </p:nvSpPr>
          <p:spPr>
            <a:xfrm rot="5400000" flipV="1">
              <a:off x="5964279" y="3794744"/>
              <a:ext cx="435315" cy="143642"/>
            </a:xfrm>
            <a:prstGeom prst="notchedRightArrow">
              <a:avLst/>
            </a:prstGeom>
            <a:solidFill>
              <a:srgbClr val="FF9300"/>
            </a:solidFill>
            <a:ln w="28575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4488B38C-8D42-434D-A456-6374B4BD7173}"/>
                </a:ext>
              </a:extLst>
            </p:cNvPr>
            <p:cNvSpPr/>
            <p:nvPr/>
          </p:nvSpPr>
          <p:spPr>
            <a:xfrm>
              <a:off x="5859739" y="3533907"/>
              <a:ext cx="644397" cy="93016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B6833514-F468-EE4B-9035-D7C1B88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510" y="4147701"/>
              <a:ext cx="367003" cy="255373"/>
            </a:xfrm>
            <a:prstGeom prst="rect">
              <a:avLst/>
            </a:prstGeom>
          </p:spPr>
        </p:pic>
      </p:grp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E92978FC-95CD-4147-A850-BE492E395860}"/>
              </a:ext>
            </a:extLst>
          </p:cNvPr>
          <p:cNvGraphicFramePr>
            <a:graphicFrameLocks noGrp="1"/>
          </p:cNvGraphicFramePr>
          <p:nvPr/>
        </p:nvGraphicFramePr>
        <p:xfrm>
          <a:off x="584827" y="1475535"/>
          <a:ext cx="482979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895">
                  <a:extLst>
                    <a:ext uri="{9D8B030D-6E8A-4147-A177-3AD203B41FA5}">
                      <a16:colId xmlns:a16="http://schemas.microsoft.com/office/drawing/2014/main" val="569026896"/>
                    </a:ext>
                  </a:extLst>
                </a:gridCol>
                <a:gridCol w="2414895">
                  <a:extLst>
                    <a:ext uri="{9D8B030D-6E8A-4147-A177-3AD203B41FA5}">
                      <a16:colId xmlns:a16="http://schemas.microsoft.com/office/drawing/2014/main" val="2807399454"/>
                    </a:ext>
                  </a:extLst>
                </a:gridCol>
              </a:tblGrid>
              <a:tr h="30218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de-DE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y</a:t>
                      </a:r>
                      <a:endParaRPr lang="de-DE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de-DE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y</a:t>
                      </a:r>
                      <a:endParaRPr lang="de-DE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141301"/>
                  </a:ext>
                </a:extLst>
              </a:tr>
              <a:tr h="30218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549249"/>
                  </a:ext>
                </a:extLst>
              </a:tr>
              <a:tr h="302189"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Courier New" charset="0"/>
                        <a:buChar char="o"/>
                      </a:pPr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978737"/>
                  </a:ext>
                </a:extLst>
              </a:tr>
              <a:tr h="302189">
                <a:tc>
                  <a:txBody>
                    <a:bodyPr/>
                    <a:lstStyle/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charset="0"/>
                        <a:buChar char="o"/>
                        <a:tabLst/>
                        <a:defRPr/>
                      </a:pPr>
                      <a:endParaRPr lang="de-DE" sz="1800" b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charset="0"/>
                        <a:buChar char="o"/>
                        <a:tabLst/>
                        <a:defRPr/>
                      </a:pPr>
                      <a:endParaRPr lang="de-DE" sz="1800" b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420384"/>
                  </a:ext>
                </a:extLst>
              </a:tr>
            </a:tbl>
          </a:graphicData>
        </a:graphic>
      </p:graphicFrame>
      <p:graphicFrame>
        <p:nvGraphicFramePr>
          <p:cNvPr id="17" name="Tabelle 16">
            <a:extLst>
              <a:ext uri="{FF2B5EF4-FFF2-40B4-BE49-F238E27FC236}">
                <a16:creationId xmlns:a16="http://schemas.microsoft.com/office/drawing/2014/main" id="{7C0F15C2-8E2B-E04D-8731-EEB77414053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78380" y="3113428"/>
          <a:ext cx="594813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2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27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chemeClr val="tx1"/>
                          </a:solidFill>
                        </a:rPr>
                        <a:t> 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>
                            <a:tint val="66000"/>
                            <a:satMod val="160000"/>
                          </a:srgbClr>
                        </a:gs>
                        <a:gs pos="50000">
                          <a:srgbClr val="0070C0">
                            <a:tint val="44500"/>
                            <a:satMod val="160000"/>
                          </a:srgbClr>
                        </a:gs>
                        <a:gs pos="100000">
                          <a:srgbClr val="0070C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chemeClr val="tx1"/>
                          </a:solidFill>
                        </a:rPr>
                        <a:t> 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>
                            <a:tint val="66000"/>
                            <a:satMod val="160000"/>
                          </a:srgbClr>
                        </a:gs>
                        <a:gs pos="50000">
                          <a:srgbClr val="0070C0">
                            <a:tint val="44500"/>
                            <a:satMod val="160000"/>
                          </a:srgbClr>
                        </a:gs>
                        <a:gs pos="100000">
                          <a:srgbClr val="0070C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chemeClr val="tx1"/>
                          </a:solidFill>
                        </a:rPr>
                        <a:t> 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>
                            <a:tint val="66000"/>
                            <a:satMod val="160000"/>
                          </a:srgbClr>
                        </a:gs>
                        <a:gs pos="50000">
                          <a:srgbClr val="0070C0">
                            <a:tint val="44500"/>
                            <a:satMod val="160000"/>
                          </a:srgbClr>
                        </a:gs>
                        <a:gs pos="100000">
                          <a:srgbClr val="0070C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622573"/>
                  </a:ext>
                </a:extLst>
              </a:tr>
            </a:tbl>
          </a:graphicData>
        </a:graphic>
      </p:graphicFrame>
      <p:sp>
        <p:nvSpPr>
          <p:cNvPr id="18" name="Rechteck 17">
            <a:extLst>
              <a:ext uri="{FF2B5EF4-FFF2-40B4-BE49-F238E27FC236}">
                <a16:creationId xmlns:a16="http://schemas.microsoft.com/office/drawing/2014/main" id="{4E4BB572-AC40-BF4A-B54B-8445BC7262D1}"/>
              </a:ext>
            </a:extLst>
          </p:cNvPr>
          <p:cNvSpPr/>
          <p:nvPr/>
        </p:nvSpPr>
        <p:spPr>
          <a:xfrm>
            <a:off x="406498" y="5739399"/>
            <a:ext cx="5269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/>
              <a:t>Lö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rät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sel</a:t>
            </a:r>
            <a:r>
              <a:rPr lang="de-DE" sz="2000" dirty="0"/>
              <a:t>! 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2050361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315</Words>
  <Application>Microsoft Macintosh PowerPoint</Application>
  <PresentationFormat>A4-Papier (210 x 297 mm)</PresentationFormat>
  <Paragraphs>132</Paragraphs>
  <Slides>13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Wortschatzspeicher  Mit dem Wortschatzspeicher kann ich mir Wörter besser merken! </dc:title>
  <dc:creator>Ursula Datzmann</dc:creator>
  <cp:lastModifiedBy>Julia Zollner</cp:lastModifiedBy>
  <cp:revision>132</cp:revision>
  <cp:lastPrinted>2018-01-06T18:18:55Z</cp:lastPrinted>
  <dcterms:created xsi:type="dcterms:W3CDTF">2017-12-11T15:33:45Z</dcterms:created>
  <dcterms:modified xsi:type="dcterms:W3CDTF">2018-02-02T17:46:15Z</dcterms:modified>
</cp:coreProperties>
</file>