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7"/>
  </p:notesMasterIdLst>
  <p:sldIdLst>
    <p:sldId id="263" r:id="rId2"/>
    <p:sldId id="278" r:id="rId3"/>
    <p:sldId id="277" r:id="rId4"/>
    <p:sldId id="279" r:id="rId5"/>
    <p:sldId id="264" r:id="rId6"/>
  </p:sldIdLst>
  <p:sldSz cx="6858000" cy="990600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5FF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0000"/>
    <p:restoredTop sz="94163"/>
  </p:normalViewPr>
  <p:slideViewPr>
    <p:cSldViewPr snapToGrid="0" snapToObjects="1" showGuides="1">
      <p:cViewPr>
        <p:scale>
          <a:sx n="101" d="100"/>
          <a:sy n="101" d="100"/>
        </p:scale>
        <p:origin x="2840" y="144"/>
      </p:cViewPr>
      <p:guideLst>
        <p:guide orient="horz" pos="3438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144D5-F601-0142-8B2D-CC9AFAB2B01F}" type="datetimeFigureOut">
              <a:rPr lang="de-DE" smtClean="0"/>
              <a:t>05.01.19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0DE20-C858-5844-91E2-04A447D122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3012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27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48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4217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0437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2990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5CF06-9659-674C-BAB7-CCFB8B5A8F44}" type="datetime1">
              <a:rPr lang="de-DE" smtClean="0"/>
              <a:t>05.01.19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55A22-23FE-6A43-9D72-EFFDC4CB61C0}" type="datetime1">
              <a:rPr lang="de-DE" smtClean="0"/>
              <a:t>05.01.19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783C-3D18-A44F-8E7F-7DD03CE5600F}" type="datetime1">
              <a:rPr lang="de-DE" smtClean="0"/>
              <a:t>05.01.19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86B3-B9E2-6F40-9B0D-29EA2B5C85F8}" type="datetime1">
              <a:rPr lang="de-DE" smtClean="0"/>
              <a:t>05.01.19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A309-3A07-A040-B602-5AF0C48DBC2D}" type="datetime1">
              <a:rPr lang="de-DE" smtClean="0"/>
              <a:t>05.01.19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56127-A028-D84D-B521-7289AA0E05B6}" type="datetime1">
              <a:rPr lang="de-DE" smtClean="0"/>
              <a:t>05.01.19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80C34-DF3A-6040-B294-54FEE749959B}" type="datetime1">
              <a:rPr lang="de-DE" smtClean="0"/>
              <a:t>05.01.19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B8619-7283-D040-BD3F-532563CF1241}" type="datetime1">
              <a:rPr lang="de-DE" smtClean="0"/>
              <a:t>05.01.19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379F-A5A6-304E-84AC-5596C5ABF2B5}" type="datetime1">
              <a:rPr lang="de-DE" smtClean="0"/>
              <a:t>05.01.19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7ABA4-D735-7148-9ABA-19B7C69A4907}" type="datetime1">
              <a:rPr lang="de-DE" smtClean="0"/>
              <a:t>05.01.19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AA96B-2EFE-E84A-B024-5C325E2170FE}" type="datetime1">
              <a:rPr lang="de-DE" smtClean="0"/>
              <a:t>05.01.19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1B25C-746C-514F-B69C-C35E75A7EDF3}" type="datetime1">
              <a:rPr lang="de-DE" smtClean="0"/>
              <a:t>05.01.19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7295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434464" y="3500335"/>
            <a:ext cx="54030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ein Sy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no</a:t>
            </a:r>
            <a:r>
              <a:rPr lang="de-DE" sz="2000" dirty="0"/>
              <a:t>nym!</a:t>
            </a:r>
          </a:p>
          <a:p>
            <a:endParaRPr lang="de-DE" sz="2000" dirty="0"/>
          </a:p>
          <a:p>
            <a:r>
              <a:rPr lang="de-DE" sz="2000" dirty="0"/>
              <a:t>Ordne jeweils ein Wort in der Spalte ein Synonym in der anderen Spalte zu! Schreibe auf!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584827" y="308073"/>
            <a:ext cx="5833162" cy="2727581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im Lex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de-DE" sz="2000" dirty="0"/>
              <a:t>kon!</a:t>
            </a:r>
            <a:br>
              <a:rPr lang="de-DE" sz="2000" dirty="0"/>
            </a:br>
            <a:r>
              <a:rPr lang="de-DE" sz="2000" dirty="0"/>
              <a:t>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z.B.: 	belastbar		Seite _____</a:t>
            </a:r>
          </a:p>
          <a:p>
            <a:pPr marL="0" indent="0">
              <a:buNone/>
            </a:pPr>
            <a:r>
              <a:rPr lang="de-DE" sz="2000" i="1" dirty="0">
                <a:solidFill>
                  <a:srgbClr val="0070C0"/>
                </a:solidFill>
              </a:rPr>
              <a:t>	</a:t>
            </a:r>
            <a:r>
              <a:rPr lang="de-DE" sz="2000" i="1" dirty="0"/>
              <a:t>theoretisch		Seite _____</a:t>
            </a:r>
          </a:p>
          <a:p>
            <a:pPr marL="0" indent="0">
              <a:buNone/>
            </a:pPr>
            <a:r>
              <a:rPr lang="de-DE" sz="2000" i="1" dirty="0"/>
              <a:t>	verdienen 		Seite _____</a:t>
            </a:r>
          </a:p>
          <a:p>
            <a:pPr marL="0" indent="0">
              <a:buNone/>
            </a:pPr>
            <a:r>
              <a:rPr lang="de-DE" sz="2000" i="1" dirty="0"/>
              <a:t>	der Geselle		Seite _____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56725" y="3125828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4D29AC-25C9-9242-BDE8-BD0DC7EF574B}"/>
              </a:ext>
            </a:extLst>
          </p:cNvPr>
          <p:cNvGrpSpPr/>
          <p:nvPr/>
        </p:nvGrpSpPr>
        <p:grpSpPr>
          <a:xfrm>
            <a:off x="5903577" y="3349698"/>
            <a:ext cx="644397" cy="930165"/>
            <a:chOff x="5859739" y="3533907"/>
            <a:chExt cx="644397" cy="930165"/>
          </a:xfrm>
        </p:grpSpPr>
        <p:sp>
          <p:nvSpPr>
            <p:cNvPr id="40" name="Eingebuchteter Pfeil nach rechts 39"/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1B98B79-0A9A-7D4E-A6CF-16A002E69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61" name="Tabelle 60">
            <a:extLst>
              <a:ext uri="{FF2B5EF4-FFF2-40B4-BE49-F238E27FC236}">
                <a16:creationId xmlns:a16="http://schemas.microsoft.com/office/drawing/2014/main" id="{EDC08073-0E68-4946-892C-D3C0E11071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701193"/>
              </p:ext>
            </p:extLst>
          </p:nvPr>
        </p:nvGraphicFramePr>
        <p:xfrm>
          <a:off x="584827" y="5075123"/>
          <a:ext cx="5617133" cy="3293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6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1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die/der Vorgesetzte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etwas erleben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der Geselle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motiviert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die Erwartung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einnehmen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etwas erfahren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verlässlich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verdienen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die Hoffnung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234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durchhalten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aushalten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übernehmen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der Ausgelernte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7597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fleißig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die Chefin/ der Chef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zuverlässig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solidFill>
                            <a:schemeClr val="tx1"/>
                          </a:solidFill>
                        </a:rPr>
                        <a:t>etwas lernen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973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sp>
        <p:nvSpPr>
          <p:cNvPr id="18" name="Rechteck 17">
            <a:extLst>
              <a:ext uri="{FF2B5EF4-FFF2-40B4-BE49-F238E27FC236}">
                <a16:creationId xmlns:a16="http://schemas.microsoft.com/office/drawing/2014/main" id="{4E4BB572-AC40-BF4A-B54B-8445BC7262D1}"/>
              </a:ext>
            </a:extLst>
          </p:cNvPr>
          <p:cNvSpPr/>
          <p:nvPr/>
        </p:nvSpPr>
        <p:spPr>
          <a:xfrm>
            <a:off x="720870" y="712722"/>
            <a:ext cx="578326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Lö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se</a:t>
            </a:r>
            <a:r>
              <a:rPr lang="de-DE" sz="2000" dirty="0"/>
              <a:t> die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rät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sel</a:t>
            </a:r>
            <a:r>
              <a:rPr lang="de-DE" sz="2000" dirty="0"/>
              <a:t>!</a:t>
            </a:r>
          </a:p>
          <a:p>
            <a:endParaRPr lang="de-DE" sz="2000" dirty="0"/>
          </a:p>
          <a:p>
            <a:pPr marL="457200" indent="-457200">
              <a:buAutoNum type="arabicPeriod"/>
            </a:pPr>
            <a:r>
              <a:rPr lang="de-DE" dirty="0"/>
              <a:t>In einem ... kannst du deine Interessen überprüfen und etwas über deine Fähigkeiten ... .</a:t>
            </a:r>
          </a:p>
          <a:p>
            <a:pPr marL="457200" indent="-457200">
              <a:buAutoNum type="arabicPeriod"/>
            </a:pPr>
            <a:r>
              <a:rPr lang="de-DE" dirty="0"/>
              <a:t>Eine ... finde ich, indem ich nach interessanten Betrieben recherchiere und mich bewerbe .</a:t>
            </a:r>
          </a:p>
          <a:p>
            <a:pPr marL="457200" indent="-457200">
              <a:buAutoNum type="arabicPeriod"/>
            </a:pPr>
            <a:r>
              <a:rPr lang="de-DE" dirty="0"/>
              <a:t>Jeder Betrieb hat andere ... .</a:t>
            </a:r>
          </a:p>
          <a:p>
            <a:pPr marL="457200" indent="-457200">
              <a:buAutoNum type="arabicPeriod"/>
            </a:pPr>
            <a:r>
              <a:rPr lang="de-DE" dirty="0"/>
              <a:t>Bestimmte ... , wie zum Beispiel „Pünktlichkeit“ sind selbstverständlich.</a:t>
            </a:r>
          </a:p>
          <a:p>
            <a:pPr marL="457200" indent="-457200">
              <a:buAutoNum type="arabicPeriod"/>
            </a:pPr>
            <a:r>
              <a:rPr lang="de-DE" dirty="0"/>
              <a:t>Den Arbeitstag ... , ist eine Herausforderung.</a:t>
            </a:r>
          </a:p>
          <a:p>
            <a:pPr marL="457200" indent="-457200">
              <a:buAutoNum type="arabicPeriod"/>
            </a:pPr>
            <a:r>
              <a:rPr lang="de-DE" dirty="0"/>
              <a:t>Wenn du im Praktikum ... und ... bist, bietet man die vielleicht einen ... an.</a:t>
            </a:r>
          </a:p>
          <a:p>
            <a:pPr marL="457200" indent="-457200">
              <a:buAutoNum type="arabicPeriod"/>
            </a:pPr>
            <a:r>
              <a:rPr lang="de-DE" dirty="0"/>
              <a:t>Im Betrieb arbeitest du ... .</a:t>
            </a:r>
          </a:p>
          <a:p>
            <a:pPr marL="457200" indent="-457200">
              <a:buAutoNum type="arabicPeriod"/>
            </a:pPr>
            <a:r>
              <a:rPr lang="de-DE" dirty="0"/>
              <a:t>Am ersten Arbeitstag wirst du viele ... kennenlernen. Versuche dir die Namen zu merken.</a:t>
            </a:r>
          </a:p>
          <a:p>
            <a:pPr marL="457200" indent="-457200">
              <a:buAutoNum type="arabicPeriod"/>
            </a:pPr>
            <a:r>
              <a:rPr lang="de-DE" dirty="0"/>
              <a:t>Deine Tätigkeiten und Erfahrungen hältst du im ... fest.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02A7EF50-4D29-E34A-941C-D82D44D3B05D}"/>
              </a:ext>
            </a:extLst>
          </p:cNvPr>
          <p:cNvSpPr/>
          <p:nvPr/>
        </p:nvSpPr>
        <p:spPr>
          <a:xfrm>
            <a:off x="406499" y="6008388"/>
            <a:ext cx="57754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die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 in Sil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ben</a:t>
            </a:r>
            <a:r>
              <a:rPr lang="de-DE" sz="2000" dirty="0"/>
              <a:t>schreib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wei</a:t>
            </a:r>
            <a:r>
              <a:rPr lang="de-DE" sz="2000" dirty="0"/>
              <a:t>se!</a:t>
            </a:r>
            <a:br>
              <a:rPr lang="de-DE" sz="2000" b="1" dirty="0"/>
            </a:br>
            <a:endParaRPr lang="de-DE" sz="2000" b="1" dirty="0"/>
          </a:p>
          <a:p>
            <a:r>
              <a:rPr lang="de-DE" sz="2000" i="1" dirty="0"/>
              <a:t>z.B.:  	Praktikumsbericht – </a:t>
            </a:r>
          </a:p>
          <a:p>
            <a:r>
              <a:rPr lang="de-DE" sz="2000" i="1" dirty="0"/>
              <a:t>	</a:t>
            </a:r>
            <a:r>
              <a:rPr lang="de-DE" sz="2000" i="1" dirty="0" err="1"/>
              <a:t>Prak</a:t>
            </a:r>
            <a:r>
              <a:rPr lang="de-DE" sz="2000" i="1" dirty="0"/>
              <a:t> – </a:t>
            </a:r>
            <a:r>
              <a:rPr lang="de-DE" sz="2000" i="1" dirty="0" err="1"/>
              <a:t>ti</a:t>
            </a:r>
            <a:r>
              <a:rPr lang="de-DE" sz="2000" i="1" dirty="0"/>
              <a:t> – </a:t>
            </a:r>
            <a:r>
              <a:rPr lang="de-DE" sz="2000" i="1" dirty="0" err="1"/>
              <a:t>kum</a:t>
            </a:r>
            <a:r>
              <a:rPr lang="de-DE" sz="2000" i="1" dirty="0"/>
              <a:t> – s – be – </a:t>
            </a:r>
            <a:r>
              <a:rPr lang="de-DE" sz="2000" i="1" dirty="0" err="1"/>
              <a:t>richt</a:t>
            </a:r>
            <a:endParaRPr lang="de-DE" sz="2000" i="1" dirty="0"/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3E4B238D-4FCB-EB40-9818-F3A26B0EBFD0}"/>
              </a:ext>
            </a:extLst>
          </p:cNvPr>
          <p:cNvGrpSpPr/>
          <p:nvPr/>
        </p:nvGrpSpPr>
        <p:grpSpPr>
          <a:xfrm>
            <a:off x="5859739" y="6008388"/>
            <a:ext cx="644397" cy="1092776"/>
            <a:chOff x="5808309" y="439918"/>
            <a:chExt cx="644397" cy="1092776"/>
          </a:xfrm>
        </p:grpSpPr>
        <p:sp>
          <p:nvSpPr>
            <p:cNvPr id="41" name="Eingebuchteter Pfeil nach rechts 40">
              <a:extLst>
                <a:ext uri="{FF2B5EF4-FFF2-40B4-BE49-F238E27FC236}">
                  <a16:creationId xmlns:a16="http://schemas.microsoft.com/office/drawing/2014/main" id="{5D6475A0-841A-D448-90CD-333195A56501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94889689-4912-1F40-A73A-DE7481B2F2DA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7CC21959-9A32-A74A-846E-037515D33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3401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451372" y="3352078"/>
            <a:ext cx="5403015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Stei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</a:t>
            </a:r>
            <a:r>
              <a:rPr lang="de-DE" sz="2000" dirty="0"/>
              <a:t>re die Ad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jek</a:t>
            </a:r>
            <a:r>
              <a:rPr lang="de-DE" sz="2000" dirty="0"/>
              <a:t>ti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ve</a:t>
            </a:r>
            <a:r>
              <a:rPr lang="de-DE" sz="2000" dirty="0"/>
              <a:t>!</a:t>
            </a:r>
            <a:br>
              <a:rPr lang="de-DE" sz="2000" dirty="0"/>
            </a:br>
            <a:endParaRPr lang="de-DE" sz="2000" dirty="0"/>
          </a:p>
          <a:p>
            <a:r>
              <a:rPr lang="de-DE" sz="2000" i="1" dirty="0"/>
              <a:t>z.B.: wichtig– wichtiger – am wichtigsten</a:t>
            </a:r>
          </a:p>
          <a:p>
            <a:endParaRPr lang="de-DE" sz="2000" i="1" dirty="0"/>
          </a:p>
          <a:p>
            <a:pPr lvl="1">
              <a:buFont typeface="Courier New" charset="0"/>
              <a:buChar char="o"/>
            </a:pPr>
            <a:r>
              <a:rPr lang="de-DE" dirty="0"/>
              <a:t> zuverlässig</a:t>
            </a:r>
          </a:p>
          <a:p>
            <a:pPr lvl="1">
              <a:buFont typeface="Courier New" charset="0"/>
              <a:buChar char="o"/>
            </a:pPr>
            <a:r>
              <a:rPr lang="de-DE" dirty="0"/>
              <a:t> belastbar</a:t>
            </a:r>
          </a:p>
          <a:p>
            <a:pPr lvl="1">
              <a:buFont typeface="Courier New" charset="0"/>
              <a:buChar char="o"/>
            </a:pPr>
            <a:r>
              <a:rPr lang="de-DE" dirty="0"/>
              <a:t> fleißig</a:t>
            </a:r>
          </a:p>
          <a:p>
            <a:endParaRPr lang="de-DE" sz="2000" i="1" dirty="0"/>
          </a:p>
          <a:p>
            <a:r>
              <a:rPr lang="de-DE" sz="2000" i="1" dirty="0"/>
              <a:t>Für Schnelle: Bilde jeweils einen Satz!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541914" y="250562"/>
            <a:ext cx="5833162" cy="2727581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Ad</a:t>
            </a:r>
            <a:r>
              <a:rPr lang="de-DE" sz="2000" dirty="0">
                <a:solidFill>
                  <a:schemeClr val="bg1">
                    <a:lumMod val="75000"/>
                  </a:schemeClr>
                </a:solidFill>
              </a:rPr>
              <a:t>jek</a:t>
            </a:r>
            <a:r>
              <a:rPr lang="de-DE" sz="2000" dirty="0"/>
              <a:t>ti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ve</a:t>
            </a:r>
            <a:r>
              <a:rPr lang="de-DE" sz="2000" dirty="0"/>
              <a:t> rich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tig</a:t>
            </a:r>
            <a:r>
              <a:rPr lang="de-DE" sz="2000" dirty="0"/>
              <a:t> kom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bi</a:t>
            </a:r>
            <a:r>
              <a:rPr lang="de-DE" sz="2000" dirty="0"/>
              <a:t>nie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ren</a:t>
            </a:r>
            <a:r>
              <a:rPr lang="de-DE" sz="2000" dirty="0"/>
              <a:t>!</a:t>
            </a:r>
            <a:br>
              <a:rPr lang="de-DE" sz="2000" dirty="0"/>
            </a:br>
            <a:r>
              <a:rPr lang="de-DE" sz="2000" dirty="0"/>
              <a:t>Suche ein passendes Nomen!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z.B.: wichtig – die wichtig</a:t>
            </a:r>
            <a:r>
              <a:rPr lang="de-DE" sz="2000" i="1" u="sng" dirty="0">
                <a:solidFill>
                  <a:srgbClr val="00B050"/>
                </a:solidFill>
              </a:rPr>
              <a:t>e</a:t>
            </a:r>
            <a:r>
              <a:rPr lang="de-DE" sz="2000" i="1" dirty="0">
                <a:solidFill>
                  <a:srgbClr val="00B050"/>
                </a:solidFill>
              </a:rPr>
              <a:t> </a:t>
            </a:r>
            <a:r>
              <a:rPr lang="de-DE" sz="2000" i="1" dirty="0">
                <a:solidFill>
                  <a:srgbClr val="0070C0"/>
                </a:solidFill>
              </a:rPr>
              <a:t>Entscheidung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sz="2000" dirty="0">
              <a:solidFill>
                <a:srgbClr val="0070C0"/>
              </a:solidFill>
            </a:endParaRPr>
          </a:p>
          <a:p>
            <a:pPr lvl="1">
              <a:buFont typeface="Courier New" charset="0"/>
              <a:buChar char="o"/>
            </a:pPr>
            <a:r>
              <a:rPr lang="de-DE" dirty="0"/>
              <a:t>praktisch</a:t>
            </a:r>
            <a:endParaRPr lang="de-DE" dirty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buFont typeface="Courier New" charset="0"/>
              <a:buChar char="o"/>
            </a:pPr>
            <a:r>
              <a:rPr lang="de-DE" dirty="0"/>
              <a:t>theoretisch</a:t>
            </a:r>
          </a:p>
          <a:p>
            <a:pPr lvl="1">
              <a:buFont typeface="Courier New" charset="0"/>
              <a:buChar char="o"/>
            </a:pPr>
            <a:r>
              <a:rPr lang="de-DE" dirty="0"/>
              <a:t>fleißig</a:t>
            </a:r>
            <a:endParaRPr lang="de-DE" dirty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buFont typeface="Courier New" charset="0"/>
              <a:buChar char="o"/>
            </a:pPr>
            <a:r>
              <a:rPr lang="de-DE" dirty="0"/>
              <a:t>zuverlässig</a:t>
            </a:r>
          </a:p>
          <a:p>
            <a:pPr lvl="1">
              <a:buFont typeface="Courier New" charset="0"/>
              <a:buChar char="o"/>
            </a:pPr>
            <a:r>
              <a:rPr lang="de-DE" dirty="0"/>
              <a:t>belastbar</a:t>
            </a:r>
          </a:p>
        </p:txBody>
      </p:sp>
      <p:cxnSp>
        <p:nvCxnSpPr>
          <p:cNvPr id="80" name="Gerade Verbindung 79"/>
          <p:cNvCxnSpPr/>
          <p:nvPr/>
        </p:nvCxnSpPr>
        <p:spPr>
          <a:xfrm>
            <a:off x="451373" y="3161655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reieck 2"/>
          <p:cNvSpPr/>
          <p:nvPr/>
        </p:nvSpPr>
        <p:spPr>
          <a:xfrm flipH="1">
            <a:off x="2784454" y="792507"/>
            <a:ext cx="199118" cy="18751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3983136" y="792507"/>
            <a:ext cx="341362" cy="1875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B246B8E-1B3F-3A4A-8D0F-D11ABC72C0F8}"/>
              </a:ext>
            </a:extLst>
          </p:cNvPr>
          <p:cNvGrpSpPr/>
          <p:nvPr/>
        </p:nvGrpSpPr>
        <p:grpSpPr>
          <a:xfrm>
            <a:off x="5854387" y="395694"/>
            <a:ext cx="644397" cy="930165"/>
            <a:chOff x="5859739" y="222439"/>
            <a:chExt cx="644397" cy="930165"/>
          </a:xfrm>
        </p:grpSpPr>
        <p:sp>
          <p:nvSpPr>
            <p:cNvPr id="14" name="Eingebuchteter Pfeil nach rechts 13"/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9" name="Grafik 58">
              <a:extLst>
                <a:ext uri="{FF2B5EF4-FFF2-40B4-BE49-F238E27FC236}">
                  <a16:creationId xmlns:a16="http://schemas.microsoft.com/office/drawing/2014/main" id="{2AC318AE-878E-E34E-A76B-6B664E380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EBC3E489-951F-EE41-8DC8-93AB5DD88818}"/>
              </a:ext>
            </a:extLst>
          </p:cNvPr>
          <p:cNvGrpSpPr/>
          <p:nvPr/>
        </p:nvGrpSpPr>
        <p:grpSpPr>
          <a:xfrm>
            <a:off x="5858770" y="3339202"/>
            <a:ext cx="644397" cy="930165"/>
            <a:chOff x="5859739" y="222439"/>
            <a:chExt cx="644397" cy="930165"/>
          </a:xfrm>
        </p:grpSpPr>
        <p:sp>
          <p:nvSpPr>
            <p:cNvPr id="56" name="Eingebuchteter Pfeil nach rechts 55">
              <a:extLst>
                <a:ext uri="{FF2B5EF4-FFF2-40B4-BE49-F238E27FC236}">
                  <a16:creationId xmlns:a16="http://schemas.microsoft.com/office/drawing/2014/main" id="{2A000CFA-0B8E-9541-8E0E-70FEF22594AE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3B3B02A4-76E0-DC4F-A8EF-C479577EA485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1" name="Grafik 60">
              <a:extLst>
                <a:ext uri="{FF2B5EF4-FFF2-40B4-BE49-F238E27FC236}">
                  <a16:creationId xmlns:a16="http://schemas.microsoft.com/office/drawing/2014/main" id="{45096CD2-33F0-6845-8733-2F2B0CC1D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86A0FB2A-06B9-0E44-AB6A-F1E5D1FAEE53}"/>
              </a:ext>
            </a:extLst>
          </p:cNvPr>
          <p:cNvGrpSpPr/>
          <p:nvPr/>
        </p:nvGrpSpPr>
        <p:grpSpPr>
          <a:xfrm>
            <a:off x="5797250" y="7041925"/>
            <a:ext cx="644397" cy="1092776"/>
            <a:chOff x="5808309" y="439918"/>
            <a:chExt cx="644397" cy="1092776"/>
          </a:xfrm>
        </p:grpSpPr>
        <p:sp>
          <p:nvSpPr>
            <p:cNvPr id="16" name="Eingebuchteter Pfeil nach rechts 15">
              <a:extLst>
                <a:ext uri="{FF2B5EF4-FFF2-40B4-BE49-F238E27FC236}">
                  <a16:creationId xmlns:a16="http://schemas.microsoft.com/office/drawing/2014/main" id="{87479EEF-2A9A-F148-99C3-B647F88435F9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2846DD8-0B7D-0D4E-B2BB-074C96B19300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F32E9FFB-799C-BA45-A265-F6B8A92CB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sp>
        <p:nvSpPr>
          <p:cNvPr id="19" name="Rechteck 18">
            <a:extLst>
              <a:ext uri="{FF2B5EF4-FFF2-40B4-BE49-F238E27FC236}">
                <a16:creationId xmlns:a16="http://schemas.microsoft.com/office/drawing/2014/main" id="{9CB0A610-F5BE-0244-B8AF-536CBA9D4884}"/>
              </a:ext>
            </a:extLst>
          </p:cNvPr>
          <p:cNvSpPr/>
          <p:nvPr/>
        </p:nvSpPr>
        <p:spPr>
          <a:xfrm>
            <a:off x="329324" y="6959762"/>
            <a:ext cx="5775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Lass dir die Wörter dik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tie</a:t>
            </a:r>
            <a:r>
              <a:rPr lang="de-DE" sz="2000" dirty="0"/>
              <a:t>ren!</a:t>
            </a:r>
            <a:br>
              <a:rPr lang="de-DE" sz="2000" b="1" dirty="0"/>
            </a:br>
            <a:endParaRPr lang="de-DE" sz="2000" b="1" dirty="0"/>
          </a:p>
        </p:txBody>
      </p:sp>
      <p:cxnSp>
        <p:nvCxnSpPr>
          <p:cNvPr id="20" name="Gerade Verbindung 19">
            <a:extLst>
              <a:ext uri="{FF2B5EF4-FFF2-40B4-BE49-F238E27FC236}">
                <a16:creationId xmlns:a16="http://schemas.microsoft.com/office/drawing/2014/main" id="{7249B97C-4386-574D-A96A-2EC27D461C17}"/>
              </a:ext>
            </a:extLst>
          </p:cNvPr>
          <p:cNvCxnSpPr/>
          <p:nvPr/>
        </p:nvCxnSpPr>
        <p:spPr>
          <a:xfrm>
            <a:off x="329324" y="6692255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375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339943" y="323998"/>
            <a:ext cx="54030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sz="2000" dirty="0"/>
              <a:t> zu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sam</a:t>
            </a:r>
            <a:r>
              <a:rPr lang="de-DE" sz="2000" dirty="0"/>
              <a:t>men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</a:t>
            </a:r>
            <a:r>
              <a:rPr lang="de-DE" sz="2000" dirty="0"/>
              <a:t>setz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</a:t>
            </a:r>
            <a:r>
              <a:rPr lang="de-DE" sz="2000" dirty="0"/>
              <a:t> No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men </a:t>
            </a:r>
            <a:r>
              <a:rPr lang="de-DE" sz="2000" dirty="0"/>
              <a:t>(Kom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po</a:t>
            </a:r>
            <a:r>
              <a:rPr lang="de-DE" sz="2000" dirty="0"/>
              <a:t>si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ta</a:t>
            </a:r>
            <a:r>
              <a:rPr lang="de-DE" sz="2000" dirty="0"/>
              <a:t>)!</a:t>
            </a:r>
            <a:br>
              <a:rPr lang="de-DE" sz="2000" dirty="0"/>
            </a:br>
            <a:endParaRPr lang="de-DE" sz="2000" i="1" dirty="0"/>
          </a:p>
          <a:p>
            <a:r>
              <a:rPr lang="de-DE" sz="2000" i="1" dirty="0"/>
              <a:t>Schreibe mit Artikel: das Net</a:t>
            </a:r>
            <a:r>
              <a:rPr lang="de-DE" sz="2000" i="1" dirty="0">
                <a:solidFill>
                  <a:schemeClr val="bg2">
                    <a:lumMod val="75000"/>
                  </a:schemeClr>
                </a:solidFill>
              </a:rPr>
              <a:t>to</a:t>
            </a:r>
            <a:r>
              <a:rPr lang="de-DE" sz="2000" i="1" dirty="0"/>
              <a:t> -ge</a:t>
            </a:r>
            <a:r>
              <a:rPr lang="de-DE" sz="2000" i="1" dirty="0">
                <a:solidFill>
                  <a:schemeClr val="bg1">
                    <a:lumMod val="65000"/>
                  </a:schemeClr>
                </a:solidFill>
              </a:rPr>
              <a:t>halt</a:t>
            </a:r>
            <a:endParaRPr lang="de-DE" sz="2000" i="1" dirty="0"/>
          </a:p>
        </p:txBody>
      </p:sp>
      <p:grpSp>
        <p:nvGrpSpPr>
          <p:cNvPr id="6" name="Gruppierung 5"/>
          <p:cNvGrpSpPr/>
          <p:nvPr/>
        </p:nvGrpSpPr>
        <p:grpSpPr>
          <a:xfrm>
            <a:off x="435964" y="1497132"/>
            <a:ext cx="2669701" cy="1520727"/>
            <a:chOff x="-2457646" y="1662586"/>
            <a:chExt cx="2669701" cy="1520727"/>
          </a:xfrm>
        </p:grpSpPr>
        <p:grpSp>
          <p:nvGrpSpPr>
            <p:cNvPr id="88" name="Gruppierung 87"/>
            <p:cNvGrpSpPr/>
            <p:nvPr/>
          </p:nvGrpSpPr>
          <p:grpSpPr>
            <a:xfrm>
              <a:off x="-2457646" y="1662586"/>
              <a:ext cx="2669701" cy="1520727"/>
              <a:chOff x="541914" y="7079647"/>
              <a:chExt cx="3212915" cy="1830155"/>
            </a:xfrm>
          </p:grpSpPr>
          <p:sp>
            <p:nvSpPr>
              <p:cNvPr id="89" name="Oval 88"/>
              <p:cNvSpPr/>
              <p:nvPr/>
            </p:nvSpPr>
            <p:spPr>
              <a:xfrm>
                <a:off x="1623848" y="7556342"/>
                <a:ext cx="940360" cy="77251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b="1" dirty="0"/>
              </a:p>
            </p:txBody>
          </p:sp>
          <p:sp>
            <p:nvSpPr>
              <p:cNvPr id="90" name="Textfeld 89"/>
              <p:cNvSpPr txBox="1"/>
              <p:nvPr/>
            </p:nvSpPr>
            <p:spPr>
              <a:xfrm>
                <a:off x="1555652" y="7780898"/>
                <a:ext cx="1094490" cy="333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b="1" u="sng" dirty="0"/>
                  <a:t>Praktikum</a:t>
                </a:r>
              </a:p>
            </p:txBody>
          </p:sp>
          <p:sp>
            <p:nvSpPr>
              <p:cNvPr id="91" name="Textfeld 90"/>
              <p:cNvSpPr txBox="1"/>
              <p:nvPr/>
            </p:nvSpPr>
            <p:spPr>
              <a:xfrm>
                <a:off x="541914" y="7079647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Stelle</a:t>
                </a:r>
              </a:p>
            </p:txBody>
          </p:sp>
          <p:sp>
            <p:nvSpPr>
              <p:cNvPr id="92" name="Textfeld 91"/>
              <p:cNvSpPr txBox="1"/>
              <p:nvPr/>
            </p:nvSpPr>
            <p:spPr>
              <a:xfrm>
                <a:off x="541914" y="8465319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Bericht</a:t>
                </a:r>
              </a:p>
            </p:txBody>
          </p:sp>
          <p:sp>
            <p:nvSpPr>
              <p:cNvPr id="93" name="Textfeld 92"/>
              <p:cNvSpPr txBox="1"/>
              <p:nvPr/>
            </p:nvSpPr>
            <p:spPr>
              <a:xfrm>
                <a:off x="2208274" y="7079647"/>
                <a:ext cx="1546555" cy="40744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/>
                  <a:t>Platz</a:t>
                </a:r>
              </a:p>
            </p:txBody>
          </p:sp>
          <p:sp>
            <p:nvSpPr>
              <p:cNvPr id="94" name="Textfeld 93"/>
              <p:cNvSpPr txBox="1"/>
              <p:nvPr/>
            </p:nvSpPr>
            <p:spPr>
              <a:xfrm>
                <a:off x="2222024" y="8465321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...</a:t>
                </a:r>
              </a:p>
            </p:txBody>
          </p:sp>
        </p:grpSp>
        <p:sp>
          <p:nvSpPr>
            <p:cNvPr id="102" name="Pfeil nach links und oben 101"/>
            <p:cNvSpPr/>
            <p:nvPr/>
          </p:nvSpPr>
          <p:spPr>
            <a:xfrm>
              <a:off x="-742031" y="2042978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5" name="Pfeil nach links und oben 104"/>
            <p:cNvSpPr/>
            <p:nvPr/>
          </p:nvSpPr>
          <p:spPr>
            <a:xfrm flipV="1">
              <a:off x="-732222" y="2430660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8" name="Pfeil nach links und oben 107"/>
            <p:cNvSpPr/>
            <p:nvPr/>
          </p:nvSpPr>
          <p:spPr>
            <a:xfrm flipH="1" flipV="1">
              <a:off x="-2198841" y="2416253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12" name="Pfeil nach links und oben 111"/>
            <p:cNvSpPr/>
            <p:nvPr/>
          </p:nvSpPr>
          <p:spPr>
            <a:xfrm flipH="1">
              <a:off x="-2187218" y="2032539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949087E6-D00A-3440-80D0-F618F34A7C97}"/>
              </a:ext>
            </a:extLst>
          </p:cNvPr>
          <p:cNvGrpSpPr/>
          <p:nvPr/>
        </p:nvGrpSpPr>
        <p:grpSpPr>
          <a:xfrm>
            <a:off x="5746249" y="425459"/>
            <a:ext cx="644397" cy="930165"/>
            <a:chOff x="5859739" y="222439"/>
            <a:chExt cx="644397" cy="930165"/>
          </a:xfrm>
        </p:grpSpPr>
        <p:sp>
          <p:nvSpPr>
            <p:cNvPr id="54" name="Eingebuchteter Pfeil nach rechts 53">
              <a:extLst>
                <a:ext uri="{FF2B5EF4-FFF2-40B4-BE49-F238E27FC236}">
                  <a16:creationId xmlns:a16="http://schemas.microsoft.com/office/drawing/2014/main" id="{D63584CD-28D1-0F49-B3A8-EF309C4F4CDE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52B7B79E-E619-5746-86CF-B06FBEC206F1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7" name="Grafik 56">
              <a:extLst>
                <a:ext uri="{FF2B5EF4-FFF2-40B4-BE49-F238E27FC236}">
                  <a16:creationId xmlns:a16="http://schemas.microsoft.com/office/drawing/2014/main" id="{B6DD89CE-6329-CB49-9F19-D70787E02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sp>
        <p:nvSpPr>
          <p:cNvPr id="58" name="Inhaltsplatzhalter 2">
            <a:extLst>
              <a:ext uri="{FF2B5EF4-FFF2-40B4-BE49-F238E27FC236}">
                <a16:creationId xmlns:a16="http://schemas.microsoft.com/office/drawing/2014/main" id="{0104983A-AB1F-F94E-A333-B495E7498B19}"/>
              </a:ext>
            </a:extLst>
          </p:cNvPr>
          <p:cNvSpPr txBox="1">
            <a:spLocks/>
          </p:cNvSpPr>
          <p:nvPr/>
        </p:nvSpPr>
        <p:spPr>
          <a:xfrm>
            <a:off x="438352" y="6570063"/>
            <a:ext cx="5420753" cy="1873005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de</a:t>
            </a:r>
            <a:r>
              <a:rPr lang="de-DE" sz="2000" dirty="0"/>
              <a:t> Sin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gu</a:t>
            </a:r>
            <a:r>
              <a:rPr lang="de-DE" sz="2000" dirty="0"/>
              <a:t>lar 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der</a:t>
            </a:r>
            <a:r>
              <a:rPr lang="de-DE" sz="2000" dirty="0"/>
              <a:t> Plu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ral </a:t>
            </a:r>
            <a:r>
              <a:rPr lang="de-DE" sz="2000" dirty="0"/>
              <a:t>zu allen Nomen! </a:t>
            </a:r>
          </a:p>
          <a:p>
            <a:pPr marL="0" indent="0">
              <a:buNone/>
            </a:pPr>
            <a:r>
              <a:rPr lang="de-DE" sz="2000" dirty="0"/>
              <a:t>Be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nutz</a:t>
            </a:r>
            <a:r>
              <a:rPr lang="de-DE" sz="2000" dirty="0"/>
              <a:t>e das Wör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ter</a:t>
            </a:r>
            <a:r>
              <a:rPr lang="de-DE" sz="2000" dirty="0"/>
              <a:t>buch als Hil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fe</a:t>
            </a:r>
            <a:r>
              <a:rPr lang="de-DE" sz="2000" dirty="0"/>
              <a:t>!</a:t>
            </a:r>
          </a:p>
          <a:p>
            <a:pPr marL="0" indent="0">
              <a:buNone/>
            </a:pPr>
            <a:endParaRPr lang="de-DE" sz="1100" i="1" dirty="0"/>
          </a:p>
          <a:p>
            <a:pPr marL="0" indent="0">
              <a:buNone/>
            </a:pPr>
            <a:r>
              <a:rPr lang="de-DE" sz="2000" i="1" dirty="0"/>
              <a:t>Schreibe: Beruf - die Beruf</a:t>
            </a:r>
            <a:r>
              <a:rPr lang="de-DE" sz="2000" i="1" dirty="0">
                <a:solidFill>
                  <a:srgbClr val="FF0000"/>
                </a:solidFill>
              </a:rPr>
              <a:t>e</a:t>
            </a:r>
            <a:r>
              <a:rPr lang="de-DE" sz="2000" i="1" dirty="0"/>
              <a:t>, ...</a:t>
            </a:r>
          </a:p>
        </p:txBody>
      </p: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6423A3B7-8A6C-084F-A0A9-76B5DFF3015E}"/>
              </a:ext>
            </a:extLst>
          </p:cNvPr>
          <p:cNvGrpSpPr/>
          <p:nvPr/>
        </p:nvGrpSpPr>
        <p:grpSpPr>
          <a:xfrm>
            <a:off x="5808308" y="6658276"/>
            <a:ext cx="644397" cy="930165"/>
            <a:chOff x="5859739" y="222439"/>
            <a:chExt cx="644397" cy="930165"/>
          </a:xfrm>
        </p:grpSpPr>
        <p:sp>
          <p:nvSpPr>
            <p:cNvPr id="62" name="Eingebuchteter Pfeil nach rechts 61">
              <a:extLst>
                <a:ext uri="{FF2B5EF4-FFF2-40B4-BE49-F238E27FC236}">
                  <a16:creationId xmlns:a16="http://schemas.microsoft.com/office/drawing/2014/main" id="{778B49B5-C93F-7E42-B4BD-FD07C3F76A11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17802DC5-457D-5246-94B6-07307AEC41CA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5" name="Grafik 64">
              <a:extLst>
                <a:ext uri="{FF2B5EF4-FFF2-40B4-BE49-F238E27FC236}">
                  <a16:creationId xmlns:a16="http://schemas.microsoft.com/office/drawing/2014/main" id="{B927AB08-57EE-AB48-A38A-A758A95D5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cxnSp>
        <p:nvCxnSpPr>
          <p:cNvPr id="66" name="Gerade Verbindung 65">
            <a:extLst>
              <a:ext uri="{FF2B5EF4-FFF2-40B4-BE49-F238E27FC236}">
                <a16:creationId xmlns:a16="http://schemas.microsoft.com/office/drawing/2014/main" id="{A1E9006B-6EF1-DA4E-A1C1-7226FABDBBE2}"/>
              </a:ext>
            </a:extLst>
          </p:cNvPr>
          <p:cNvCxnSpPr/>
          <p:nvPr/>
        </p:nvCxnSpPr>
        <p:spPr>
          <a:xfrm>
            <a:off x="405294" y="329801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Tabelle 66">
            <a:extLst>
              <a:ext uri="{FF2B5EF4-FFF2-40B4-BE49-F238E27FC236}">
                <a16:creationId xmlns:a16="http://schemas.microsoft.com/office/drawing/2014/main" id="{B7B911C6-C72E-4C4D-8C3C-852A59E6B3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305508"/>
              </p:ext>
            </p:extLst>
          </p:nvPr>
        </p:nvGraphicFramePr>
        <p:xfrm>
          <a:off x="581648" y="8019445"/>
          <a:ext cx="2524017" cy="1090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3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de-DE" sz="1200" b="0" dirty="0">
                          <a:solidFill>
                            <a:schemeClr val="tx1"/>
                          </a:solidFill>
                        </a:rPr>
                        <a:t>Singular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de-DE" sz="1200" b="0" dirty="0">
                          <a:solidFill>
                            <a:schemeClr val="tx1"/>
                          </a:solidFill>
                        </a:rPr>
                        <a:t>Plural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50" name="Gerade Verbindung 49">
            <a:extLst>
              <a:ext uri="{FF2B5EF4-FFF2-40B4-BE49-F238E27FC236}">
                <a16:creationId xmlns:a16="http://schemas.microsoft.com/office/drawing/2014/main" id="{467AF84C-20EA-8345-8F65-03938CC51DA6}"/>
              </a:ext>
            </a:extLst>
          </p:cNvPr>
          <p:cNvCxnSpPr/>
          <p:nvPr/>
        </p:nvCxnSpPr>
        <p:spPr>
          <a:xfrm>
            <a:off x="485786" y="6341246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hteck 50">
            <a:extLst>
              <a:ext uri="{FF2B5EF4-FFF2-40B4-BE49-F238E27FC236}">
                <a16:creationId xmlns:a16="http://schemas.microsoft.com/office/drawing/2014/main" id="{B7D44C6B-2AC3-024C-8240-BC7BB857340C}"/>
              </a:ext>
            </a:extLst>
          </p:cNvPr>
          <p:cNvSpPr/>
          <p:nvPr/>
        </p:nvSpPr>
        <p:spPr>
          <a:xfrm>
            <a:off x="2909327" y="4275933"/>
            <a:ext cx="341362" cy="13853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C1BB3B62-4003-0E44-A63C-31B2441D79C4}"/>
              </a:ext>
            </a:extLst>
          </p:cNvPr>
          <p:cNvSpPr/>
          <p:nvPr/>
        </p:nvSpPr>
        <p:spPr>
          <a:xfrm>
            <a:off x="1356158" y="4191694"/>
            <a:ext cx="236482" cy="222770"/>
          </a:xfrm>
          <a:prstGeom prst="ellipse">
            <a:avLst/>
          </a:prstGeom>
          <a:solidFill>
            <a:srgbClr val="FF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55" name="Tabelle 54">
            <a:extLst>
              <a:ext uri="{FF2B5EF4-FFF2-40B4-BE49-F238E27FC236}">
                <a16:creationId xmlns:a16="http://schemas.microsoft.com/office/drawing/2014/main" id="{208852AA-1720-034A-B3F6-C6D04D2B4C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946753"/>
              </p:ext>
            </p:extLst>
          </p:nvPr>
        </p:nvGraphicFramePr>
        <p:xfrm>
          <a:off x="1246449" y="4985884"/>
          <a:ext cx="482979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112">
                <a:tc>
                  <a:txBody>
                    <a:bodyPr/>
                    <a:lstStyle/>
                    <a:p>
                      <a:pPr marL="34290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0" i="0" dirty="0">
                          <a:solidFill>
                            <a:schemeClr val="tx1"/>
                          </a:solidFill>
                        </a:rPr>
                        <a:t>erfahren</a:t>
                      </a:r>
                    </a:p>
                    <a:p>
                      <a:pPr marL="34290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0" i="0" dirty="0">
                          <a:solidFill>
                            <a:schemeClr val="tx1"/>
                          </a:solidFill>
                        </a:rPr>
                        <a:t>verdienen</a:t>
                      </a:r>
                      <a:endParaRPr lang="de-DE" sz="1800" b="0" i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34290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0" i="0" dirty="0">
                          <a:solidFill>
                            <a:schemeClr val="tx1"/>
                          </a:solidFill>
                        </a:rPr>
                        <a:t>erwarten</a:t>
                      </a:r>
                    </a:p>
                    <a:p>
                      <a:pPr marL="34290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0" i="0" dirty="0">
                          <a:solidFill>
                            <a:schemeClr val="tx1"/>
                          </a:solidFill>
                        </a:rPr>
                        <a:t>zuverlässig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0" i="0" dirty="0">
                          <a:solidFill>
                            <a:schemeClr val="tx1"/>
                          </a:solidFill>
                        </a:rPr>
                        <a:t>praktisch</a:t>
                      </a:r>
                      <a:endParaRPr lang="de-DE" sz="1800" b="0" i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0" i="0" dirty="0">
                          <a:solidFill>
                            <a:schemeClr val="tx1"/>
                          </a:solidFill>
                        </a:rPr>
                        <a:t>theoretisch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0" i="0" dirty="0">
                          <a:solidFill>
                            <a:schemeClr val="tx1"/>
                          </a:solidFill>
                        </a:rPr>
                        <a:t>fleißig</a:t>
                      </a:r>
                    </a:p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0" i="0" dirty="0">
                          <a:solidFill>
                            <a:schemeClr val="tx1"/>
                          </a:solidFill>
                        </a:rPr>
                        <a:t>belastbar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9" name="Rechteck 58">
            <a:extLst>
              <a:ext uri="{FF2B5EF4-FFF2-40B4-BE49-F238E27FC236}">
                <a16:creationId xmlns:a16="http://schemas.microsoft.com/office/drawing/2014/main" id="{FA60CD38-D733-E249-B101-247804B27641}"/>
              </a:ext>
            </a:extLst>
          </p:cNvPr>
          <p:cNvSpPr/>
          <p:nvPr/>
        </p:nvSpPr>
        <p:spPr>
          <a:xfrm>
            <a:off x="464191" y="3463236"/>
            <a:ext cx="540301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sz="2000" dirty="0"/>
              <a:t> No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men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</a:t>
            </a:r>
            <a:r>
              <a:rPr lang="de-DE" sz="2000" dirty="0"/>
              <a:t>:</a:t>
            </a:r>
            <a:br>
              <a:rPr lang="de-DE" sz="2000" dirty="0"/>
            </a:br>
            <a:endParaRPr lang="de-DE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de-DE" sz="2000" i="1" dirty="0"/>
          </a:p>
          <a:p>
            <a:r>
              <a:rPr lang="de-DE" sz="2000" i="1" dirty="0"/>
              <a:t>z.B. bewerten – die Bewertung </a:t>
            </a:r>
          </a:p>
          <a:p>
            <a:endParaRPr lang="de-DE" sz="2000" i="1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7C23076B-AB6B-EB47-8EE1-4EF7CFDBFB81}"/>
              </a:ext>
            </a:extLst>
          </p:cNvPr>
          <p:cNvGrpSpPr/>
          <p:nvPr/>
        </p:nvGrpSpPr>
        <p:grpSpPr>
          <a:xfrm>
            <a:off x="5825863" y="3667882"/>
            <a:ext cx="644397" cy="930165"/>
            <a:chOff x="5859739" y="222439"/>
            <a:chExt cx="644397" cy="930165"/>
          </a:xfrm>
        </p:grpSpPr>
        <p:sp>
          <p:nvSpPr>
            <p:cNvPr id="63" name="Eingebuchteter Pfeil nach rechts 62">
              <a:extLst>
                <a:ext uri="{FF2B5EF4-FFF2-40B4-BE49-F238E27FC236}">
                  <a16:creationId xmlns:a16="http://schemas.microsoft.com/office/drawing/2014/main" id="{3A40AACB-B46D-BB42-A3E9-EEF1014308A0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68" name="Rechteck 67">
              <a:extLst>
                <a:ext uri="{FF2B5EF4-FFF2-40B4-BE49-F238E27FC236}">
                  <a16:creationId xmlns:a16="http://schemas.microsoft.com/office/drawing/2014/main" id="{6E0F9752-CAC7-E748-92CA-178806A2B864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9" name="Grafik 68">
              <a:extLst>
                <a:ext uri="{FF2B5EF4-FFF2-40B4-BE49-F238E27FC236}">
                  <a16:creationId xmlns:a16="http://schemas.microsoft.com/office/drawing/2014/main" id="{690924B6-6FD6-7542-8796-435FA69E0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8350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Gerade Verbindung 80"/>
          <p:cNvCxnSpPr/>
          <p:nvPr/>
        </p:nvCxnSpPr>
        <p:spPr>
          <a:xfrm>
            <a:off x="433748" y="331772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hteck 1"/>
          <p:cNvSpPr/>
          <p:nvPr/>
        </p:nvSpPr>
        <p:spPr>
          <a:xfrm>
            <a:off x="487832" y="371130"/>
            <a:ext cx="599332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nen</a:t>
            </a:r>
            <a:r>
              <a:rPr lang="de-DE" sz="2000" dirty="0"/>
              <a:t> Satz im Sin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gu</a:t>
            </a:r>
            <a:r>
              <a:rPr lang="de-DE" sz="2000" dirty="0"/>
              <a:t>lar und Plu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ral</a:t>
            </a:r>
            <a:r>
              <a:rPr lang="de-DE" sz="2000" dirty="0"/>
              <a:t> mit folgenden Wörtern:</a:t>
            </a:r>
          </a:p>
          <a:p>
            <a:endParaRPr lang="de-DE" sz="2000" dirty="0"/>
          </a:p>
          <a:p>
            <a:pPr marL="800100" lvl="1" indent="-342900">
              <a:buFont typeface="Courier New" charset="0"/>
              <a:buChar char="o"/>
            </a:pPr>
            <a:r>
              <a:rPr lang="de-DE" sz="2000" dirty="0"/>
              <a:t>Praktikum</a:t>
            </a:r>
          </a:p>
          <a:p>
            <a:pPr marL="800100" lvl="1" indent="-342900">
              <a:buFont typeface="Courier New" charset="0"/>
              <a:buChar char="o"/>
            </a:pPr>
            <a:r>
              <a:rPr lang="de-DE" sz="2000" dirty="0"/>
              <a:t>Kollege</a:t>
            </a:r>
          </a:p>
          <a:p>
            <a:pPr marL="800100" lvl="1" indent="-342900">
              <a:buFont typeface="Courier New" charset="0"/>
              <a:buChar char="o"/>
            </a:pPr>
            <a:r>
              <a:rPr lang="de-DE" sz="2000" dirty="0"/>
              <a:t>Anforderung</a:t>
            </a:r>
            <a:br>
              <a:rPr lang="de-DE" sz="2000" b="1" dirty="0"/>
            </a:br>
            <a:endParaRPr lang="de-DE" sz="2000" b="1" dirty="0"/>
          </a:p>
          <a:p>
            <a:r>
              <a:rPr lang="de-DE" i="1" dirty="0"/>
              <a:t>z.B.: </a:t>
            </a:r>
            <a:r>
              <a:rPr lang="de-DE" i="1" u="sng" dirty="0"/>
              <a:t>Singular</a:t>
            </a:r>
            <a:r>
              <a:rPr lang="de-DE" i="1" dirty="0"/>
              <a:t>: </a:t>
            </a:r>
            <a:r>
              <a:rPr lang="de-DE" sz="1600" i="1" dirty="0"/>
              <a:t>Meine Interessen sind im </a:t>
            </a:r>
            <a:r>
              <a:rPr lang="de-DE" sz="1600" b="1" i="1" dirty="0"/>
              <a:t>Berufsfeld</a:t>
            </a:r>
            <a:r>
              <a:rPr lang="de-DE" sz="1600" i="1" dirty="0"/>
              <a:t> Hauswirtschaft.</a:t>
            </a:r>
            <a:br>
              <a:rPr lang="de-DE" i="1" dirty="0"/>
            </a:br>
            <a:r>
              <a:rPr lang="de-DE" i="1" dirty="0"/>
              <a:t>         </a:t>
            </a:r>
            <a:r>
              <a:rPr lang="de-DE" i="1" u="sng" dirty="0"/>
              <a:t>Plural:</a:t>
            </a:r>
            <a:r>
              <a:rPr lang="de-DE" i="1" dirty="0"/>
              <a:t> </a:t>
            </a:r>
            <a:r>
              <a:rPr lang="de-DE" sz="1600" i="1" dirty="0"/>
              <a:t>Ich interessiere mich für mehrere </a:t>
            </a:r>
            <a:r>
              <a:rPr lang="de-DE" sz="1600" b="1" i="1" dirty="0"/>
              <a:t>Berufsfelder</a:t>
            </a:r>
            <a:r>
              <a:rPr lang="de-DE" sz="1600" i="1" dirty="0"/>
              <a:t>.</a:t>
            </a:r>
            <a:endParaRPr lang="de-DE" i="1" dirty="0"/>
          </a:p>
        </p:txBody>
      </p:sp>
      <p:cxnSp>
        <p:nvCxnSpPr>
          <p:cNvPr id="91" name="Gerade Verbindung 90"/>
          <p:cNvCxnSpPr/>
          <p:nvPr/>
        </p:nvCxnSpPr>
        <p:spPr>
          <a:xfrm>
            <a:off x="351845" y="6677892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hteck 91"/>
          <p:cNvSpPr/>
          <p:nvPr/>
        </p:nvSpPr>
        <p:spPr>
          <a:xfrm>
            <a:off x="383516" y="3522418"/>
            <a:ext cx="57754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Sät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ze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</a:t>
            </a:r>
            <a:r>
              <a:rPr lang="de-DE" sz="2000" b="1" dirty="0"/>
              <a:t>:</a:t>
            </a:r>
            <a:br>
              <a:rPr lang="de-DE" sz="2000" b="1" dirty="0"/>
            </a:br>
            <a:endParaRPr lang="de-DE" sz="2000" b="1" dirty="0"/>
          </a:p>
          <a:p>
            <a:endParaRPr lang="de-DE" sz="2000" b="1" i="1" dirty="0"/>
          </a:p>
          <a:p>
            <a:endParaRPr lang="de-DE" sz="2000" b="1" i="1" dirty="0"/>
          </a:p>
          <a:p>
            <a:endParaRPr lang="de-DE" sz="2000" b="1" i="1" dirty="0"/>
          </a:p>
          <a:p>
            <a:endParaRPr lang="de-DE" sz="2000" b="1" i="1" dirty="0"/>
          </a:p>
          <a:p>
            <a:endParaRPr lang="de-DE" sz="2000" b="1" i="1" dirty="0"/>
          </a:p>
          <a:p>
            <a:r>
              <a:rPr lang="de-DE" sz="2000" i="1" dirty="0"/>
              <a:t>z.B.: beraten – 	Fr. Schmidt kann mich bei der 			Praktikumssuche beraten.</a:t>
            </a:r>
          </a:p>
        </p:txBody>
      </p:sp>
      <p:graphicFrame>
        <p:nvGraphicFramePr>
          <p:cNvPr id="44" name="Tabel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235387"/>
              </p:ext>
            </p:extLst>
          </p:nvPr>
        </p:nvGraphicFramePr>
        <p:xfrm>
          <a:off x="756591" y="3994689"/>
          <a:ext cx="4829790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verdienen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0" dirty="0">
                          <a:solidFill>
                            <a:schemeClr val="tx1"/>
                          </a:solidFill>
                        </a:rPr>
                        <a:t>zuverlässig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</a:rPr>
                        <a:t>durchhalten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</a:rPr>
                        <a:t>belastbar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</a:rPr>
                        <a:t>übernehmen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 gridSpan="2"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Rechteck 24">
            <a:extLst>
              <a:ext uri="{FF2B5EF4-FFF2-40B4-BE49-F238E27FC236}">
                <a16:creationId xmlns:a16="http://schemas.microsoft.com/office/drawing/2014/main" id="{49AF8262-248B-8440-A4FC-3A3986902F08}"/>
              </a:ext>
            </a:extLst>
          </p:cNvPr>
          <p:cNvSpPr/>
          <p:nvPr/>
        </p:nvSpPr>
        <p:spPr>
          <a:xfrm>
            <a:off x="351845" y="6879022"/>
            <a:ext cx="47476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Ma</a:t>
            </a:r>
            <a:r>
              <a:rPr lang="de-DE" sz="2000" b="1" dirty="0">
                <a:solidFill>
                  <a:srgbClr val="FF0000"/>
                </a:solidFill>
              </a:rPr>
              <a:t>r</a:t>
            </a:r>
            <a:r>
              <a:rPr lang="de-DE" sz="2000" dirty="0"/>
              <a:t>k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re schw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rige </a:t>
            </a:r>
            <a:r>
              <a:rPr lang="de-DE" sz="2000" b="1" dirty="0">
                <a:solidFill>
                  <a:srgbClr val="FF0000"/>
                </a:solidFill>
              </a:rPr>
              <a:t>St</a:t>
            </a:r>
            <a:r>
              <a:rPr lang="de-DE" sz="2000" dirty="0"/>
              <a:t>ellen!</a:t>
            </a:r>
            <a:endParaRPr lang="de-DE" sz="2000" i="1" dirty="0"/>
          </a:p>
        </p:txBody>
      </p:sp>
      <p:graphicFrame>
        <p:nvGraphicFramePr>
          <p:cNvPr id="27" name="Tabelle 26">
            <a:extLst>
              <a:ext uri="{FF2B5EF4-FFF2-40B4-BE49-F238E27FC236}">
                <a16:creationId xmlns:a16="http://schemas.microsoft.com/office/drawing/2014/main" id="{1D41C761-0374-FF4E-88E7-84950E9B0D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182885"/>
              </p:ext>
            </p:extLst>
          </p:nvPr>
        </p:nvGraphicFramePr>
        <p:xfrm>
          <a:off x="351845" y="7459320"/>
          <a:ext cx="5962162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5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6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die Praktika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theoretisch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/>
                        <a:t>die Praktikumsstelle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erfahren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der Geselle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auf etwas ankommen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 gridSpan="2"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die Schlüsselqualifikation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A03143CB-21E4-6F46-8B47-BF30CF208260}"/>
              </a:ext>
            </a:extLst>
          </p:cNvPr>
          <p:cNvGrpSpPr/>
          <p:nvPr/>
        </p:nvGrpSpPr>
        <p:grpSpPr>
          <a:xfrm>
            <a:off x="5836765" y="324014"/>
            <a:ext cx="644397" cy="1092776"/>
            <a:chOff x="5808309" y="439918"/>
            <a:chExt cx="644397" cy="1092776"/>
          </a:xfrm>
        </p:grpSpPr>
        <p:sp>
          <p:nvSpPr>
            <p:cNvPr id="29" name="Eingebuchteter Pfeil nach rechts 28">
              <a:extLst>
                <a:ext uri="{FF2B5EF4-FFF2-40B4-BE49-F238E27FC236}">
                  <a16:creationId xmlns:a16="http://schemas.microsoft.com/office/drawing/2014/main" id="{1F9E5C14-E27A-ED47-9AC9-E208182F6240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7030A0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C55653D9-10D8-2E40-83C4-35789F922CC4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574AF410-7299-E549-9AB8-3220571F3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537BB2F8-3073-8D46-86D1-5FE6C2749409}"/>
              </a:ext>
            </a:extLst>
          </p:cNvPr>
          <p:cNvGrpSpPr/>
          <p:nvPr/>
        </p:nvGrpSpPr>
        <p:grpSpPr>
          <a:xfrm>
            <a:off x="5814136" y="7079077"/>
            <a:ext cx="644397" cy="1092776"/>
            <a:chOff x="5808309" y="439918"/>
            <a:chExt cx="644397" cy="1092776"/>
          </a:xfrm>
        </p:grpSpPr>
        <p:sp>
          <p:nvSpPr>
            <p:cNvPr id="36" name="Eingebuchteter Pfeil nach rechts 35">
              <a:extLst>
                <a:ext uri="{FF2B5EF4-FFF2-40B4-BE49-F238E27FC236}">
                  <a16:creationId xmlns:a16="http://schemas.microsoft.com/office/drawing/2014/main" id="{FA2366B7-D61B-184E-8B8E-2FA46DB81A65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C00000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2E3CCAB2-D3A2-6E4E-B454-2786DF05E497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7B5A313D-0DEA-7244-9F5C-8507A2FB5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957FC3FC-E1A9-0E4E-8184-1C6C4C40793E}"/>
              </a:ext>
            </a:extLst>
          </p:cNvPr>
          <p:cNvGrpSpPr/>
          <p:nvPr/>
        </p:nvGrpSpPr>
        <p:grpSpPr>
          <a:xfrm>
            <a:off x="5808309" y="3704290"/>
            <a:ext cx="644397" cy="1092776"/>
            <a:chOff x="5808309" y="439918"/>
            <a:chExt cx="644397" cy="1092776"/>
          </a:xfrm>
        </p:grpSpPr>
        <p:sp>
          <p:nvSpPr>
            <p:cNvPr id="52" name="Eingebuchteter Pfeil nach rechts 51">
              <a:extLst>
                <a:ext uri="{FF2B5EF4-FFF2-40B4-BE49-F238E27FC236}">
                  <a16:creationId xmlns:a16="http://schemas.microsoft.com/office/drawing/2014/main" id="{66EBD889-81A1-C642-95A5-377161D5C5A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7030A0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A8884719-92F1-9B44-B95E-05F566C4BEE5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7" name="Grafik 56">
              <a:extLst>
                <a:ext uri="{FF2B5EF4-FFF2-40B4-BE49-F238E27FC236}">
                  <a16:creationId xmlns:a16="http://schemas.microsoft.com/office/drawing/2014/main" id="{59F0DB9E-1437-C643-9D4B-230D9B3A8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4442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283</Words>
  <Application>Microsoft Macintosh PowerPoint</Application>
  <PresentationFormat>A4-Papier (210 x 297 mm)</PresentationFormat>
  <Paragraphs>109</Paragraphs>
  <Slides>5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Courier New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Wortschatzspeicher  Mit dem Wortschatzspeicher kann ich mir Wörter besser merken! </dc:title>
  <dc:creator>Ursula Datzmann</dc:creator>
  <cp:lastModifiedBy>Julia Zollner</cp:lastModifiedBy>
  <cp:revision>150</cp:revision>
  <cp:lastPrinted>2018-01-06T18:18:55Z</cp:lastPrinted>
  <dcterms:created xsi:type="dcterms:W3CDTF">2017-12-11T15:33:45Z</dcterms:created>
  <dcterms:modified xsi:type="dcterms:W3CDTF">2019-01-05T17:54:56Z</dcterms:modified>
</cp:coreProperties>
</file>