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3"/>
  </p:notesMasterIdLst>
  <p:sldIdLst>
    <p:sldId id="263" r:id="rId2"/>
    <p:sldId id="278" r:id="rId3"/>
    <p:sldId id="277" r:id="rId4"/>
    <p:sldId id="265" r:id="rId5"/>
    <p:sldId id="264" r:id="rId6"/>
    <p:sldId id="271" r:id="rId7"/>
    <p:sldId id="279" r:id="rId8"/>
    <p:sldId id="280" r:id="rId9"/>
    <p:sldId id="281" r:id="rId10"/>
    <p:sldId id="282" r:id="rId11"/>
    <p:sldId id="283" r:id="rId12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94163"/>
  </p:normalViewPr>
  <p:slideViewPr>
    <p:cSldViewPr snapToGrid="0" snapToObjects="1" showGuides="1">
      <p:cViewPr>
        <p:scale>
          <a:sx n="49" d="100"/>
          <a:sy n="49" d="100"/>
        </p:scale>
        <p:origin x="3616" y="792"/>
      </p:cViewPr>
      <p:guideLst>
        <p:guide orient="horz" pos="34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144D5-F601-0142-8B2D-CC9AFAB2B01F}" type="datetimeFigureOut">
              <a:rPr lang="de-DE" smtClean="0"/>
              <a:t>29.09.18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DE20-C858-5844-91E2-04A447D122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301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7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175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48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4217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888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2990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1305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403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244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451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CF06-9659-674C-BAB7-CCFB8B5A8F44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55A22-23FE-6A43-9D72-EFFDC4CB61C0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783C-3D18-A44F-8E7F-7DD03CE5600F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6B3-B9E2-6F40-9B0D-29EA2B5C85F8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A309-3A07-A040-B602-5AF0C48DBC2D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56127-A028-D84D-B521-7289AA0E05B6}" type="datetime1">
              <a:rPr lang="de-DE" smtClean="0"/>
              <a:t>29.09.18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80C34-DF3A-6040-B294-54FEE749959B}" type="datetime1">
              <a:rPr lang="de-DE" smtClean="0"/>
              <a:t>29.09.18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B8619-7283-D040-BD3F-532563CF1241}" type="datetime1">
              <a:rPr lang="de-DE" smtClean="0"/>
              <a:t>29.09.18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379F-A5A6-304E-84AC-5596C5ABF2B5}" type="datetime1">
              <a:rPr lang="de-DE" smtClean="0"/>
              <a:t>29.09.18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ABA4-D735-7148-9ABA-19B7C69A4907}" type="datetime1">
              <a:rPr lang="de-DE" smtClean="0"/>
              <a:t>29.09.18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AA96B-2EFE-E84A-B024-5C325E2170FE}" type="datetime1">
              <a:rPr lang="de-DE" smtClean="0"/>
              <a:t>29.09.18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1B25C-746C-514F-B69C-C35E75A7EDF3}" type="datetime1">
              <a:rPr lang="de-DE" smtClean="0"/>
              <a:t>29.09.18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29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34464" y="3500335"/>
            <a:ext cx="5403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Was ist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gent</a:t>
            </a:r>
            <a:r>
              <a:rPr lang="de-DE" sz="2000" dirty="0"/>
              <a:t>lich ein/ein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</a:t>
            </a:r>
            <a:r>
              <a:rPr lang="de-DE" sz="2000" dirty="0"/>
              <a:t> ...?</a:t>
            </a:r>
          </a:p>
          <a:p>
            <a:endParaRPr lang="de-DE" sz="2000" dirty="0"/>
          </a:p>
          <a:p>
            <a:r>
              <a:rPr lang="de-DE" sz="2000" dirty="0"/>
              <a:t>Ordne jeweils ein Wort in der Spalte ein Synonym in der anderen Spalte zu! Schreibe auf!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3"/>
            <a:ext cx="5833162" cy="2754277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</a:t>
            </a:r>
            <a:br>
              <a:rPr lang="de-DE" sz="2000" dirty="0"/>
            </a:br>
            <a:r>
              <a:rPr lang="de-DE" sz="2000" dirty="0"/>
              <a:t>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regieren		 Seite _____</a:t>
            </a:r>
          </a:p>
          <a:p>
            <a:pPr marL="0" indent="0">
              <a:buNone/>
            </a:pPr>
            <a:r>
              <a:rPr lang="de-DE" sz="2000" i="1" dirty="0"/>
              <a:t>organisieren		 Seite _____</a:t>
            </a:r>
          </a:p>
          <a:p>
            <a:pPr marL="0" indent="0">
              <a:buNone/>
            </a:pPr>
            <a:r>
              <a:rPr lang="de-DE" sz="2000" i="1" dirty="0"/>
              <a:t>beschließen		 Seite _____</a:t>
            </a:r>
          </a:p>
          <a:p>
            <a:pPr marL="0" indent="0">
              <a:buNone/>
            </a:pPr>
            <a:r>
              <a:rPr lang="de-DE" sz="2000" i="1" dirty="0"/>
              <a:t>wählen		 Seite _____</a:t>
            </a:r>
          </a:p>
          <a:p>
            <a:pPr marL="0" indent="0">
              <a:buNone/>
            </a:pPr>
            <a:r>
              <a:rPr lang="de-DE" sz="2000" dirty="0"/>
              <a:t>gewinnen		</a:t>
            </a:r>
            <a:r>
              <a:rPr lang="de-DE" sz="2000" i="1" dirty="0"/>
              <a:t> Seite 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5" y="312582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903577" y="3349698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1" name="Tabelle 60">
            <a:extLst>
              <a:ext uri="{FF2B5EF4-FFF2-40B4-BE49-F238E27FC236}">
                <a16:creationId xmlns:a16="http://schemas.microsoft.com/office/drawing/2014/main" id="{EDC08073-0E68-4946-892C-D3C0E1107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906932"/>
              </p:ext>
            </p:extLst>
          </p:nvPr>
        </p:nvGraphicFramePr>
        <p:xfrm>
          <a:off x="456725" y="4941428"/>
          <a:ext cx="5617133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1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Regierung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Hier sind alle Ziele der Partei aufgeschrieben.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Koalition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Versprechen, die eine Partei vor der Wahl gibt, um gewählt zu werden.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Opposition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Mehrere Parteien schließen sich zusammen und regieren gemeinsam.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Landtagswahl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Eine Gruppe von Politikern, die alle Entscheidungen für ein Land trifft.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Wahlversprechen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Die Parteien, die nicht zur Regierung gehören, aber auch zum Parlament gehören.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Parteiprogramm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Wahl bei der die Regierung für ein Bundesland gefunden wird.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3D9D5576-DA10-BD4E-89F8-5E28D78DDB39}"/>
              </a:ext>
            </a:extLst>
          </p:cNvPr>
          <p:cNvCxnSpPr/>
          <p:nvPr/>
        </p:nvCxnSpPr>
        <p:spPr>
          <a:xfrm>
            <a:off x="301102" y="7553666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973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erade Verbindung 42"/>
          <p:cNvCxnSpPr/>
          <p:nvPr/>
        </p:nvCxnSpPr>
        <p:spPr>
          <a:xfrm>
            <a:off x="426888" y="304438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Dreieck 44"/>
          <p:cNvSpPr/>
          <p:nvPr/>
        </p:nvSpPr>
        <p:spPr>
          <a:xfrm flipH="1">
            <a:off x="976365" y="1035562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/>
          <p:cNvSpPr/>
          <p:nvPr/>
        </p:nvSpPr>
        <p:spPr>
          <a:xfrm>
            <a:off x="3699349" y="1006613"/>
            <a:ext cx="236482" cy="222770"/>
          </a:xfrm>
          <a:prstGeom prst="ellipse">
            <a:avLst/>
          </a:prstGeom>
          <a:solidFill>
            <a:srgbClr val="FF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CBAAC8D-8B42-D94A-88F1-D2C3B31C647C}"/>
              </a:ext>
            </a:extLst>
          </p:cNvPr>
          <p:cNvSpPr/>
          <p:nvPr/>
        </p:nvSpPr>
        <p:spPr>
          <a:xfrm>
            <a:off x="426888" y="3315988"/>
            <a:ext cx="5775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 in Sil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ben</a:t>
            </a:r>
            <a:r>
              <a:rPr lang="de-DE" sz="2000" dirty="0"/>
              <a:t>schreib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wei</a:t>
            </a:r>
            <a:r>
              <a:rPr lang="de-DE" sz="2000" dirty="0"/>
              <a:t>se!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 geheim	–	</a:t>
            </a:r>
            <a:r>
              <a:rPr lang="de-DE" sz="2000" i="1" dirty="0" err="1"/>
              <a:t>ge</a:t>
            </a:r>
            <a:r>
              <a:rPr lang="de-DE" sz="2000" i="1" dirty="0"/>
              <a:t> - heim 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8877AB6-0B62-1A46-88A8-3DA0CD130CA2}"/>
              </a:ext>
            </a:extLst>
          </p:cNvPr>
          <p:cNvGrpSpPr/>
          <p:nvPr/>
        </p:nvGrpSpPr>
        <p:grpSpPr>
          <a:xfrm>
            <a:off x="5766965" y="6703109"/>
            <a:ext cx="644397" cy="1092776"/>
            <a:chOff x="5808309" y="439918"/>
            <a:chExt cx="644397" cy="1092776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E7C097D-3D73-2F4A-8051-FE4B8A3C174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65020C-E166-1449-97E1-1C784B6DD4FC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B71D1D8B-6192-F749-9885-D7FD8DDC4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0" name="Tabelle 29">
            <a:extLst>
              <a:ext uri="{FF2B5EF4-FFF2-40B4-BE49-F238E27FC236}">
                <a16:creationId xmlns:a16="http://schemas.microsoft.com/office/drawing/2014/main" id="{F17AB738-8A4E-0047-8724-C9F18C1CE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942441"/>
              </p:ext>
            </p:extLst>
          </p:nvPr>
        </p:nvGraphicFramePr>
        <p:xfrm>
          <a:off x="489930" y="4414857"/>
          <a:ext cx="482979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886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an-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tre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ten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re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-gier-en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wäh-len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ge-win-nen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be-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schlies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sen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or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ga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ni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sier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-en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Po-li-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ti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ker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Re-gier-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ung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Ko-a-li-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tion</a:t>
                      </a: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Land-tag-s-wahl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20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288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288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A6297FA2-BB61-5A43-860D-52EBAFF01914}"/>
              </a:ext>
            </a:extLst>
          </p:cNvPr>
          <p:cNvCxnSpPr/>
          <p:nvPr/>
        </p:nvCxnSpPr>
        <p:spPr>
          <a:xfrm>
            <a:off x="414547" y="6412826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>
            <a:extLst>
              <a:ext uri="{FF2B5EF4-FFF2-40B4-BE49-F238E27FC236}">
                <a16:creationId xmlns:a16="http://schemas.microsoft.com/office/drawing/2014/main" id="{49899C07-3DB2-4844-8830-7DA0305A425B}"/>
              </a:ext>
            </a:extLst>
          </p:cNvPr>
          <p:cNvSpPr/>
          <p:nvPr/>
        </p:nvSpPr>
        <p:spPr>
          <a:xfrm>
            <a:off x="313722" y="6610447"/>
            <a:ext cx="5775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Lass dir die Wörter dik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tie</a:t>
            </a:r>
            <a:r>
              <a:rPr lang="de-DE" sz="2000" dirty="0"/>
              <a:t>ren!</a:t>
            </a:r>
            <a:br>
              <a:rPr lang="de-DE" sz="2000" b="1" dirty="0"/>
            </a:br>
            <a:endParaRPr lang="de-DE" sz="2000" b="1" dirty="0"/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5EC8273E-875F-E643-81BD-2DA2CCB7EA08}"/>
              </a:ext>
            </a:extLst>
          </p:cNvPr>
          <p:cNvGrpSpPr/>
          <p:nvPr/>
        </p:nvGrpSpPr>
        <p:grpSpPr>
          <a:xfrm>
            <a:off x="5817561" y="3436496"/>
            <a:ext cx="644397" cy="1092776"/>
            <a:chOff x="5808309" y="439918"/>
            <a:chExt cx="644397" cy="1092776"/>
          </a:xfrm>
        </p:grpSpPr>
        <p:sp>
          <p:nvSpPr>
            <p:cNvPr id="42" name="Eingebuchteter Pfeil nach rechts 41">
              <a:extLst>
                <a:ext uri="{FF2B5EF4-FFF2-40B4-BE49-F238E27FC236}">
                  <a16:creationId xmlns:a16="http://schemas.microsoft.com/office/drawing/2014/main" id="{F257CCC5-F825-0C4C-A760-8A2868A262B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1B514B3C-A6A9-4D41-B547-95E23D78794B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397F5B2F-1369-5B4D-AA4A-D8BCA6BA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sp>
        <p:nvSpPr>
          <p:cNvPr id="50" name="Rechteck 49">
            <a:extLst>
              <a:ext uri="{FF2B5EF4-FFF2-40B4-BE49-F238E27FC236}">
                <a16:creationId xmlns:a16="http://schemas.microsoft.com/office/drawing/2014/main" id="{68DD7C8C-BFB1-EC40-BAA9-E17B5070C3D3}"/>
              </a:ext>
            </a:extLst>
          </p:cNvPr>
          <p:cNvSpPr/>
          <p:nvPr/>
        </p:nvSpPr>
        <p:spPr>
          <a:xfrm>
            <a:off x="553241" y="371790"/>
            <a:ext cx="5403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tern:</a:t>
            </a:r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E94B22B1-86B7-1242-8BDC-7F3E544EF238}"/>
              </a:ext>
            </a:extLst>
          </p:cNvPr>
          <p:cNvGrpSpPr/>
          <p:nvPr/>
        </p:nvGrpSpPr>
        <p:grpSpPr>
          <a:xfrm>
            <a:off x="5766965" y="371018"/>
            <a:ext cx="644397" cy="930165"/>
            <a:chOff x="5859739" y="222439"/>
            <a:chExt cx="644397" cy="930165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AA8FC82B-5122-2546-9367-230315DF7F5D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B4D93AAF-4DFA-A448-8AB7-8B90ECF3688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2C46FF9F-EEC1-CF41-AD81-FDDE7FCE2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8360E892-5E00-744A-8788-5678E0179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862498"/>
              </p:ext>
            </p:extLst>
          </p:nvPr>
        </p:nvGraphicFramePr>
        <p:xfrm>
          <a:off x="414547" y="1312589"/>
          <a:ext cx="6443454" cy="173736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018559">
                  <a:extLst>
                    <a:ext uri="{9D8B030D-6E8A-4147-A177-3AD203B41FA5}">
                      <a16:colId xmlns:a16="http://schemas.microsoft.com/office/drawing/2014/main" val="2251773844"/>
                    </a:ext>
                  </a:extLst>
                </a:gridCol>
                <a:gridCol w="1652994">
                  <a:extLst>
                    <a:ext uri="{9D8B030D-6E8A-4147-A177-3AD203B41FA5}">
                      <a16:colId xmlns:a16="http://schemas.microsoft.com/office/drawing/2014/main" val="2012070693"/>
                    </a:ext>
                  </a:extLst>
                </a:gridCol>
                <a:gridCol w="1857375">
                  <a:extLst>
                    <a:ext uri="{9D8B030D-6E8A-4147-A177-3AD203B41FA5}">
                      <a16:colId xmlns:a16="http://schemas.microsoft.com/office/drawing/2014/main" val="1772051736"/>
                    </a:ext>
                  </a:extLst>
                </a:gridCol>
                <a:gridCol w="1914526">
                  <a:extLst>
                    <a:ext uri="{9D8B030D-6E8A-4147-A177-3AD203B41FA5}">
                      <a16:colId xmlns:a16="http://schemas.microsoft.com/office/drawing/2014/main" val="40337069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dirty="0"/>
                        <a:t>frei</a:t>
                      </a:r>
                    </a:p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dirty="0"/>
                        <a:t>geheim</a:t>
                      </a:r>
                    </a:p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dirty="0"/>
                        <a:t>gleich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die Freiheit</a:t>
                      </a:r>
                    </a:p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das Geheimnis</a:t>
                      </a:r>
                    </a:p>
                    <a:p>
                      <a:pPr marL="12700" lvl="1" indent="0">
                        <a:buFont typeface="Courier New" charset="0"/>
                        <a:buNone/>
                        <a:tabLst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die Gleichheit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>
                        <a:buFont typeface="Courier New" charset="0"/>
                        <a:buNone/>
                      </a:pPr>
                      <a:r>
                        <a:rPr lang="de-DE" sz="1800" dirty="0"/>
                        <a:t>regieren</a:t>
                      </a:r>
                    </a:p>
                    <a:p>
                      <a:pPr marL="457200" lvl="1" indent="0">
                        <a:buFont typeface="Courier New" charset="0"/>
                        <a:buNone/>
                      </a:pPr>
                      <a:r>
                        <a:rPr lang="de-DE" sz="1800" dirty="0"/>
                        <a:t>wählen</a:t>
                      </a:r>
                    </a:p>
                    <a:p>
                      <a:pPr marL="457200" lvl="1" indent="0">
                        <a:buFont typeface="Courier New" charset="0"/>
                        <a:buNone/>
                      </a:pPr>
                      <a:r>
                        <a:rPr lang="de-DE" sz="1800" dirty="0"/>
                        <a:t>gewinnen</a:t>
                      </a:r>
                    </a:p>
                    <a:p>
                      <a:pPr marL="457200" lvl="1" indent="0">
                        <a:buFont typeface="Courier New" charset="0"/>
                        <a:buNone/>
                      </a:pPr>
                      <a:r>
                        <a:rPr lang="de-DE" sz="1800" dirty="0"/>
                        <a:t>beschließen</a:t>
                      </a:r>
                    </a:p>
                    <a:p>
                      <a:pPr marL="457200" lvl="1" indent="0">
                        <a:buFont typeface="Courier New" charset="0"/>
                        <a:buNone/>
                      </a:pPr>
                      <a:r>
                        <a:rPr lang="de-DE" sz="1800" dirty="0"/>
                        <a:t>organisieren</a:t>
                      </a:r>
                    </a:p>
                    <a:p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die Regierung</a:t>
                      </a:r>
                    </a:p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die Wahl</a:t>
                      </a:r>
                    </a:p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der Gewinn</a:t>
                      </a:r>
                    </a:p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der Beschluss</a:t>
                      </a:r>
                    </a:p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die Organisation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0690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046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 Verbindung 80"/>
          <p:cNvCxnSpPr/>
          <p:nvPr/>
        </p:nvCxnSpPr>
        <p:spPr>
          <a:xfrm>
            <a:off x="433748" y="33177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/>
          <p:cNvSpPr/>
          <p:nvPr/>
        </p:nvSpPr>
        <p:spPr>
          <a:xfrm>
            <a:off x="487830" y="388593"/>
            <a:ext cx="57754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Sät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ze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b="1" dirty="0"/>
              <a:t>: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geheim</a:t>
            </a:r>
          </a:p>
          <a:p>
            <a:r>
              <a:rPr lang="de-DE" sz="2000" i="1" dirty="0"/>
              <a:t>antreten</a:t>
            </a:r>
          </a:p>
          <a:p>
            <a:r>
              <a:rPr lang="de-DE" sz="2000" i="1" dirty="0"/>
              <a:t>regieren</a:t>
            </a:r>
          </a:p>
          <a:p>
            <a:r>
              <a:rPr lang="de-DE" sz="2000" i="1" dirty="0"/>
              <a:t>Parteiprogram</a:t>
            </a:r>
          </a:p>
          <a:p>
            <a:r>
              <a:rPr lang="de-DE" sz="2000" i="1" dirty="0"/>
              <a:t>Wahlversprechen</a:t>
            </a:r>
          </a:p>
          <a:p>
            <a:r>
              <a:rPr lang="de-DE" sz="2000" i="1" dirty="0"/>
              <a:t>Landtagswahl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49AF8262-248B-8440-A4FC-3A3986902F08}"/>
              </a:ext>
            </a:extLst>
          </p:cNvPr>
          <p:cNvSpPr/>
          <p:nvPr/>
        </p:nvSpPr>
        <p:spPr>
          <a:xfrm>
            <a:off x="487830" y="3492260"/>
            <a:ext cx="47476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Ma</a:t>
            </a:r>
            <a:r>
              <a:rPr lang="de-DE" sz="2000" b="1" dirty="0">
                <a:solidFill>
                  <a:srgbClr val="FF0000"/>
                </a:solidFill>
              </a:rPr>
              <a:t>r</a:t>
            </a:r>
            <a:r>
              <a:rPr lang="de-DE" sz="2000" dirty="0"/>
              <a:t>k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re schw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rige </a:t>
            </a:r>
            <a:r>
              <a:rPr lang="de-DE" sz="2000" b="1" dirty="0">
                <a:solidFill>
                  <a:srgbClr val="FF0000"/>
                </a:solidFill>
              </a:rPr>
              <a:t>St</a:t>
            </a:r>
            <a:r>
              <a:rPr lang="de-DE" sz="2000" dirty="0"/>
              <a:t>ellen!</a:t>
            </a:r>
          </a:p>
          <a:p>
            <a:endParaRPr lang="de-DE" sz="2000" i="1" dirty="0"/>
          </a:p>
          <a:p>
            <a:pPr>
              <a:lnSpc>
                <a:spcPct val="200000"/>
              </a:lnSpc>
            </a:pPr>
            <a:r>
              <a:rPr lang="de-DE" sz="2000" i="1" dirty="0"/>
              <a:t>reg</a:t>
            </a:r>
            <a:r>
              <a:rPr lang="de-DE" sz="2000" i="1" dirty="0">
                <a:solidFill>
                  <a:srgbClr val="FF0000"/>
                </a:solidFill>
              </a:rPr>
              <a:t>ie</a:t>
            </a:r>
            <a:r>
              <a:rPr lang="de-DE" sz="2000" i="1" dirty="0"/>
              <a:t>ren			Parteiprogra</a:t>
            </a:r>
            <a:r>
              <a:rPr lang="de-DE" sz="2000" i="1" dirty="0">
                <a:solidFill>
                  <a:srgbClr val="FF0000"/>
                </a:solidFill>
              </a:rPr>
              <a:t>mm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w</a:t>
            </a:r>
            <a:r>
              <a:rPr lang="de-DE" sz="2000" i="1" dirty="0">
                <a:solidFill>
                  <a:srgbClr val="FF0000"/>
                </a:solidFill>
              </a:rPr>
              <a:t>äh</a:t>
            </a:r>
            <a:r>
              <a:rPr lang="de-DE" sz="2000" i="1" dirty="0"/>
              <a:t>len			Wa</a:t>
            </a:r>
            <a:r>
              <a:rPr lang="de-DE" sz="2000" i="1" dirty="0">
                <a:solidFill>
                  <a:srgbClr val="FF0000"/>
                </a:solidFill>
              </a:rPr>
              <a:t>h</a:t>
            </a:r>
            <a:r>
              <a:rPr lang="de-DE" sz="2000" i="1" dirty="0"/>
              <a:t>lversprechen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gewi</a:t>
            </a:r>
            <a:r>
              <a:rPr lang="de-DE" sz="2000" i="1" dirty="0">
                <a:solidFill>
                  <a:srgbClr val="FF0000"/>
                </a:solidFill>
              </a:rPr>
              <a:t>nn</a:t>
            </a:r>
            <a:r>
              <a:rPr lang="de-DE" sz="2000" i="1" dirty="0"/>
              <a:t>en		Reg</a:t>
            </a:r>
            <a:r>
              <a:rPr lang="de-DE" sz="2000" i="1" dirty="0">
                <a:solidFill>
                  <a:srgbClr val="FF0000"/>
                </a:solidFill>
              </a:rPr>
              <a:t>ie</a:t>
            </a:r>
            <a:r>
              <a:rPr lang="de-DE" sz="2000" i="1" dirty="0"/>
              <a:t>rung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beschl</a:t>
            </a:r>
            <a:r>
              <a:rPr lang="de-DE" sz="2000" i="1" dirty="0">
                <a:solidFill>
                  <a:srgbClr val="FF0000"/>
                </a:solidFill>
              </a:rPr>
              <a:t>ieß</a:t>
            </a:r>
            <a:r>
              <a:rPr lang="de-DE" sz="2000" i="1" dirty="0"/>
              <a:t>en		K</a:t>
            </a:r>
            <a:r>
              <a:rPr lang="de-DE" sz="2000" i="1" dirty="0">
                <a:solidFill>
                  <a:srgbClr val="FF0000"/>
                </a:solidFill>
              </a:rPr>
              <a:t>oa</a:t>
            </a:r>
            <a:r>
              <a:rPr lang="de-DE" sz="2000" i="1" dirty="0"/>
              <a:t>lition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organ</a:t>
            </a:r>
            <a:r>
              <a:rPr lang="de-DE" sz="2000" i="1" dirty="0">
                <a:solidFill>
                  <a:srgbClr val="FF0000"/>
                </a:solidFill>
              </a:rPr>
              <a:t>i</a:t>
            </a:r>
            <a:r>
              <a:rPr lang="de-DE" sz="2000" i="1" dirty="0"/>
              <a:t>s</a:t>
            </a:r>
            <a:r>
              <a:rPr lang="de-DE" sz="2000" i="1" dirty="0">
                <a:solidFill>
                  <a:srgbClr val="FF0000"/>
                </a:solidFill>
              </a:rPr>
              <a:t>ie</a:t>
            </a:r>
            <a:r>
              <a:rPr lang="de-DE" sz="2000" i="1" dirty="0"/>
              <a:t>ren		O</a:t>
            </a:r>
            <a:r>
              <a:rPr lang="de-DE" sz="2000" i="1" dirty="0">
                <a:solidFill>
                  <a:srgbClr val="FF0000"/>
                </a:solidFill>
              </a:rPr>
              <a:t>pp</a:t>
            </a:r>
            <a:r>
              <a:rPr lang="de-DE" sz="2000" i="1" dirty="0"/>
              <a:t>osition</a:t>
            </a:r>
          </a:p>
          <a:p>
            <a:endParaRPr lang="de-DE" sz="2000" i="1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03143CB-21E4-6F46-8B47-BF30CF208260}"/>
              </a:ext>
            </a:extLst>
          </p:cNvPr>
          <p:cNvGrpSpPr/>
          <p:nvPr/>
        </p:nvGrpSpPr>
        <p:grpSpPr>
          <a:xfrm>
            <a:off x="5836765" y="324014"/>
            <a:ext cx="644397" cy="1092776"/>
            <a:chOff x="5808309" y="439918"/>
            <a:chExt cx="644397" cy="1092776"/>
          </a:xfrm>
        </p:grpSpPr>
        <p:sp>
          <p:nvSpPr>
            <p:cNvPr id="29" name="Eingebuchteter Pfeil nach rechts 28">
              <a:extLst>
                <a:ext uri="{FF2B5EF4-FFF2-40B4-BE49-F238E27FC236}">
                  <a16:creationId xmlns:a16="http://schemas.microsoft.com/office/drawing/2014/main" id="{1F9E5C14-E27A-ED47-9AC9-E208182F6240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55653D9-10D8-2E40-83C4-35789F922CC4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574AF410-7299-E549-9AB8-3220571F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37BB2F8-3073-8D46-86D1-5FE6C2749409}"/>
              </a:ext>
            </a:extLst>
          </p:cNvPr>
          <p:cNvGrpSpPr/>
          <p:nvPr/>
        </p:nvGrpSpPr>
        <p:grpSpPr>
          <a:xfrm>
            <a:off x="5834696" y="3692315"/>
            <a:ext cx="644397" cy="1092776"/>
            <a:chOff x="5808309" y="439918"/>
            <a:chExt cx="644397" cy="1092776"/>
          </a:xfrm>
        </p:grpSpPr>
        <p:sp>
          <p:nvSpPr>
            <p:cNvPr id="36" name="Eingebuchteter Pfeil nach rechts 35">
              <a:extLst>
                <a:ext uri="{FF2B5EF4-FFF2-40B4-BE49-F238E27FC236}">
                  <a16:creationId xmlns:a16="http://schemas.microsoft.com/office/drawing/2014/main" id="{FA2366B7-D61B-184E-8B8E-2FA46DB81A65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2E3CCAB2-D3A2-6E4E-B454-2786DF05E497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B5A313D-0DEA-7244-9F5C-8507A2FB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900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405294" y="308074"/>
            <a:ext cx="6012695" cy="364287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 (</a:t>
            </a:r>
            <a:r>
              <a:rPr lang="de-DE" sz="2000" i="1" dirty="0"/>
              <a:t>z.B.: ren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i="1" dirty="0"/>
              <a:t> - lau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fen)</a:t>
            </a:r>
          </a:p>
          <a:p>
            <a:pPr marL="0" indent="0">
              <a:buNone/>
            </a:pPr>
            <a:endParaRPr lang="de-DE" sz="2000" i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de-DE" sz="2000" dirty="0"/>
              <a:t>regieren	- 	__________________</a:t>
            </a:r>
          </a:p>
          <a:p>
            <a:pPr marL="0" indent="0">
              <a:buNone/>
            </a:pPr>
            <a:r>
              <a:rPr lang="de-DE" sz="2000" dirty="0"/>
              <a:t>gewinnen	-	__________________</a:t>
            </a:r>
          </a:p>
          <a:p>
            <a:pPr marL="0" indent="0">
              <a:buNone/>
            </a:pPr>
            <a:r>
              <a:rPr lang="de-DE" sz="2000" dirty="0"/>
              <a:t>beschließen	-	__________________</a:t>
            </a:r>
          </a:p>
          <a:p>
            <a:pPr marL="0" indent="0">
              <a:buNone/>
            </a:pPr>
            <a:r>
              <a:rPr lang="de-DE" sz="2000" dirty="0"/>
              <a:t>organisieren	-	__________________</a:t>
            </a:r>
          </a:p>
          <a:p>
            <a:pPr marL="0" indent="0">
              <a:buNone/>
            </a:pPr>
            <a:r>
              <a:rPr lang="de-DE" dirty="0"/>
              <a:t>antreten	- </a:t>
            </a:r>
            <a:r>
              <a:rPr lang="de-DE" i="1" dirty="0"/>
              <a:t>	</a:t>
            </a:r>
            <a:r>
              <a:rPr lang="de-DE" dirty="0"/>
              <a:t>_________________</a:t>
            </a:r>
          </a:p>
          <a:p>
            <a:pPr marL="0" indent="0">
              <a:buNone/>
            </a:pPr>
            <a:r>
              <a:rPr lang="de-DE" dirty="0"/>
              <a:t>wählen		- 	_________________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 algn="ctr">
              <a:buNone/>
            </a:pPr>
            <a:r>
              <a:rPr lang="de-DE" sz="1900" i="1" dirty="0"/>
              <a:t>kandidieren – abstimmen – entscheiden – ordnen – siegen – herrschen/verwalten </a:t>
            </a:r>
          </a:p>
          <a:p>
            <a:pPr marL="0" indent="0">
              <a:buNone/>
            </a:pPr>
            <a:endParaRPr lang="de-DE" sz="2000" i="1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05294" y="4426384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808308" y="4957226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A549B9C2-AE52-0B4A-925A-43214346F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682" y="7553957"/>
            <a:ext cx="1429717" cy="684439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2E4CA3A-04BA-9041-91CE-D6B5F935F7AD}"/>
              </a:ext>
            </a:extLst>
          </p:cNvPr>
          <p:cNvSpPr/>
          <p:nvPr/>
        </p:nvSpPr>
        <p:spPr>
          <a:xfrm>
            <a:off x="371711" y="4877253"/>
            <a:ext cx="3881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Ord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ne </a:t>
            </a:r>
            <a:r>
              <a:rPr lang="de-DE" dirty="0"/>
              <a:t>die Bil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dirty="0"/>
              <a:t> den Wort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kar</a:t>
            </a:r>
            <a:r>
              <a:rPr lang="de-DE" dirty="0"/>
              <a:t>ten zu!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7C8AC73-1D99-E34B-9024-CBEDE1926D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023" y="5654264"/>
            <a:ext cx="1010947" cy="86019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17F4C39-87BD-8541-9F99-2CDDF965647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12" t="7012" r="29730" b="10682"/>
          <a:stretch/>
        </p:blipFill>
        <p:spPr>
          <a:xfrm>
            <a:off x="865270" y="7629912"/>
            <a:ext cx="624863" cy="999781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5DD1DD04-D943-8C4C-BC2F-AB50A6D5CFB8}"/>
              </a:ext>
            </a:extLst>
          </p:cNvPr>
          <p:cNvSpPr/>
          <p:nvPr/>
        </p:nvSpPr>
        <p:spPr>
          <a:xfrm>
            <a:off x="2521491" y="8375363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der</a:t>
            </a:r>
            <a:r>
              <a:rPr lang="de-DE" dirty="0"/>
              <a:t> Po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li</a:t>
            </a:r>
            <a:r>
              <a:rPr lang="de-DE" dirty="0"/>
              <a:t>ti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ker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88EAEC6-4908-A74C-BD75-2451E302B39F}"/>
              </a:ext>
            </a:extLst>
          </p:cNvPr>
          <p:cNvSpPr/>
          <p:nvPr/>
        </p:nvSpPr>
        <p:spPr>
          <a:xfrm>
            <a:off x="2523144" y="5903464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die</a:t>
            </a:r>
            <a:r>
              <a:rPr lang="de-DE" dirty="0"/>
              <a:t> Re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gier</a:t>
            </a:r>
            <a:r>
              <a:rPr lang="de-DE" dirty="0"/>
              <a:t>ung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895E1BB-9878-E942-AF11-FE9CA72F413E}"/>
              </a:ext>
            </a:extLst>
          </p:cNvPr>
          <p:cNvSpPr/>
          <p:nvPr/>
        </p:nvSpPr>
        <p:spPr>
          <a:xfrm>
            <a:off x="2523144" y="6523229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wäh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len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AC8F6530-4AEF-FD49-BC3D-F8A908A581A8}"/>
              </a:ext>
            </a:extLst>
          </p:cNvPr>
          <p:cNvSpPr/>
          <p:nvPr/>
        </p:nvSpPr>
        <p:spPr>
          <a:xfrm>
            <a:off x="2523142" y="7141057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die </a:t>
            </a:r>
            <a:r>
              <a:rPr lang="de-DE" dirty="0"/>
              <a:t>Ko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</a:t>
            </a:r>
            <a:r>
              <a:rPr lang="de-DE" dirty="0"/>
              <a:t>li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tion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6AD5730E-2003-074B-8B61-9D22814D347A}"/>
              </a:ext>
            </a:extLst>
          </p:cNvPr>
          <p:cNvSpPr/>
          <p:nvPr/>
        </p:nvSpPr>
        <p:spPr>
          <a:xfrm>
            <a:off x="2523144" y="7760746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frei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FB5D8BB-8293-624F-9416-A8B2659ADB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827" y="8907484"/>
            <a:ext cx="949432" cy="9308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CBB86C5-C639-F647-8266-C58636020D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9279" y="6427401"/>
            <a:ext cx="735732" cy="832904"/>
          </a:xfrm>
          <a:prstGeom prst="rect">
            <a:avLst/>
          </a:prstGeom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84E6C89C-B6BC-DA4A-9B5F-08D0306E3782}"/>
              </a:ext>
            </a:extLst>
          </p:cNvPr>
          <p:cNvCxnSpPr>
            <a:cxnSpLocks/>
          </p:cNvCxnSpPr>
          <p:nvPr/>
        </p:nvCxnSpPr>
        <p:spPr>
          <a:xfrm>
            <a:off x="5320434" y="6228393"/>
            <a:ext cx="320915" cy="4165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24CA9CAA-A2C3-CE4B-ACE6-1F92074429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5297" y="8736242"/>
            <a:ext cx="989320" cy="6995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06B6173-B0E4-9945-9613-40D68E7D45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818" y="6744045"/>
            <a:ext cx="981354" cy="659192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5B15DE4C-92BB-F24C-9D4D-B8DDB8C1F76D}"/>
              </a:ext>
            </a:extLst>
          </p:cNvPr>
          <p:cNvSpPr/>
          <p:nvPr/>
        </p:nvSpPr>
        <p:spPr>
          <a:xfrm>
            <a:off x="2540436" y="8989980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gleich</a:t>
            </a:r>
          </a:p>
        </p:txBody>
      </p:sp>
      <p:sp>
        <p:nvSpPr>
          <p:cNvPr id="14" name="Kreuz 13">
            <a:extLst>
              <a:ext uri="{FF2B5EF4-FFF2-40B4-BE49-F238E27FC236}">
                <a16:creationId xmlns:a16="http://schemas.microsoft.com/office/drawing/2014/main" id="{5A2CAF9E-CC4E-1947-AB2F-4D571CE63950}"/>
              </a:ext>
            </a:extLst>
          </p:cNvPr>
          <p:cNvSpPr/>
          <p:nvPr/>
        </p:nvSpPr>
        <p:spPr>
          <a:xfrm rot="2789586">
            <a:off x="732211" y="6621748"/>
            <a:ext cx="920569" cy="914400"/>
          </a:xfrm>
          <a:prstGeom prst="plus">
            <a:avLst>
              <a:gd name="adj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Kreuz 35">
            <a:extLst>
              <a:ext uri="{FF2B5EF4-FFF2-40B4-BE49-F238E27FC236}">
                <a16:creationId xmlns:a16="http://schemas.microsoft.com/office/drawing/2014/main" id="{36FD45D2-6339-EB46-AD00-3B2A89914A93}"/>
              </a:ext>
            </a:extLst>
          </p:cNvPr>
          <p:cNvSpPr/>
          <p:nvPr/>
        </p:nvSpPr>
        <p:spPr>
          <a:xfrm rot="2789586">
            <a:off x="5508632" y="8628801"/>
            <a:ext cx="920569" cy="914400"/>
          </a:xfrm>
          <a:prstGeom prst="plus">
            <a:avLst>
              <a:gd name="adj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C3537FD-9622-C54F-AF28-B641CA4B47CE}"/>
              </a:ext>
            </a:extLst>
          </p:cNvPr>
          <p:cNvSpPr/>
          <p:nvPr/>
        </p:nvSpPr>
        <p:spPr>
          <a:xfrm>
            <a:off x="2521490" y="5293995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geheim</a:t>
            </a:r>
          </a:p>
        </p:txBody>
      </p:sp>
    </p:spTree>
    <p:extLst>
      <p:ext uri="{BB962C8B-B14F-4D97-AF65-F5344CB8AC3E}">
        <p14:creationId xmlns:p14="http://schemas.microsoft.com/office/powerpoint/2010/main" val="3203401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541914" y="250562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Ad</a:t>
            </a:r>
            <a:r>
              <a:rPr lang="de-DE" sz="2000" dirty="0">
                <a:solidFill>
                  <a:schemeClr val="bg1">
                    <a:lumMod val="7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bi</a:t>
            </a:r>
            <a:r>
              <a:rPr lang="de-DE" sz="2000" dirty="0"/>
              <a:t>nie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ren</a:t>
            </a:r>
            <a:r>
              <a:rPr lang="de-DE" sz="2000" dirty="0"/>
              <a:t>!</a:t>
            </a:r>
            <a:br>
              <a:rPr lang="de-DE" sz="2000" dirty="0"/>
            </a:br>
            <a:r>
              <a:rPr lang="de-DE" sz="2000" dirty="0"/>
              <a:t>Suche ein passendes Nomen!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bekannt – der bekannt</a:t>
            </a:r>
            <a:r>
              <a:rPr lang="de-DE" sz="2000" i="1" u="sng" dirty="0">
                <a:solidFill>
                  <a:srgbClr val="00B050"/>
                </a:solidFill>
              </a:rPr>
              <a:t>e</a:t>
            </a:r>
            <a:r>
              <a:rPr lang="de-DE" sz="2000" i="1" dirty="0">
                <a:solidFill>
                  <a:srgbClr val="00B050"/>
                </a:solidFill>
              </a:rPr>
              <a:t> </a:t>
            </a:r>
            <a:r>
              <a:rPr lang="de-DE" sz="2000" i="1" dirty="0">
                <a:solidFill>
                  <a:srgbClr val="0070C0"/>
                </a:solidFill>
              </a:rPr>
              <a:t> Politiker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sz="2000" dirty="0">
              <a:solidFill>
                <a:srgbClr val="0070C0"/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dirty="0"/>
              <a:t>geheim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frei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gleich</a:t>
            </a:r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4" y="2978143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reieck 2"/>
          <p:cNvSpPr/>
          <p:nvPr/>
        </p:nvSpPr>
        <p:spPr>
          <a:xfrm flipH="1">
            <a:off x="2936854" y="886263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983136" y="886264"/>
            <a:ext cx="341362" cy="187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46B8E-1B3F-3A4A-8D0F-D11ABC72C0F8}"/>
              </a:ext>
            </a:extLst>
          </p:cNvPr>
          <p:cNvGrpSpPr/>
          <p:nvPr/>
        </p:nvGrpSpPr>
        <p:grpSpPr>
          <a:xfrm>
            <a:off x="5854387" y="395694"/>
            <a:ext cx="644397" cy="930165"/>
            <a:chOff x="5859739" y="222439"/>
            <a:chExt cx="644397" cy="930165"/>
          </a:xfrm>
        </p:grpSpPr>
        <p:sp>
          <p:nvSpPr>
            <p:cNvPr id="14" name="Eingebuchteter Pfeil nach rechts 13"/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2AC318AE-878E-E34E-A76B-6B664E380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48DC61DB-A2A8-B84F-9701-FD1F85DF9AE1}"/>
              </a:ext>
            </a:extLst>
          </p:cNvPr>
          <p:cNvSpPr/>
          <p:nvPr/>
        </p:nvSpPr>
        <p:spPr>
          <a:xfrm>
            <a:off x="456723" y="3429177"/>
            <a:ext cx="52589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Fin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dirty="0"/>
              <a:t> die Nach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sil</a:t>
            </a:r>
            <a:r>
              <a:rPr lang="de-DE" dirty="0"/>
              <a:t>ben!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Regierung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Koalition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Opposition</a:t>
            </a:r>
          </a:p>
          <a:p>
            <a:endParaRPr lang="de-DE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F5E9E0CE-B58D-FD4C-B0EB-A1FCA1708B46}"/>
              </a:ext>
            </a:extLst>
          </p:cNvPr>
          <p:cNvGrpSpPr/>
          <p:nvPr/>
        </p:nvGrpSpPr>
        <p:grpSpPr>
          <a:xfrm>
            <a:off x="5854384" y="3208508"/>
            <a:ext cx="644397" cy="930165"/>
            <a:chOff x="5859739" y="222439"/>
            <a:chExt cx="644397" cy="930165"/>
          </a:xfrm>
        </p:grpSpPr>
        <p:sp>
          <p:nvSpPr>
            <p:cNvPr id="17" name="Eingebuchteter Pfeil nach rechts 16">
              <a:extLst>
                <a:ext uri="{FF2B5EF4-FFF2-40B4-BE49-F238E27FC236}">
                  <a16:creationId xmlns:a16="http://schemas.microsoft.com/office/drawing/2014/main" id="{A85EE310-B2B5-8D44-AB5D-EFC02EB352B1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02B1C3DD-1099-8E4C-ADC1-01DF5F01A656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B19EB40-07A1-774D-860A-D250F6F71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752BB327-5E7B-4E44-94DB-4E1804DBF8F1}"/>
              </a:ext>
            </a:extLst>
          </p:cNvPr>
          <p:cNvSpPr txBox="1">
            <a:spLocks/>
          </p:cNvSpPr>
          <p:nvPr/>
        </p:nvSpPr>
        <p:spPr>
          <a:xfrm>
            <a:off x="456723" y="5972182"/>
            <a:ext cx="5420753" cy="1058538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de-DE" sz="2000" dirty="0"/>
              <a:t>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 </a:t>
            </a:r>
            <a:r>
              <a:rPr lang="de-DE" sz="2000" dirty="0"/>
              <a:t>zu allen Nomen </a:t>
            </a:r>
          </a:p>
          <a:p>
            <a:pPr marL="0" indent="0">
              <a:buNone/>
            </a:pPr>
            <a:r>
              <a:rPr lang="de-DE" sz="2000" b="1" dirty="0"/>
              <a:t>mit Artikel! </a:t>
            </a:r>
          </a:p>
          <a:p>
            <a:pPr marL="0" indent="0">
              <a:buNone/>
            </a:pP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nutz</a:t>
            </a:r>
            <a:r>
              <a:rPr lang="de-DE" sz="2000" dirty="0"/>
              <a:t>e das Wör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ter</a:t>
            </a:r>
            <a:r>
              <a:rPr lang="de-DE" sz="2000" dirty="0"/>
              <a:t>buch als Hil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fe</a:t>
            </a:r>
            <a:r>
              <a:rPr lang="de-DE" sz="2000" dirty="0"/>
              <a:t>!</a:t>
            </a:r>
          </a:p>
          <a:p>
            <a:pPr marL="0" indent="0">
              <a:buNone/>
            </a:pPr>
            <a:endParaRPr lang="de-DE" sz="1100" i="1" dirty="0"/>
          </a:p>
        </p:txBody>
      </p:sp>
      <p:cxnSp>
        <p:nvCxnSpPr>
          <p:cNvPr id="21" name="Gerade Verbindung 20">
            <a:extLst>
              <a:ext uri="{FF2B5EF4-FFF2-40B4-BE49-F238E27FC236}">
                <a16:creationId xmlns:a16="http://schemas.microsoft.com/office/drawing/2014/main" id="{BF213D88-F0DA-944F-A183-98F65D80A3E8}"/>
              </a:ext>
            </a:extLst>
          </p:cNvPr>
          <p:cNvCxnSpPr/>
          <p:nvPr/>
        </p:nvCxnSpPr>
        <p:spPr>
          <a:xfrm>
            <a:off x="541914" y="56398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3D3602F4-8E3C-484B-B524-8BE040F7A721}"/>
              </a:ext>
            </a:extLst>
          </p:cNvPr>
          <p:cNvGrpSpPr/>
          <p:nvPr/>
        </p:nvGrpSpPr>
        <p:grpSpPr>
          <a:xfrm>
            <a:off x="5782561" y="5870191"/>
            <a:ext cx="644397" cy="930165"/>
            <a:chOff x="5859739" y="222439"/>
            <a:chExt cx="644397" cy="930165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DCCA631-D6F0-4048-9E7D-C9B357B4248B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B01B5AD7-7D01-754C-A4C4-0B3CC3E96CA5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40253BC3-65FD-3148-AB4A-488A54B33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8375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erade Verbindung 42"/>
          <p:cNvCxnSpPr/>
          <p:nvPr/>
        </p:nvCxnSpPr>
        <p:spPr>
          <a:xfrm>
            <a:off x="426888" y="304438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Dreieck 44"/>
          <p:cNvSpPr/>
          <p:nvPr/>
        </p:nvSpPr>
        <p:spPr>
          <a:xfrm flipH="1">
            <a:off x="1805040" y="1046930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/>
          <p:cNvSpPr/>
          <p:nvPr/>
        </p:nvSpPr>
        <p:spPr>
          <a:xfrm>
            <a:off x="4127974" y="976530"/>
            <a:ext cx="236482" cy="222770"/>
          </a:xfrm>
          <a:prstGeom prst="ellipse">
            <a:avLst/>
          </a:prstGeom>
          <a:solidFill>
            <a:srgbClr val="FF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CBAAC8D-8B42-D94A-88F1-D2C3B31C647C}"/>
              </a:ext>
            </a:extLst>
          </p:cNvPr>
          <p:cNvSpPr/>
          <p:nvPr/>
        </p:nvSpPr>
        <p:spPr>
          <a:xfrm>
            <a:off x="426888" y="3315988"/>
            <a:ext cx="5775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 in Sil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ben</a:t>
            </a:r>
            <a:r>
              <a:rPr lang="de-DE" sz="2000" dirty="0"/>
              <a:t>schreib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wei</a:t>
            </a:r>
            <a:r>
              <a:rPr lang="de-DE" sz="2000" dirty="0"/>
              <a:t>se!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 geheim	–	</a:t>
            </a:r>
            <a:r>
              <a:rPr lang="de-DE" sz="2000" i="1" dirty="0" err="1"/>
              <a:t>ge</a:t>
            </a:r>
            <a:r>
              <a:rPr lang="de-DE" sz="2000" i="1" dirty="0"/>
              <a:t> - heim 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8877AB6-0B62-1A46-88A8-3DA0CD130CA2}"/>
              </a:ext>
            </a:extLst>
          </p:cNvPr>
          <p:cNvGrpSpPr/>
          <p:nvPr/>
        </p:nvGrpSpPr>
        <p:grpSpPr>
          <a:xfrm>
            <a:off x="5766965" y="6703109"/>
            <a:ext cx="644397" cy="1092776"/>
            <a:chOff x="5808309" y="439918"/>
            <a:chExt cx="644397" cy="1092776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E7C097D-3D73-2F4A-8051-FE4B8A3C174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65020C-E166-1449-97E1-1C784B6DD4FC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B71D1D8B-6192-F749-9885-D7FD8DDC4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0" name="Tabelle 29">
            <a:extLst>
              <a:ext uri="{FF2B5EF4-FFF2-40B4-BE49-F238E27FC236}">
                <a16:creationId xmlns:a16="http://schemas.microsoft.com/office/drawing/2014/main" id="{F17AB738-8A4E-0047-8724-C9F18C1CE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000804"/>
              </p:ext>
            </p:extLst>
          </p:nvPr>
        </p:nvGraphicFramePr>
        <p:xfrm>
          <a:off x="489930" y="4414857"/>
          <a:ext cx="482979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886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antreten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regieren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wählen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gewinnen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beschließen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organisieren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Politiker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Regierung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Koalition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Landtagswahl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20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288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288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A6297FA2-BB61-5A43-860D-52EBAFF01914}"/>
              </a:ext>
            </a:extLst>
          </p:cNvPr>
          <p:cNvCxnSpPr/>
          <p:nvPr/>
        </p:nvCxnSpPr>
        <p:spPr>
          <a:xfrm>
            <a:off x="414547" y="6412826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>
            <a:extLst>
              <a:ext uri="{FF2B5EF4-FFF2-40B4-BE49-F238E27FC236}">
                <a16:creationId xmlns:a16="http://schemas.microsoft.com/office/drawing/2014/main" id="{49899C07-3DB2-4844-8830-7DA0305A425B}"/>
              </a:ext>
            </a:extLst>
          </p:cNvPr>
          <p:cNvSpPr/>
          <p:nvPr/>
        </p:nvSpPr>
        <p:spPr>
          <a:xfrm>
            <a:off x="313722" y="6610447"/>
            <a:ext cx="5775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Lass dir die Wörter dik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tie</a:t>
            </a:r>
            <a:r>
              <a:rPr lang="de-DE" sz="2000" dirty="0"/>
              <a:t>ren!</a:t>
            </a:r>
            <a:br>
              <a:rPr lang="de-DE" sz="2000" b="1" dirty="0"/>
            </a:br>
            <a:endParaRPr lang="de-DE" sz="2000" b="1" dirty="0"/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5EC8273E-875F-E643-81BD-2DA2CCB7EA08}"/>
              </a:ext>
            </a:extLst>
          </p:cNvPr>
          <p:cNvGrpSpPr/>
          <p:nvPr/>
        </p:nvGrpSpPr>
        <p:grpSpPr>
          <a:xfrm>
            <a:off x="5817561" y="3436496"/>
            <a:ext cx="644397" cy="1092776"/>
            <a:chOff x="5808309" y="439918"/>
            <a:chExt cx="644397" cy="1092776"/>
          </a:xfrm>
        </p:grpSpPr>
        <p:sp>
          <p:nvSpPr>
            <p:cNvPr id="42" name="Eingebuchteter Pfeil nach rechts 41">
              <a:extLst>
                <a:ext uri="{FF2B5EF4-FFF2-40B4-BE49-F238E27FC236}">
                  <a16:creationId xmlns:a16="http://schemas.microsoft.com/office/drawing/2014/main" id="{F257CCC5-F825-0C4C-A760-8A2868A262B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1B514B3C-A6A9-4D41-B547-95E23D78794B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397F5B2F-1369-5B4D-AA4A-D8BCA6BA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sp>
        <p:nvSpPr>
          <p:cNvPr id="50" name="Rechteck 49">
            <a:extLst>
              <a:ext uri="{FF2B5EF4-FFF2-40B4-BE49-F238E27FC236}">
                <a16:creationId xmlns:a16="http://schemas.microsoft.com/office/drawing/2014/main" id="{68DD7C8C-BFB1-EC40-BAA9-E17B5070C3D3}"/>
              </a:ext>
            </a:extLst>
          </p:cNvPr>
          <p:cNvSpPr/>
          <p:nvPr/>
        </p:nvSpPr>
        <p:spPr>
          <a:xfrm>
            <a:off x="620497" y="371017"/>
            <a:ext cx="5403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dirty="0"/>
              <a:t>:</a:t>
            </a:r>
            <a:br>
              <a:rPr lang="de-DE" sz="2000" dirty="0"/>
            </a:br>
            <a:endParaRPr lang="de-DE" sz="2000" i="1" dirty="0"/>
          </a:p>
          <a:p>
            <a:pPr lvl="1"/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de-DE" sz="2000" i="1" dirty="0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E94B22B1-86B7-1242-8BDC-7F3E544EF238}"/>
              </a:ext>
            </a:extLst>
          </p:cNvPr>
          <p:cNvGrpSpPr/>
          <p:nvPr/>
        </p:nvGrpSpPr>
        <p:grpSpPr>
          <a:xfrm>
            <a:off x="5766965" y="371018"/>
            <a:ext cx="644397" cy="930165"/>
            <a:chOff x="5859739" y="222439"/>
            <a:chExt cx="644397" cy="930165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AA8FC82B-5122-2546-9367-230315DF7F5D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B4D93AAF-4DFA-A448-8AB7-8B90ECF3688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2C46FF9F-EEC1-CF41-AD81-FDDE7FCE2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8360E892-5E00-744A-8788-5678E0179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648273"/>
              </p:ext>
            </p:extLst>
          </p:nvPr>
        </p:nvGraphicFramePr>
        <p:xfrm>
          <a:off x="747720" y="1349477"/>
          <a:ext cx="4572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25177384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772051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frei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geheim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gleich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regieren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wählen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gewinnen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beschließen</a:t>
                      </a:r>
                    </a:p>
                    <a:p>
                      <a:pPr marL="800100" lvl="1" indent="-342900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organisieren</a:t>
                      </a:r>
                    </a:p>
                    <a:p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0690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66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 Verbindung 80"/>
          <p:cNvCxnSpPr/>
          <p:nvPr/>
        </p:nvCxnSpPr>
        <p:spPr>
          <a:xfrm>
            <a:off x="433748" y="33177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/>
          <p:cNvSpPr/>
          <p:nvPr/>
        </p:nvSpPr>
        <p:spPr>
          <a:xfrm>
            <a:off x="487830" y="388593"/>
            <a:ext cx="57754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Sät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ze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b="1" dirty="0"/>
              <a:t>: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geheim</a:t>
            </a:r>
          </a:p>
          <a:p>
            <a:r>
              <a:rPr lang="de-DE" sz="2000" i="1" dirty="0"/>
              <a:t>antreten</a:t>
            </a:r>
          </a:p>
          <a:p>
            <a:r>
              <a:rPr lang="de-DE" sz="2000" i="1" dirty="0"/>
              <a:t>regieren</a:t>
            </a:r>
          </a:p>
          <a:p>
            <a:r>
              <a:rPr lang="de-DE" sz="2000" i="1" dirty="0"/>
              <a:t>Parteiprogram</a:t>
            </a:r>
          </a:p>
          <a:p>
            <a:r>
              <a:rPr lang="de-DE" sz="2000" i="1" dirty="0"/>
              <a:t>Wahlversprechen</a:t>
            </a:r>
          </a:p>
          <a:p>
            <a:r>
              <a:rPr lang="de-DE" sz="2000" i="1" dirty="0"/>
              <a:t>Landtagswahl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49AF8262-248B-8440-A4FC-3A3986902F08}"/>
              </a:ext>
            </a:extLst>
          </p:cNvPr>
          <p:cNvSpPr/>
          <p:nvPr/>
        </p:nvSpPr>
        <p:spPr>
          <a:xfrm>
            <a:off x="487830" y="3492260"/>
            <a:ext cx="47476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Ma</a:t>
            </a:r>
            <a:r>
              <a:rPr lang="de-DE" sz="2000" b="1" dirty="0">
                <a:solidFill>
                  <a:srgbClr val="FF0000"/>
                </a:solidFill>
              </a:rPr>
              <a:t>r</a:t>
            </a:r>
            <a:r>
              <a:rPr lang="de-DE" sz="2000" dirty="0"/>
              <a:t>k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re schw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rige </a:t>
            </a:r>
            <a:r>
              <a:rPr lang="de-DE" sz="2000" b="1" dirty="0">
                <a:solidFill>
                  <a:srgbClr val="FF0000"/>
                </a:solidFill>
              </a:rPr>
              <a:t>St</a:t>
            </a:r>
            <a:r>
              <a:rPr lang="de-DE" sz="2000" dirty="0"/>
              <a:t>ellen!</a:t>
            </a:r>
          </a:p>
          <a:p>
            <a:endParaRPr lang="de-DE" sz="2000" i="1" dirty="0"/>
          </a:p>
          <a:p>
            <a:pPr>
              <a:lnSpc>
                <a:spcPct val="200000"/>
              </a:lnSpc>
            </a:pPr>
            <a:r>
              <a:rPr lang="de-DE" sz="2000" i="1" dirty="0"/>
              <a:t>regieren			Parteiprogramm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wählen			Wahlversprechen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gewinnen		Regierung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beschließen		Koalition</a:t>
            </a:r>
          </a:p>
          <a:p>
            <a:pPr>
              <a:lnSpc>
                <a:spcPct val="200000"/>
              </a:lnSpc>
            </a:pPr>
            <a:r>
              <a:rPr lang="de-DE" sz="2000" i="1" dirty="0"/>
              <a:t>organisieren		Opposition</a:t>
            </a:r>
          </a:p>
          <a:p>
            <a:endParaRPr lang="de-DE" sz="2000" i="1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03143CB-21E4-6F46-8B47-BF30CF208260}"/>
              </a:ext>
            </a:extLst>
          </p:cNvPr>
          <p:cNvGrpSpPr/>
          <p:nvPr/>
        </p:nvGrpSpPr>
        <p:grpSpPr>
          <a:xfrm>
            <a:off x="5836765" y="324014"/>
            <a:ext cx="644397" cy="1092776"/>
            <a:chOff x="5808309" y="439918"/>
            <a:chExt cx="644397" cy="1092776"/>
          </a:xfrm>
        </p:grpSpPr>
        <p:sp>
          <p:nvSpPr>
            <p:cNvPr id="29" name="Eingebuchteter Pfeil nach rechts 28">
              <a:extLst>
                <a:ext uri="{FF2B5EF4-FFF2-40B4-BE49-F238E27FC236}">
                  <a16:creationId xmlns:a16="http://schemas.microsoft.com/office/drawing/2014/main" id="{1F9E5C14-E27A-ED47-9AC9-E208182F6240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55653D9-10D8-2E40-83C4-35789F922CC4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574AF410-7299-E549-9AB8-3220571F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37BB2F8-3073-8D46-86D1-5FE6C2749409}"/>
              </a:ext>
            </a:extLst>
          </p:cNvPr>
          <p:cNvGrpSpPr/>
          <p:nvPr/>
        </p:nvGrpSpPr>
        <p:grpSpPr>
          <a:xfrm>
            <a:off x="5834696" y="3692315"/>
            <a:ext cx="644397" cy="1092776"/>
            <a:chOff x="5808309" y="439918"/>
            <a:chExt cx="644397" cy="1092776"/>
          </a:xfrm>
        </p:grpSpPr>
        <p:sp>
          <p:nvSpPr>
            <p:cNvPr id="36" name="Eingebuchteter Pfeil nach rechts 35">
              <a:extLst>
                <a:ext uri="{FF2B5EF4-FFF2-40B4-BE49-F238E27FC236}">
                  <a16:creationId xmlns:a16="http://schemas.microsoft.com/office/drawing/2014/main" id="{FA2366B7-D61B-184E-8B8E-2FA46DB81A65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2E3CCAB2-D3A2-6E4E-B454-2786DF05E497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B5A313D-0DEA-7244-9F5C-8507A2FB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4442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3" name="Rechteck 2"/>
          <p:cNvSpPr/>
          <p:nvPr/>
        </p:nvSpPr>
        <p:spPr>
          <a:xfrm>
            <a:off x="1954798" y="4342665"/>
            <a:ext cx="34061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>
                <a:solidFill>
                  <a:srgbClr val="FF0000"/>
                </a:solidFill>
              </a:rPr>
              <a:t>LÖSUNGEN</a:t>
            </a:r>
            <a:endParaRPr lang="de-DE" sz="5400" b="1" dirty="0"/>
          </a:p>
        </p:txBody>
      </p:sp>
    </p:spTree>
    <p:extLst>
      <p:ext uri="{BB962C8B-B14F-4D97-AF65-F5344CB8AC3E}">
        <p14:creationId xmlns:p14="http://schemas.microsoft.com/office/powerpoint/2010/main" val="683696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34464" y="3500335"/>
            <a:ext cx="5403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Was ist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gent</a:t>
            </a:r>
            <a:r>
              <a:rPr lang="de-DE" sz="2000" dirty="0"/>
              <a:t>lich ein/ein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</a:t>
            </a:r>
            <a:r>
              <a:rPr lang="de-DE" sz="2000" dirty="0"/>
              <a:t> ...?</a:t>
            </a:r>
          </a:p>
          <a:p>
            <a:endParaRPr lang="de-DE" sz="2000" dirty="0"/>
          </a:p>
          <a:p>
            <a:r>
              <a:rPr lang="de-DE" sz="2000" dirty="0"/>
              <a:t>Ordne jeweils ein Wort in der Spalte ein Synonym in der anderen Spalte zu! Schreibe auf!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3"/>
            <a:ext cx="5833162" cy="2754277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</a:t>
            </a:r>
            <a:br>
              <a:rPr lang="de-DE" sz="2000" dirty="0"/>
            </a:br>
            <a:r>
              <a:rPr lang="de-DE" sz="2000" dirty="0"/>
              <a:t>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regieren		 Seite _____</a:t>
            </a:r>
          </a:p>
          <a:p>
            <a:pPr marL="0" indent="0">
              <a:buNone/>
            </a:pPr>
            <a:r>
              <a:rPr lang="de-DE" sz="2000" i="1" dirty="0"/>
              <a:t>organisieren		 Seite _____</a:t>
            </a:r>
          </a:p>
          <a:p>
            <a:pPr marL="0" indent="0">
              <a:buNone/>
            </a:pPr>
            <a:r>
              <a:rPr lang="de-DE" sz="2000" i="1" dirty="0"/>
              <a:t>beschließen		 Seite _____</a:t>
            </a:r>
          </a:p>
          <a:p>
            <a:pPr marL="0" indent="0">
              <a:buNone/>
            </a:pPr>
            <a:r>
              <a:rPr lang="de-DE" sz="2000" i="1" dirty="0"/>
              <a:t>wählen		 Seite _____</a:t>
            </a:r>
          </a:p>
          <a:p>
            <a:pPr marL="0" indent="0">
              <a:buNone/>
            </a:pPr>
            <a:r>
              <a:rPr lang="de-DE" sz="2000" dirty="0"/>
              <a:t>gewinnen		</a:t>
            </a:r>
            <a:r>
              <a:rPr lang="de-DE" sz="2000" i="1" dirty="0"/>
              <a:t> Seite 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5" y="312582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903577" y="3349698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1" name="Tabelle 60">
            <a:extLst>
              <a:ext uri="{FF2B5EF4-FFF2-40B4-BE49-F238E27FC236}">
                <a16:creationId xmlns:a16="http://schemas.microsoft.com/office/drawing/2014/main" id="{EDC08073-0E68-4946-892C-D3C0E110716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4827" y="5075123"/>
          <a:ext cx="5617133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1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Regierung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Eine Gruppe von Politikern, die alle Entscheidungen für ein Land trifft.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Koalition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Mehrere Parteien schließen sich zusammen und regieren gemeinsam.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Opposition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Die Parteien, die nicht zur Regierung gehören, aber auch zum Parlament gehören.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Landtagswahl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Wahl bei der die Regierung für ein Bundesland gefunden wird.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Wahlversprechen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Versprechen, die eine Partei vor der Wahl gibt, um gewählt zu werden.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Parteiprogramm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Hier sind alle Ziele der Partei aufgeschrieben.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3D9D5576-DA10-BD4E-89F8-5E28D78DDB39}"/>
              </a:ext>
            </a:extLst>
          </p:cNvPr>
          <p:cNvCxnSpPr/>
          <p:nvPr/>
        </p:nvCxnSpPr>
        <p:spPr>
          <a:xfrm>
            <a:off x="301102" y="7553666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868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405294" y="308074"/>
            <a:ext cx="6012695" cy="364287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 (</a:t>
            </a:r>
            <a:r>
              <a:rPr lang="de-DE" sz="2000" i="1" dirty="0"/>
              <a:t>z.B.: ren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i="1" dirty="0"/>
              <a:t> - lau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fen)</a:t>
            </a:r>
          </a:p>
          <a:p>
            <a:pPr marL="0" indent="0">
              <a:buNone/>
            </a:pPr>
            <a:endParaRPr lang="de-DE" sz="2000" i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de-DE" sz="2000" dirty="0"/>
              <a:t>regieren	- 	</a:t>
            </a:r>
            <a:r>
              <a:rPr lang="de-DE" sz="2000" i="1" dirty="0"/>
              <a:t>herrschen/verwalten </a:t>
            </a:r>
          </a:p>
          <a:p>
            <a:pPr marL="0" indent="0">
              <a:buNone/>
            </a:pPr>
            <a:r>
              <a:rPr lang="de-DE" sz="2000" dirty="0"/>
              <a:t>gewinnen	-	</a:t>
            </a:r>
            <a:r>
              <a:rPr lang="de-DE" sz="2000" i="1" dirty="0"/>
              <a:t>siegen</a:t>
            </a:r>
          </a:p>
          <a:p>
            <a:pPr marL="0" indent="0">
              <a:buNone/>
            </a:pPr>
            <a:r>
              <a:rPr lang="de-DE" sz="2000" dirty="0"/>
              <a:t>beschließen	-	</a:t>
            </a:r>
            <a:r>
              <a:rPr lang="de-DE" sz="2000" i="1" dirty="0"/>
              <a:t>entscheiden</a:t>
            </a:r>
            <a:endParaRPr lang="de-DE" sz="2000" dirty="0"/>
          </a:p>
          <a:p>
            <a:pPr marL="0" indent="0">
              <a:buNone/>
            </a:pPr>
            <a:r>
              <a:rPr lang="de-DE" sz="2000" dirty="0"/>
              <a:t>organisieren	-	</a:t>
            </a:r>
            <a:r>
              <a:rPr lang="de-DE" sz="2000" i="1" dirty="0"/>
              <a:t>ordnen</a:t>
            </a:r>
            <a:endParaRPr lang="de-DE" sz="2000" dirty="0"/>
          </a:p>
          <a:p>
            <a:pPr marL="0" indent="0">
              <a:buNone/>
            </a:pPr>
            <a:r>
              <a:rPr lang="de-DE" sz="2000" dirty="0"/>
              <a:t>antreten	- </a:t>
            </a:r>
            <a:r>
              <a:rPr lang="de-DE" sz="2000" i="1" dirty="0"/>
              <a:t>	kandidieren </a:t>
            </a:r>
          </a:p>
          <a:p>
            <a:pPr marL="0" indent="0">
              <a:buNone/>
            </a:pPr>
            <a:r>
              <a:rPr lang="de-DE" sz="2000" dirty="0"/>
              <a:t>wählen	- 	</a:t>
            </a:r>
            <a:r>
              <a:rPr lang="de-DE" sz="2000" i="1" dirty="0"/>
              <a:t>abstimmen</a:t>
            </a:r>
            <a:endParaRPr lang="de-DE" sz="2000" dirty="0"/>
          </a:p>
          <a:p>
            <a:pPr marL="0" indent="0">
              <a:buNone/>
            </a:pPr>
            <a:endParaRPr lang="de-DE" sz="2400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05294" y="4426384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808308" y="4957226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A549B9C2-AE52-0B4A-925A-43214346F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682" y="7553957"/>
            <a:ext cx="1429717" cy="684439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2E4CA3A-04BA-9041-91CE-D6B5F935F7AD}"/>
              </a:ext>
            </a:extLst>
          </p:cNvPr>
          <p:cNvSpPr/>
          <p:nvPr/>
        </p:nvSpPr>
        <p:spPr>
          <a:xfrm>
            <a:off x="371711" y="4877253"/>
            <a:ext cx="3881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Ord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ne </a:t>
            </a:r>
            <a:r>
              <a:rPr lang="de-DE" dirty="0"/>
              <a:t>die Bil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dirty="0"/>
              <a:t> den Wort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kar</a:t>
            </a:r>
            <a:r>
              <a:rPr lang="de-DE" dirty="0"/>
              <a:t>ten zu!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7C8AC73-1D99-E34B-9024-CBEDE1926D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023" y="5654264"/>
            <a:ext cx="1010947" cy="86019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17F4C39-87BD-8541-9F99-2CDDF965647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12" t="7012" r="29730" b="10682"/>
          <a:stretch/>
        </p:blipFill>
        <p:spPr>
          <a:xfrm>
            <a:off x="865270" y="7629912"/>
            <a:ext cx="624863" cy="999781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5DD1DD04-D943-8C4C-BC2F-AB50A6D5CFB8}"/>
              </a:ext>
            </a:extLst>
          </p:cNvPr>
          <p:cNvSpPr/>
          <p:nvPr/>
        </p:nvSpPr>
        <p:spPr>
          <a:xfrm>
            <a:off x="2521491" y="8375363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der</a:t>
            </a:r>
            <a:r>
              <a:rPr lang="de-DE" dirty="0"/>
              <a:t> Po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li</a:t>
            </a:r>
            <a:r>
              <a:rPr lang="de-DE" dirty="0"/>
              <a:t>ti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ker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88EAEC6-4908-A74C-BD75-2451E302B39F}"/>
              </a:ext>
            </a:extLst>
          </p:cNvPr>
          <p:cNvSpPr/>
          <p:nvPr/>
        </p:nvSpPr>
        <p:spPr>
          <a:xfrm>
            <a:off x="2523144" y="5903464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die</a:t>
            </a:r>
            <a:r>
              <a:rPr lang="de-DE" dirty="0"/>
              <a:t> Re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gier</a:t>
            </a:r>
            <a:r>
              <a:rPr lang="de-DE" dirty="0"/>
              <a:t>ung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895E1BB-9878-E942-AF11-FE9CA72F413E}"/>
              </a:ext>
            </a:extLst>
          </p:cNvPr>
          <p:cNvSpPr/>
          <p:nvPr/>
        </p:nvSpPr>
        <p:spPr>
          <a:xfrm>
            <a:off x="2523144" y="6523229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wäh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len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AC8F6530-4AEF-FD49-BC3D-F8A908A581A8}"/>
              </a:ext>
            </a:extLst>
          </p:cNvPr>
          <p:cNvSpPr/>
          <p:nvPr/>
        </p:nvSpPr>
        <p:spPr>
          <a:xfrm>
            <a:off x="2523142" y="7141057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i="1" dirty="0"/>
              <a:t>die </a:t>
            </a:r>
            <a:r>
              <a:rPr lang="de-DE" dirty="0"/>
              <a:t>Ko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</a:t>
            </a:r>
            <a:r>
              <a:rPr lang="de-DE" dirty="0"/>
              <a:t>li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tion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6AD5730E-2003-074B-8B61-9D22814D347A}"/>
              </a:ext>
            </a:extLst>
          </p:cNvPr>
          <p:cNvSpPr/>
          <p:nvPr/>
        </p:nvSpPr>
        <p:spPr>
          <a:xfrm>
            <a:off x="2523144" y="7760746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frei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FB5D8BB-8293-624F-9416-A8B2659ADB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827" y="8907484"/>
            <a:ext cx="949432" cy="9308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CBB86C5-C639-F647-8266-C58636020D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9279" y="6427401"/>
            <a:ext cx="735732" cy="832904"/>
          </a:xfrm>
          <a:prstGeom prst="rect">
            <a:avLst/>
          </a:prstGeom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84E6C89C-B6BC-DA4A-9B5F-08D0306E3782}"/>
              </a:ext>
            </a:extLst>
          </p:cNvPr>
          <p:cNvCxnSpPr>
            <a:cxnSpLocks/>
          </p:cNvCxnSpPr>
          <p:nvPr/>
        </p:nvCxnSpPr>
        <p:spPr>
          <a:xfrm>
            <a:off x="5158375" y="6100185"/>
            <a:ext cx="350222" cy="4474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24CA9CAA-A2C3-CE4B-ACE6-1F92074429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5297" y="8736242"/>
            <a:ext cx="989320" cy="6995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06B6173-B0E4-9945-9613-40D68E7D45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818" y="6744045"/>
            <a:ext cx="981354" cy="659192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5B15DE4C-92BB-F24C-9D4D-B8DDB8C1F76D}"/>
              </a:ext>
            </a:extLst>
          </p:cNvPr>
          <p:cNvSpPr/>
          <p:nvPr/>
        </p:nvSpPr>
        <p:spPr>
          <a:xfrm>
            <a:off x="2540436" y="8989980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gleich</a:t>
            </a:r>
          </a:p>
        </p:txBody>
      </p:sp>
      <p:sp>
        <p:nvSpPr>
          <p:cNvPr id="14" name="Kreuz 13">
            <a:extLst>
              <a:ext uri="{FF2B5EF4-FFF2-40B4-BE49-F238E27FC236}">
                <a16:creationId xmlns:a16="http://schemas.microsoft.com/office/drawing/2014/main" id="{5A2CAF9E-CC4E-1947-AB2F-4D571CE63950}"/>
              </a:ext>
            </a:extLst>
          </p:cNvPr>
          <p:cNvSpPr/>
          <p:nvPr/>
        </p:nvSpPr>
        <p:spPr>
          <a:xfrm rot="2789586">
            <a:off x="732211" y="6621748"/>
            <a:ext cx="920569" cy="914400"/>
          </a:xfrm>
          <a:prstGeom prst="plus">
            <a:avLst>
              <a:gd name="adj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Kreuz 35">
            <a:extLst>
              <a:ext uri="{FF2B5EF4-FFF2-40B4-BE49-F238E27FC236}">
                <a16:creationId xmlns:a16="http://schemas.microsoft.com/office/drawing/2014/main" id="{36FD45D2-6339-EB46-AD00-3B2A89914A93}"/>
              </a:ext>
            </a:extLst>
          </p:cNvPr>
          <p:cNvSpPr/>
          <p:nvPr/>
        </p:nvSpPr>
        <p:spPr>
          <a:xfrm rot="2789586">
            <a:off x="5508632" y="8628801"/>
            <a:ext cx="920569" cy="914400"/>
          </a:xfrm>
          <a:prstGeom prst="plus">
            <a:avLst>
              <a:gd name="adj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C3537FD-9622-C54F-AF28-B641CA4B47CE}"/>
              </a:ext>
            </a:extLst>
          </p:cNvPr>
          <p:cNvSpPr/>
          <p:nvPr/>
        </p:nvSpPr>
        <p:spPr>
          <a:xfrm>
            <a:off x="2521490" y="5293995"/>
            <a:ext cx="18117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dirty="0"/>
              <a:t>geheim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98C5580C-EAD5-CA4F-B04D-852155266F91}"/>
              </a:ext>
            </a:extLst>
          </p:cNvPr>
          <p:cNvCxnSpPr>
            <a:cxnSpLocks/>
          </p:cNvCxnSpPr>
          <p:nvPr/>
        </p:nvCxnSpPr>
        <p:spPr>
          <a:xfrm>
            <a:off x="4333201" y="5559388"/>
            <a:ext cx="1112096" cy="1265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B7701A5E-364D-9C4C-AA51-8463450620F3}"/>
              </a:ext>
            </a:extLst>
          </p:cNvPr>
          <p:cNvCxnSpPr>
            <a:stCxn id="20" idx="1"/>
          </p:cNvCxnSpPr>
          <p:nvPr/>
        </p:nvCxnSpPr>
        <p:spPr>
          <a:xfrm flipH="1">
            <a:off x="1490133" y="6088130"/>
            <a:ext cx="1033011" cy="103950"/>
          </a:xfrm>
          <a:prstGeom prst="line">
            <a:avLst/>
          </a:prstGeom>
          <a:ln>
            <a:solidFill>
              <a:srgbClr val="FF85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>
            <a:extLst>
              <a:ext uri="{FF2B5EF4-FFF2-40B4-BE49-F238E27FC236}">
                <a16:creationId xmlns:a16="http://schemas.microsoft.com/office/drawing/2014/main" id="{09DE839A-BD43-914B-BA23-511E66083A0C}"/>
              </a:ext>
            </a:extLst>
          </p:cNvPr>
          <p:cNvCxnSpPr>
            <a:cxnSpLocks/>
            <a:stCxn id="23" idx="3"/>
            <a:endCxn id="10" idx="1"/>
          </p:cNvCxnSpPr>
          <p:nvPr/>
        </p:nvCxnSpPr>
        <p:spPr>
          <a:xfrm>
            <a:off x="4334855" y="7945412"/>
            <a:ext cx="1110442" cy="114059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9ED25BBE-9E7D-C643-A85B-785EC8854150}"/>
              </a:ext>
            </a:extLst>
          </p:cNvPr>
          <p:cNvCxnSpPr>
            <a:cxnSpLocks/>
          </p:cNvCxnSpPr>
          <p:nvPr/>
        </p:nvCxnSpPr>
        <p:spPr>
          <a:xfrm>
            <a:off x="4348402" y="7259795"/>
            <a:ext cx="1079224" cy="68561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Gerade Verbindung 40">
            <a:extLst>
              <a:ext uri="{FF2B5EF4-FFF2-40B4-BE49-F238E27FC236}">
                <a16:creationId xmlns:a16="http://schemas.microsoft.com/office/drawing/2014/main" id="{955E458A-5CC1-F64C-ADFF-5DF611B0338C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1569384" y="6707895"/>
            <a:ext cx="953760" cy="255911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Gerade Verbindung 41">
            <a:extLst>
              <a:ext uri="{FF2B5EF4-FFF2-40B4-BE49-F238E27FC236}">
                <a16:creationId xmlns:a16="http://schemas.microsoft.com/office/drawing/2014/main" id="{AAA4E199-0225-494F-A0CE-A19F77278464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1501901" y="8150239"/>
            <a:ext cx="1019590" cy="409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Gerade Verbindung 42">
            <a:extLst>
              <a:ext uri="{FF2B5EF4-FFF2-40B4-BE49-F238E27FC236}">
                <a16:creationId xmlns:a16="http://schemas.microsoft.com/office/drawing/2014/main" id="{0F09E2E7-9AFE-B94D-BFE9-6115BC9E34CC}"/>
              </a:ext>
            </a:extLst>
          </p:cNvPr>
          <p:cNvCxnSpPr>
            <a:cxnSpLocks/>
            <a:endCxn id="11" idx="3"/>
          </p:cNvCxnSpPr>
          <p:nvPr/>
        </p:nvCxnSpPr>
        <p:spPr>
          <a:xfrm flipH="1" flipV="1">
            <a:off x="1683172" y="7073641"/>
            <a:ext cx="851738" cy="2084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10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541914" y="250562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Ad</a:t>
            </a:r>
            <a:r>
              <a:rPr lang="de-DE" sz="2000" dirty="0">
                <a:solidFill>
                  <a:schemeClr val="bg1">
                    <a:lumMod val="7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bi</a:t>
            </a:r>
            <a:r>
              <a:rPr lang="de-DE" sz="2000" dirty="0"/>
              <a:t>nie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ren</a:t>
            </a:r>
            <a:r>
              <a:rPr lang="de-DE" sz="2000" dirty="0"/>
              <a:t>!</a:t>
            </a:r>
            <a:br>
              <a:rPr lang="de-DE" sz="2000" dirty="0"/>
            </a:br>
            <a:r>
              <a:rPr lang="de-DE" sz="2000" dirty="0"/>
              <a:t>Suche ein passendes Nomen!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bekannt – der bekannt</a:t>
            </a:r>
            <a:r>
              <a:rPr lang="de-DE" sz="2000" i="1" u="sng" dirty="0">
                <a:solidFill>
                  <a:srgbClr val="00B050"/>
                </a:solidFill>
              </a:rPr>
              <a:t>e</a:t>
            </a:r>
            <a:r>
              <a:rPr lang="de-DE" sz="2000" i="1" dirty="0">
                <a:solidFill>
                  <a:srgbClr val="00B050"/>
                </a:solidFill>
              </a:rPr>
              <a:t> </a:t>
            </a:r>
            <a:r>
              <a:rPr lang="de-DE" sz="2000" i="1" dirty="0">
                <a:solidFill>
                  <a:srgbClr val="0070C0"/>
                </a:solidFill>
              </a:rPr>
              <a:t> Politiker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sz="2000" dirty="0">
              <a:solidFill>
                <a:srgbClr val="0070C0"/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dirty="0"/>
              <a:t>geheim			</a:t>
            </a:r>
            <a:r>
              <a:rPr lang="de-DE" dirty="0">
                <a:solidFill>
                  <a:srgbClr val="FF0000"/>
                </a:solidFill>
              </a:rPr>
              <a:t>Hier kontrolliert der Lehrer!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frei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gleich</a:t>
            </a:r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4" y="2978143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reieck 2"/>
          <p:cNvSpPr/>
          <p:nvPr/>
        </p:nvSpPr>
        <p:spPr>
          <a:xfrm flipH="1">
            <a:off x="2936854" y="886263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983136" y="886264"/>
            <a:ext cx="341362" cy="187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46B8E-1B3F-3A4A-8D0F-D11ABC72C0F8}"/>
              </a:ext>
            </a:extLst>
          </p:cNvPr>
          <p:cNvGrpSpPr/>
          <p:nvPr/>
        </p:nvGrpSpPr>
        <p:grpSpPr>
          <a:xfrm>
            <a:off x="5854387" y="395694"/>
            <a:ext cx="644397" cy="930165"/>
            <a:chOff x="5859739" y="222439"/>
            <a:chExt cx="644397" cy="930165"/>
          </a:xfrm>
        </p:grpSpPr>
        <p:sp>
          <p:nvSpPr>
            <p:cNvPr id="14" name="Eingebuchteter Pfeil nach rechts 13"/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2AC318AE-878E-E34E-A76B-6B664E380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48DC61DB-A2A8-B84F-9701-FD1F85DF9AE1}"/>
              </a:ext>
            </a:extLst>
          </p:cNvPr>
          <p:cNvSpPr/>
          <p:nvPr/>
        </p:nvSpPr>
        <p:spPr>
          <a:xfrm>
            <a:off x="456723" y="3429177"/>
            <a:ext cx="52589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Fin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dirty="0"/>
              <a:t> die Nach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sil</a:t>
            </a:r>
            <a:r>
              <a:rPr lang="de-DE" dirty="0"/>
              <a:t>ben!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Regier</a:t>
            </a:r>
            <a:r>
              <a:rPr lang="de-DE" dirty="0">
                <a:solidFill>
                  <a:srgbClr val="FF0000"/>
                </a:solidFill>
              </a:rPr>
              <a:t>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Koali</a:t>
            </a:r>
            <a:r>
              <a:rPr lang="de-DE" dirty="0">
                <a:solidFill>
                  <a:srgbClr val="FF0000"/>
                </a:solidFill>
              </a:rPr>
              <a:t>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Opposi</a:t>
            </a:r>
            <a:r>
              <a:rPr lang="de-DE" dirty="0">
                <a:solidFill>
                  <a:srgbClr val="FF0000"/>
                </a:solidFill>
              </a:rPr>
              <a:t>tion</a:t>
            </a:r>
          </a:p>
          <a:p>
            <a:endParaRPr lang="de-DE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F5E9E0CE-B58D-FD4C-B0EB-A1FCA1708B46}"/>
              </a:ext>
            </a:extLst>
          </p:cNvPr>
          <p:cNvGrpSpPr/>
          <p:nvPr/>
        </p:nvGrpSpPr>
        <p:grpSpPr>
          <a:xfrm>
            <a:off x="5854384" y="3208508"/>
            <a:ext cx="644397" cy="930165"/>
            <a:chOff x="5859739" y="222439"/>
            <a:chExt cx="644397" cy="930165"/>
          </a:xfrm>
        </p:grpSpPr>
        <p:sp>
          <p:nvSpPr>
            <p:cNvPr id="17" name="Eingebuchteter Pfeil nach rechts 16">
              <a:extLst>
                <a:ext uri="{FF2B5EF4-FFF2-40B4-BE49-F238E27FC236}">
                  <a16:creationId xmlns:a16="http://schemas.microsoft.com/office/drawing/2014/main" id="{A85EE310-B2B5-8D44-AB5D-EFC02EB352B1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02B1C3DD-1099-8E4C-ADC1-01DF5F01A656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B19EB40-07A1-774D-860A-D250F6F71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752BB327-5E7B-4E44-94DB-4E1804DBF8F1}"/>
              </a:ext>
            </a:extLst>
          </p:cNvPr>
          <p:cNvSpPr txBox="1">
            <a:spLocks/>
          </p:cNvSpPr>
          <p:nvPr/>
        </p:nvSpPr>
        <p:spPr>
          <a:xfrm>
            <a:off x="456723" y="5972182"/>
            <a:ext cx="5420753" cy="1058538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de-DE" sz="2000" dirty="0"/>
              <a:t>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 </a:t>
            </a:r>
            <a:r>
              <a:rPr lang="de-DE" sz="2000" dirty="0"/>
              <a:t>zu allen Nomen! </a:t>
            </a:r>
          </a:p>
          <a:p>
            <a:pPr marL="0" indent="0">
              <a:buNone/>
            </a:pP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nutz</a:t>
            </a:r>
            <a:r>
              <a:rPr lang="de-DE" sz="2000" dirty="0"/>
              <a:t>e das Wör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ter</a:t>
            </a:r>
            <a:r>
              <a:rPr lang="de-DE" sz="2000" dirty="0"/>
              <a:t>buch als Hil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fe</a:t>
            </a:r>
            <a:r>
              <a:rPr lang="de-DE" sz="2000" dirty="0"/>
              <a:t>!</a:t>
            </a:r>
          </a:p>
          <a:p>
            <a:pPr marL="0" indent="0">
              <a:buNone/>
            </a:pPr>
            <a:endParaRPr lang="de-DE" sz="1100" i="1" dirty="0"/>
          </a:p>
          <a:p>
            <a:pPr marL="0" indent="0">
              <a:buNone/>
            </a:pPr>
            <a:endParaRPr lang="de-DE" sz="1100" i="1" dirty="0"/>
          </a:p>
        </p:txBody>
      </p:sp>
      <p:cxnSp>
        <p:nvCxnSpPr>
          <p:cNvPr id="21" name="Gerade Verbindung 20">
            <a:extLst>
              <a:ext uri="{FF2B5EF4-FFF2-40B4-BE49-F238E27FC236}">
                <a16:creationId xmlns:a16="http://schemas.microsoft.com/office/drawing/2014/main" id="{BF213D88-F0DA-944F-A183-98F65D80A3E8}"/>
              </a:ext>
            </a:extLst>
          </p:cNvPr>
          <p:cNvCxnSpPr/>
          <p:nvPr/>
        </p:nvCxnSpPr>
        <p:spPr>
          <a:xfrm>
            <a:off x="541914" y="56398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3D3602F4-8E3C-484B-B524-8BE040F7A721}"/>
              </a:ext>
            </a:extLst>
          </p:cNvPr>
          <p:cNvGrpSpPr/>
          <p:nvPr/>
        </p:nvGrpSpPr>
        <p:grpSpPr>
          <a:xfrm>
            <a:off x="5782561" y="5870191"/>
            <a:ext cx="644397" cy="930165"/>
            <a:chOff x="5859739" y="222439"/>
            <a:chExt cx="644397" cy="930165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DCCA631-D6F0-4048-9E7D-C9B357B4248B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B01B5AD7-7D01-754C-A4C4-0B3CC3E96CA5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40253BC3-65FD-3148-AB4A-488A54B33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CE67E54D-19D7-B849-BACE-B9CB93D5B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331598"/>
              </p:ext>
            </p:extLst>
          </p:nvPr>
        </p:nvGraphicFramePr>
        <p:xfrm>
          <a:off x="515350" y="6800356"/>
          <a:ext cx="5111750" cy="23774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68527">
                  <a:extLst>
                    <a:ext uri="{9D8B030D-6E8A-4147-A177-3AD203B41FA5}">
                      <a16:colId xmlns:a16="http://schemas.microsoft.com/office/drawing/2014/main" val="1055263280"/>
                    </a:ext>
                  </a:extLst>
                </a:gridCol>
                <a:gridCol w="2743223">
                  <a:extLst>
                    <a:ext uri="{9D8B030D-6E8A-4147-A177-3AD203B41FA5}">
                      <a16:colId xmlns:a16="http://schemas.microsoft.com/office/drawing/2014/main" val="75236549"/>
                    </a:ext>
                  </a:extLst>
                </a:gridCol>
              </a:tblGrid>
              <a:tr h="28213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Singular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Plural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685517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der Politiker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Politiker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583170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das Parteiprogramm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Parteiprogramme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141769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das Wahlversprechen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Wahlversprechen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919111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die Regierung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Regierungen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626152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die Koalition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Koalitionen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330055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die Opposition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Oppositionen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637341"/>
                  </a:ext>
                </a:extLst>
              </a:tr>
              <a:tr h="282131">
                <a:tc>
                  <a:txBody>
                    <a:bodyPr/>
                    <a:lstStyle/>
                    <a:p>
                      <a:r>
                        <a:rPr lang="de-DE" dirty="0"/>
                        <a:t>die Landtagswahl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die Landtagswahlen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11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838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481</Words>
  <Application>Microsoft Macintosh PowerPoint</Application>
  <PresentationFormat>A4-Papier (210 x 297 mm)</PresentationFormat>
  <Paragraphs>207</Paragraphs>
  <Slides>11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Wortschatzspeicher  Mit dem Wortschatzspeicher kann ich mir Wörter besser merken! </dc:title>
  <dc:creator>Ursula Datzmann</dc:creator>
  <cp:lastModifiedBy>Julia Zollner</cp:lastModifiedBy>
  <cp:revision>139</cp:revision>
  <cp:lastPrinted>2018-01-06T18:18:55Z</cp:lastPrinted>
  <dcterms:created xsi:type="dcterms:W3CDTF">2017-12-11T15:33:45Z</dcterms:created>
  <dcterms:modified xsi:type="dcterms:W3CDTF">2018-09-29T11:27:20Z</dcterms:modified>
</cp:coreProperties>
</file>